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notesSlides/notesSlide1.xml" ContentType="application/vnd.openxmlformats-officedocument.presentationml.notesSlide+xml"/>
  <Override PartName="/ppt/ink/ink34.xml" ContentType="application/inkml+xml"/>
  <Override PartName="/ppt/notesSlides/notesSlide2.xml" ContentType="application/vnd.openxmlformats-officedocument.presentationml.notesSlide+xml"/>
  <Override PartName="/ppt/ink/ink35.xml" ContentType="application/inkml+xml"/>
  <Override PartName="/ppt/notesSlides/notesSlide3.xml" ContentType="application/vnd.openxmlformats-officedocument.presentationml.notesSlide+xml"/>
  <Override PartName="/ppt/ink/ink36.xml" ContentType="application/inkml+xml"/>
  <Override PartName="/ppt/ink/ink37.xml" ContentType="application/inkml+xml"/>
  <Override PartName="/ppt/ink/ink38.xml" ContentType="application/inkml+xml"/>
  <Override PartName="/ppt/notesSlides/notesSlide4.xml" ContentType="application/vnd.openxmlformats-officedocument.presentationml.notesSlide+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60.xml" ContentType="application/inkml+xml"/>
  <Override PartName="/ppt/ink/ink61.xml" ContentType="application/inkml+xml"/>
  <Override PartName="/ppt/notesSlides/notesSlide9.xml" ContentType="application/vnd.openxmlformats-officedocument.presentationml.notesSlide+xml"/>
  <Override PartName="/ppt/ink/ink62.xml" ContentType="application/inkml+xml"/>
  <Override PartName="/ppt/ink/ink63.xml" ContentType="application/inkml+xml"/>
  <Override PartName="/ppt/notesSlides/notesSlide10.xml" ContentType="application/vnd.openxmlformats-officedocument.presentationml.notesSlide+xml"/>
  <Override PartName="/ppt/ink/ink64.xml" ContentType="application/inkml+xml"/>
  <Override PartName="/ppt/ink/ink65.xml" ContentType="application/inkml+xml"/>
  <Override PartName="/ppt/notesSlides/notesSlide11.xml" ContentType="application/vnd.openxmlformats-officedocument.presentationml.notesSlide+xml"/>
  <Override PartName="/ppt/ink/ink66.xml" ContentType="application/inkml+xml"/>
  <Override PartName="/ppt/ink/ink67.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68.xml" ContentType="application/inkml+xml"/>
  <Override PartName="/ppt/ink/ink69.xml" ContentType="application/inkml+xml"/>
  <Override PartName="/ppt/notesSlides/notesSlide14.xml" ContentType="application/vnd.openxmlformats-officedocument.presentationml.notesSlide+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69" r:id="rId3"/>
    <p:sldId id="270" r:id="rId4"/>
    <p:sldId id="258" r:id="rId5"/>
    <p:sldId id="347" r:id="rId6"/>
    <p:sldId id="329" r:id="rId7"/>
    <p:sldId id="314" r:id="rId8"/>
    <p:sldId id="259" r:id="rId9"/>
    <p:sldId id="261" r:id="rId10"/>
    <p:sldId id="348" r:id="rId11"/>
    <p:sldId id="344" r:id="rId12"/>
    <p:sldId id="345" r:id="rId13"/>
    <p:sldId id="295" r:id="rId14"/>
    <p:sldId id="264" r:id="rId15"/>
    <p:sldId id="296" r:id="rId16"/>
    <p:sldId id="267" r:id="rId17"/>
    <p:sldId id="275" r:id="rId18"/>
    <p:sldId id="276" r:id="rId19"/>
    <p:sldId id="277" r:id="rId20"/>
    <p:sldId id="278" r:id="rId21"/>
    <p:sldId id="280" r:id="rId22"/>
    <p:sldId id="281" r:id="rId23"/>
    <p:sldId id="279" r:id="rId24"/>
    <p:sldId id="292" r:id="rId25"/>
    <p:sldId id="284" r:id="rId26"/>
    <p:sldId id="285" r:id="rId27"/>
    <p:sldId id="287" r:id="rId28"/>
    <p:sldId id="350" r:id="rId29"/>
    <p:sldId id="351" r:id="rId30"/>
    <p:sldId id="282" r:id="rId31"/>
    <p:sldId id="352" r:id="rId32"/>
    <p:sldId id="353" r:id="rId33"/>
    <p:sldId id="354" r:id="rId34"/>
    <p:sldId id="355" r:id="rId35"/>
    <p:sldId id="356" r:id="rId36"/>
    <p:sldId id="349" r:id="rId37"/>
    <p:sldId id="283" r:id="rId38"/>
    <p:sldId id="288" r:id="rId39"/>
    <p:sldId id="286" r:id="rId40"/>
    <p:sldId id="293" r:id="rId41"/>
    <p:sldId id="294" r:id="rId42"/>
    <p:sldId id="265" r:id="rId43"/>
    <p:sldId id="289" r:id="rId44"/>
    <p:sldId id="290" r:id="rId45"/>
    <p:sldId id="291"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60"/>
  </p:normalViewPr>
  <p:slideViewPr>
    <p:cSldViewPr snapToGrid="0">
      <p:cViewPr varScale="1">
        <p:scale>
          <a:sx n="78" d="100"/>
          <a:sy n="78" d="100"/>
        </p:scale>
        <p:origin x="1157" y="6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8T21:04:56.023"/>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1 108,'1'3,"0"0,0 0,0 0,1-1,-1 1,1 0,-1-1,1 1,0-1,0 0,0 1,1-1,-1 0,0 0,1 0,-1-1,6 4,0 1,8 5,1-1,0-1,0 0,1-1,0 0,1-2,0 0,-1-1,2-1,24 2,14 2,-8-1,71 2,-111-8,-1-2,1 1,-1-1,1 0,-1-1,0 0,1-1,-1 0,0 0,-1-1,1 0,-1 0,15-11,-13 9,1 0,-1 1,1 0,0 1,0 0,0 1,1 0,-1 1,22-2,3 3,68 6,-96-4,0 0,-1 1,1 0,-1 1,0 0,0 0,0 0,0 1,0 0,-1 0,0 1,0 0,0 0,0 0,-1 1,0 0,0 0,6 9,-2 1,1 0,-2 0,0 1,-1-1,-1 2,7 29,-14-118,1 27,0 36,0 1,1-1,0 0,0 0,0 1,1-1,0 0,0 1,1 0,6-12,-6 15,-1 0,1 1,0 0,0-1,0 1,0 0,0 1,1-1,-1 0,1 1,0 0,0 0,0 0,0 0,0 1,0 0,1-1,-1 2,0-1,7 0,31-1,53 4,-21 1,-53-2,-1 1,32 8,-30-5,-1-1,26 1,87 8,-85-7,56 1,-49-6,-35 1,0-2,1 0,-1-1,0-1,0-1,41-12,-58 14,0-1,-1 1,0-1,1 0,-1-1,0 1,0-1,0 1,-1-1,1 0,-1 0,1 0,1-4,2-3,-1-1,8-22,-10 22,2 0,-1 1,7-12,7-11,-11 17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5:18.717"/>
    </inkml:context>
    <inkml:brush xml:id="br0">
      <inkml:brushProperty name="width" value="0.05" units="cm"/>
      <inkml:brushProperty name="height" value="0.05" units="cm"/>
      <inkml:brushProperty name="color" value="#AB008B"/>
      <inkml:brushProperty name="ignorePressure" value="1"/>
    </inkml:brush>
  </inkml:definitions>
  <inkml:trace contextRef="#ctx0" brushRef="#br0">841 632,'-6'-1,"1"0,-1 0,0 0,0-1,1 0,-4-1,-23-7,-16 3,-14-4,-1 4,-58-1,64 8,-68 2,117 0,-1 0,1 1,0-1,0 1,1 1,-1 0,1 0,0 0,0 1,0 0,0 0,1 1,0 0,0 0,0 0,1 1,0 0,0 0,1 0,0 1,0-1,1 1,0 0,-2 7,-5 35,2 0,2 1,2 12,2 154,3-147,-1-54,2 0,0 0,1 0,0 0,1-1,1 1,1-1,0 0,1-1,0 1,1-2,1 1,0-1,2 1,3 9,0 1,-2 0,0 1,-2 1,0 0,-2 0,-1 1,-1 1,0 14,-1-1,-3 1,-1 0,-3 28,0 6,3 46,2-48,-4 0,-3 0,-7 31,0-56,-2-1,-5 7,8-23,3-15,-1 1,0-1,-1 0,-1-1,-1 0,0 0,-20 31,20-25,1 0,1 1,2 0,0 0,-3 22,5-26,-44 236,36-178,8-51,2 0,0 0,2 0,0 1,2-1,2 7,-2-26,1-1,0 0,1 1,-1-1,1 0,0 0,1 0,-1-1,1 1,3 2,48 51,-37-42,66 64,3-4,4-3,83 50,-101-78,2-4,2-3,1-3,2-4,47 11,53 6,2-9,1-8,4-7,81-2,211-11,-174-24,-226 4,0-4,65-18,139-33,10-2,240-82,-344 96,-58 18,-2-6,76-36,-70 25,-6 3,-31 3,55-33,-115 55,-2-2,0-1,-1-2,-1-2,7-10,19-23,-3-2,15-27,-58 70,0-2,-1 0,-2 0,8-21,30-102,-32 90,12-42,-4-1,-4-1,-5-1,-4-1,-3-52,-5-42,-10 0,-8 0,-15-45,-68-349,89 551,-1 2,-2-1,-1 1,-2 1,-2 0,-10-16,-3 1,-2 1,-3 2,-37-43,49 65,-2 1,0 1,-2 2,0 0,-2 2,0 0,-1 2,-1 2,-1 0,0 2,-25-7,-29-4,0 3,-1 5,-1 3,-81-2,-357 10,320 9,78-1,1 6,0 5,1 5,1 6,-29 14,-79 24,-164 19,244-56,-35 6,-1-8,-18-7,21-7,0 7,-121 30,197-24,-257 43,265-52,1-5,-69-3,147-6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5:22.899"/>
    </inkml:context>
    <inkml:brush xml:id="br0">
      <inkml:brushProperty name="width" value="0.05" units="cm"/>
      <inkml:brushProperty name="height" value="0.05" units="cm"/>
      <inkml:brushProperty name="color" value="#AB008B"/>
      <inkml:brushProperty name="ignorePressure" value="1"/>
    </inkml:brush>
  </inkml:definitions>
  <inkml:trace contextRef="#ctx0" brushRef="#br0">1 0,'47'44,"2"-2,1-3,7 2,163 100,-212-137,562 318,-435-257,3-5,3-7,55 10,-138-48,1-4,0-2,57 1,181-7,25 2,-196 5,-1 5,-1 6,0 6,54 21,-115-28,-7-4,-1 2,-1 3,0 3,22 14,-29-10,47 28,38 33,-104-68,0 2,-1 1,-2 1,0 1,-2 2,9 14,23 38,9 24,-48-70,-1 0,2 10,-5-11,2 0,12 19,7 20,-24-52,0 0,1 0,5 7,-10-21,-1 1,-1 0,1 0,-1 0,-1 0,1 1,-1-1,0 1,0 6,-2-12,1 0,-1 0,0 0,0 0,0 0,-1 0,1 0,0 0,-1 0,1 0,-1 0,0-1,0 1,1 0,-1 0,0-1,0 1,-1 0,1-1,0 1,-1-1,1 1,-1-1,1 0,-1 0,1 0,-1 0,0 0,0 0,1 0,-1 0,0-1,0 1,0-1,0 1,0-1,0 0,0 1,0-1,0 0,-8-1,0 0,0-1,0 0,1 0,-1-1,0 0,1-1,0 0,-5-3,-17-7,16 9,-7-4,0 1,0 2,-8-2,-37-7,40 9,22 5,8 1,65 21,-50-14,0-1,0-1,1-1,0-1,2 0,110 13,-128-16,0 0,-1 0,1 0,0 0,0 0,0 0,-1-1,1 1,0-1,0 0,-1 0,1 0,-1 0,1 0,-1-1,1 1,-1-1,0 1,0-1,1 0,-1 0,-1 0,1 0,0 0,0-1,-1 1,2-3,2-6,-1 0,0-1,0 0,-1 1,-1-1,0-3,8-31,1 9,7-25,3 1,16-33,-28 75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8:53.430"/>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1,'0'5,"1"0,0 0,0 0,1 0,-1 0,1 0,0 0,1 0,2 4,27 40,-30-46,60 77,-29-39,16 26,-17-18,1-1,27 27,-56-71,0-1,0 0,0 0,1 0,-1 0,1-1,-1 1,1-1,0 0,1 0,0 1,0-1,-1 2,1-1,3 4,20 15,1-2,1 0,18 6,7 6,-49-28,0-1,0 0,1-1,-1 0,1 0,0 0,-1-1,1 0,8 0,5-1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55:48.682"/>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1 240,'0'-2,"0"1,1 0,-1-1,1 1,-1-1,1 1,0 0,-1-1,1 1,0 0,0 0,0-1,0 1,0 0,0 0,1 0,-1 0,0 0,1 0,30-17,-23 13,50-25,2 3,1 3,1 2,1 3,6 2,19-2,0 5,1 3,48 3,-100 8,0 2,0 1,-1 2,1 2,16 6,50 18,23 13,-37-12,164 68,148 86,-99-43,671 277,-974-420,373 146,163 32,-413-141,2-7,2-4,0-7,1-4,1-7,35-5,-124-3,-9 0,0-1,0-2,9-2,-14-1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57:15.364"/>
    </inkml:context>
    <inkml:brush xml:id="br0">
      <inkml:brushProperty name="width" value="0.05" units="cm"/>
      <inkml:brushProperty name="height" value="0.05" units="cm"/>
      <inkml:brushProperty name="color" value="#CC0066"/>
      <inkml:brushProperty name="ignorePressure" value="1"/>
    </inkml:brush>
  </inkml:definitions>
  <inkml:trace contextRef="#ctx0" brushRef="#br0">1908 2,'-53'0,"4"-2,-1 3,1 2,-1 2,1 2,-14 5,0 2,-2-4,0-2,-25-1,-91 10,68-2,56-9,0 2,1 3,1 2,-41 16,14 3,-60 35,110-50,0 2,1 1,1 2,2 1,-18 17,23-16,-19 16,-33 43,64-69,1 1,0-1,1 2,0-1,1 1,1 0,1 1,-3 8,8-19,0-1,0 1,0-1,1 0,0 1,0-1,0 1,1-1,0 1,0-1,0 0,0 1,1-1,1 3,1-1,0 1,0-1,1 1,0-2,0 1,1 0,0-1,6 5,10 6,1 0,1-2,0 0,1-2,7 3,92 39,2-6,2-4,2-7,2-5,48 2,37-3,2-11,207-6,-27-18,290-44,-184-24,141-16,-407 74,163 13,-155 3,-56-4,197 3,-218 11,45 13,-73-6,1-7,27-5,-35-7,163-5,-274 2,0-1,-1-2,0 0,18-7,90-39,-50 18,-55 24,0 0,0-2,21-11,-40 18,0-1,0 1,0-1,-1 0,0-1,0 0,0 0,-1 0,1 0,-2-1,5-6,25-46,-12 23,10-26,-26 49,-1-1,0 1,-1-1,0 0,-1 0,0-13,1-60,-6-61,-1 27,4 113,-1 0,0 1,-1-1,0 0,0 0,-1 1,0-1,0 1,-1-1,0 1,0 0,0 0,-1 0,0 0,-1 1,0-1,0 1,0 1,0-1,-1 1,0-1,0 2,0-1,-1 1,-1-1,-10-3,0 0,-1 1,0 1,0 0,-1 2,1 0,-1 1,-9 1,-39-1,-58 6,16 1,44-6,12 1,-35 4,22 9,48-7,-1-2,0 0,-2-1,-526 1,279-6,-621 3,803 4,-26 6,24-2,-17-2,-1737-8,1610-11,3-1,-222 16,437-4,-1 1,1-2,0 0,0-1,1 0,-12-6,7 4,0 0,0 1,-10-2,6 5</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58:54.431"/>
    </inkml:context>
    <inkml:brush xml:id="br0">
      <inkml:brushProperty name="width" value="0.1" units="cm"/>
      <inkml:brushProperty name="height" value="0.1" units="cm"/>
      <inkml:brushProperty name="color" value="#004F8B"/>
      <inkml:brushProperty name="ignorePressure" value="1"/>
    </inkml:brush>
  </inkml:definitions>
  <inkml:trace contextRef="#ctx0" brushRef="#br0">1 2517,'5'-9,"1"0,1 0,-1 1,1 0,1 0,0 1,0 0,4-3,15-13,74-69,108-105,-173 159,-1-2,-3-1,-1-1,10-23,-32 49,-1-1,-1-1,-1 1,0-1,-1 0,-1-1,-1 1,0-8,2-37,-4-55,0 11,4 15,3 0,5 1,4 0,20-63,-24 111,2 0,1 2,3 0,1 1,2 0,1 2,2 1,2 1,1 1,26-23,-40 46,0 1,1 1,0 0,1 0,0 2,1 0,-1 1,2 1,-1 0,0 1,6 0,40-6,1 2,32 0,-82 8,229-9,33 12,-59 1,-214-3,0 0,0 0,0-1,-1 1,1 0,0-1,0 0,0 0,-1 0,2 0,-4 1,0 0,1-1,-1 1,0 0,0 0,1-1,-1 1,0 0,0 0,1-1,-1 1,0 0,0-1,0 1,0 0,1-1,-1 1,0 0,0-1,0 1,0 0,0-1,0 1,0 0,0-1,0 1,0 0,0-1,0 1,-12-16,2 8,0 1,0 1,-1-1,-4-1,-26-15,24 11,-133-94,120 83,1-2,1-2,-17-20,38 34,15 12,21 13,125 87,-84-52,3-2,25 8,-90-49,-1-1,-1 1,1 1,-1-1,0 1,0 1,0-1,0 1,-1 0,0 0,0 0,-1 1,0 0,0 0,0 0,-1 1,-3-7,1 1,-1-1,0 1,0-1,0 1,0-1,0 0,0 1,-1-1,1 0,0 1,-1-1,1 1,-1-1,0 0,1 0,-1 1,0-1,0 0,1 0,-1 0,0 0,0 0,0 0,-1 0,1 0,0 0,0-1,0 1,-1 0,0 0,-6 2,1 1,-1-1,0 0,-9 1,-42 10,34-10,1 2,0 1,0 1,0 1,1 0,-12 9,-8 10,2 2,-22 22,7-6,39-33</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5T23:18:41.590"/>
    </inkml:context>
    <inkml:brush xml:id="br0">
      <inkml:brushProperty name="width" value="0.05" units="cm"/>
      <inkml:brushProperty name="height" value="0.05" units="cm"/>
      <inkml:brushProperty name="color" value="#E71224"/>
    </inkml:brush>
  </inkml:definitions>
  <inkml:trace contextRef="#ctx0" brushRef="#br0">0 204 24575,'278'-13'0,"-49"1"0,39-1 0,56-1 0,-314 14 0,588 16 0,-326-9 0,-52-3 0,-129 9 0,-70-9 0,0-1 0,0 0 0,0-1 0,30-2 0,-51 0 0,0 0 0,0 0 0,-1-1 0,1 1 0,0 0 0,0 0 0,0 0 0,0 0 0,0 0 0,0 0 0,0 0 0,0 0 0,0 0 0,0 0 0,0 0 0,0 0 0,0 0 0,0 0 0,0 0 0,0 0 0,0 0 0,0 0 0,-1 0 0,1 0 0,0 0 0,0-1 0,0 1 0,0 0 0,0 0 0,0 0 0,0 0 0,0 0 0,0 0 0,0 0 0,0 0 0,0 0 0,0 0 0,0 0 0,0 0 0,0 0 0,0-1 0,0 1 0,1 0 0,-1 0 0,0 0 0,0 0 0,0 0 0,0 0 0,0 0 0,0 0 0,0 0 0,0 0 0,0 0 0,0 0 0,0 0 0,0 0 0,0 0 0,0 0 0,0 0 0,0 0 0,0 0 0,1 0 0,-12-6 0,-13-4 0,-324-99 0,176 63 0,77 23 0,84 18 0,19 4 0,21 2 0,225 69 0,-192-56 0,96 36 0,-145-45 0,15 6 0,0 1 0,26 17 0,-54-29 0,0 0 0,1 0 0,-1 0 0,0 0 0,1 0 0,-1 0 0,0 1 0,0-1 0,1 0 0,-1 0 0,0 0 0,0 0 0,0 1 0,1-1 0,-1 0 0,0 0 0,0 1 0,0-1 0,0 0 0,1 0 0,-1 1 0,0-1 0,0 0 0,0 1 0,0-1 0,0 0 0,0 0 0,0 1 0,0-1 0,0 0 0,0 1 0,0-1 0,0 0 0,0 0 0,0 1 0,0-1 0,0 0 0,0 1 0,0-1 0,0 0 0,0 0 0,-1 1 0,-13 8 0,-21 0 0,-19-1 0,22-4 0,0 1 0,0 1 0,0 2 0,-57 23 0,78-25 0,0 2 0,0-1 0,1 2 0,0-1 0,1 1 0,-15 18 0,-21 19 0,-1-7-1365,33-29-5461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05T23:23:28.052"/>
    </inkml:context>
    <inkml:brush xml:id="br0">
      <inkml:brushProperty name="width" value="0.05" units="cm"/>
      <inkml:brushProperty name="height" value="0.05" units="cm"/>
      <inkml:brushProperty name="color" value="#66CC00"/>
    </inkml:brush>
  </inkml:definitions>
  <inkml:trace contextRef="#ctx0" brushRef="#br0">1 0 24575,'1'1'0,"1"-1"0,0 1 0,0 0 0,-1 0 0,1-1 0,-1 1 0,1 0 0,-1 0 0,1 1 0,-1-1 0,1 0 0,-1 0 0,0 1 0,0-1 0,1 1 0,-1-1 0,0 1 0,-1-1 0,1 1 0,0 0 0,0-1 0,0 4 0,13 39 0,-10-18 0,-1 1 0,-2 0 0,-1 0 0,-1-1 0,-1 1 0,-8 41 0,-2 16 0,12-84 0,-1 14 0,0-1 0,0 0 0,1 0 0,3 20 0,-3-30 0,1 1 0,0 0 0,0-1 0,1 1 0,-1-1 0,1 0 0,-1 1 0,1-1 0,0 0 0,0 0 0,1 0 0,-1 0 0,1 0 0,-1-1 0,1 1 0,0-1 0,0 0 0,0 0 0,0 0 0,5 2 0,19 7 0,-21-9 0,0 0 0,0 1 0,0-1 0,0 1 0,0 1 0,6 3 0,-11-6 0,-1 0 0,1 0 0,0 0 0,0 0 0,0 0 0,-1 0 0,1 0 0,-1 0 0,1 0 0,-1 0 0,1 0 0,-1 1 0,1-1 0,-1 0 0,0 0 0,0 1 0,0-1 0,0 0 0,0 0 0,0 0 0,0 1 0,0-1 0,0 0 0,0 0 0,-1 1 0,1-1 0,-1 0 0,1 0 0,-1 0 0,1 0 0,-1 0 0,1 0 0,-1 0 0,0 0 0,0 0 0,0 0 0,0 1 0,-9 13 0,0 0 0,2 1 0,0 0 0,1 0 0,0 1 0,2 0 0,0 0 0,0 1 0,-2 33 0,2 11 0,6 95 0,1-62 0,-1 11 0,-3 119 0,2-216-195,-1 0 0,-1 0 0,1 0 0,-2 0 0,1 0 0,-8 17 0,0-9-6631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09T16:09:06.793"/>
    </inkml:context>
    <inkml:brush xml:id="br0">
      <inkml:brushProperty name="width" value="0.05" units="cm"/>
      <inkml:brushProperty name="height" value="0.05" units="cm"/>
      <inkml:brushProperty name="color" value="#66CC00"/>
    </inkml:brush>
  </inkml:definitions>
  <inkml:trace contextRef="#ctx0" brushRef="#br0">0 419 24575,'116'1'0,"223"-28"0,0-21 0,-268 42 0,0 4 0,128 11 0,111 27 0,-291-33 0,1-1 0,-1-1 0,1-1 0,-1-1 0,1 0 0,-1-2 0,0 0 0,21-7 0,-39 10 0,-1 0 0,1 0 0,0 0 0,-1 0 0,1 0 0,-1 0 0,1 0 0,-1-1 0,1 1 0,-1 0 0,1 0 0,-1-1 0,1 1 0,-1 0 0,1-1 0,-1 1 0,0 0 0,1-1 0,-1 1 0,0-1 0,1 1 0,-1-1 0,0 1 0,1-1 0,-1 1 0,0-1 0,0 1 0,0-1 0,1 1 0,-1-1 0,0 1 0,0-1 0,0 1 0,0-1 0,0 0 0,0 0 0,-1-1 0,0 1 0,0-1 0,0 1 0,0-1 0,0 1 0,0-1 0,0 1 0,0 0 0,-1-1 0,1 1 0,-3-1 0,-43-25 0,16 11 0,0-1 0,2-1 0,0-2 0,0-1 0,2-1 0,-25-27 0,10 11 0,-51-60 0,86 87 0,16 13 0,28 24 0,-19-13 0,30 19 0,-27-18 0,1 0 0,42 19 0,17 8 0,-56-27 0,37 15 0,-35-18 0,0 0 0,35 22 0,-54-29 0,-1 2 0,1-1 0,-1 1 0,0 0 0,0 0 0,-1 1 0,0 0 0,0 0 0,0 0 0,-1 1 0,8 14 0,-13-19 0,1-1 0,0 1 0,-1-1 0,1 1 0,-1 0 0,0 0 0,0-1 0,0 1 0,0 0 0,0-1 0,-1 1 0,1 0 0,-1-1 0,0 1 0,0 0 0,0-1 0,0 1 0,0-1 0,0 0 0,-1 1 0,1-1 0,-1 0 0,0 0 0,1 0 0,-1 0 0,0 0 0,-4 3 0,-7 5 0,0 0 0,0-1 0,-21 12 0,24-16 0,-13 8 0,0 0 0,1 2 0,1 0 0,1 1 0,0 1 0,1 1 0,1 1 0,0 1 0,2 0 0,-15 23 0,24-31-195,0-1 0,-1-1 0,0 1 0,-1-2 0,0 1 0,-14 11 0,8-11-6631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09T16:14:13.201"/>
    </inkml:context>
    <inkml:brush xml:id="br0">
      <inkml:brushProperty name="width" value="0.05" units="cm"/>
      <inkml:brushProperty name="height" value="0.05" units="cm"/>
      <inkml:brushProperty name="color" value="#66CC00"/>
    </inkml:brush>
  </inkml:definitions>
  <inkml:trace contextRef="#ctx0" brushRef="#br0">0 419 24575,'116'1'0,"223"-28"0,0-21 0,-268 42 0,0 4 0,128 11 0,111 27 0,-291-33 0,1-1 0,-1-1 0,1-1 0,-1-1 0,1 0 0,-1-2 0,0 0 0,21-7 0,-39 10 0,-1 0 0,1 0 0,0 0 0,-1 0 0,1 0 0,-1 0 0,1 0 0,-1-1 0,1 1 0,-1 0 0,1 0 0,-1-1 0,1 1 0,-1 0 0,1-1 0,-1 1 0,0 0 0,1-1 0,-1 1 0,0-1 0,1 1 0,-1-1 0,0 1 0,1-1 0,-1 1 0,0-1 0,0 1 0,0-1 0,1 1 0,-1-1 0,0 1 0,0-1 0,0 1 0,0-1 0,0 0 0,0 0 0,-1-1 0,0 1 0,0-1 0,0 1 0,0-1 0,0 1 0,0-1 0,0 1 0,0 0 0,-1-1 0,1 1 0,-3-1 0,-43-25 0,16 11 0,0-1 0,2-1 0,0-2 0,0-1 0,2-1 0,-25-27 0,10 11 0,-51-60 0,86 87 0,16 13 0,28 24 0,-19-13 0,30 19 0,-27-18 0,1 0 0,42 19 0,17 8 0,-56-27 0,37 15 0,-35-18 0,0 0 0,35 22 0,-54-29 0,-1 2 0,1-1 0,-1 1 0,0 0 0,0 0 0,-1 1 0,0 0 0,0 0 0,0 0 0,-1 1 0,8 14 0,-13-19 0,1-1 0,0 1 0,-1-1 0,1 1 0,-1 0 0,0 0 0,0-1 0,0 1 0,0 0 0,0-1 0,-1 1 0,1 0 0,-1-1 0,0 1 0,0 0 0,0-1 0,0 1 0,0-1 0,0 0 0,-1 1 0,1-1 0,-1 0 0,0 0 0,1 0 0,-1 0 0,0 0 0,-4 3 0,-7 5 0,0 0 0,0-1 0,-21 12 0,24-16 0,-13 8 0,0 0 0,1 2 0,1 0 0,1 1 0,0 1 0,1 1 0,1 1 0,0 1 0,2 0 0,-15 23 0,24-31-195,0-1 0,-1-1 0,0 1 0,-1-2 0,0 1 0,-14 11 0,8-11-6631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08T21:05:01.254"/>
    </inkml:context>
    <inkml:brush xml:id="br0">
      <inkml:brushProperty name="width" value="0.05" units="cm"/>
      <inkml:brushProperty name="height" value="0.05" units="cm"/>
      <inkml:brushProperty name="color" value="#FF0066"/>
      <inkml:brushProperty name="ignorePressure" value="1"/>
    </inkml:brush>
  </inkml:definitions>
  <inkml:trace contextRef="#ctx0" brushRef="#br0">3827 108,'-522'-28,"-59"2,472 33,-204 42,35-3,-34 2,168-24,103-16,1 2,0 1,1 3,-42 20,-147 84,163-81,-84 53,-196 158,250-176,-83 73,149-118,1 2,1 1,-38 55,48-57,2 0,2 1,0 1,2 0,1 1,2 0,1 1,-5 43,3 32,6 122,3-181,2 25,2 0,3-1,31 132,0-68,6-1,6-2,5-2,6-3,5-2,99 138,-33-66,32 43,-108-167,72 72,-88-106,1-2,2-2,52 33,164 82,-210-129,0-1,1-2,86 19,20-10,176 9,164-17,16 3,60 4,4 11,19 0,254-38,-743-7,-1-4,177-43,-141 22,148-37,465-178,-612 198,-70 26,-1-3,69-37,-131 58,177-103,-161 91,-1-2,0 0,-1-2,39-45,-33 27,-2-1,-1-1,-3-1,-1-2,-2 0,-2-1,-2 0,-2-2,-2 0,12-96,-1-77,-15 113,7-221,-17 285,-1 0,-2 0,-2 0,-2 1,-24-67,15 65,-3 1,-1 0,-2 1,-49-62,-138-141,151 179,-313-316,315 328,-3 4,-2 2,-2 3,-1 3,-122-56,90 54,-381-160,360 160,-174-60,216 77,-141-73,86 31,9 3,-176-66,209 99,-90-30,121 46,-106-27,131 37,0 2,0 1,-36 1,-1275 6,907-4,403 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09T16:50:56.483"/>
    </inkml:context>
    <inkml:brush xml:id="br0">
      <inkml:brushProperty name="width" value="0.05" units="cm"/>
      <inkml:brushProperty name="height" value="0.05" units="cm"/>
      <inkml:brushProperty name="color" value="#E71224"/>
    </inkml:brush>
  </inkml:definitions>
  <inkml:trace contextRef="#ctx0" brushRef="#br0">0 169 24575,'237'-6'29,"-54"1"-655,735 3 1088,-509 3-327,-359-2-135,-1-2 0,1-3 0,92-22 0,-93 17 0,-43 10 0,0 1 0,0-1 0,0 1 0,0 0 0,11 2 0,-32-5 0,-11-3 0,-48-15 0,-30-14 0,65 23 0,-20-14 0,52 23 0,7 3 0,0 0 0,0 0 0,0 0 0,0 0 0,0 0 0,0 0 0,0 0 0,0 0 0,0 0 0,0 0 0,0 0 0,0-1 0,0 1 0,0 0 0,0 0 0,0 0 0,0 0 0,0 0 0,0 0 0,0 0 0,0 0 0,0 0 0,0 0 0,0 0 0,0 0 0,0 0 0,0 0 0,0 0 0,0 0 0,0 0 0,0 0 0,0 0 0,0 0 0,0 0 0,0 0 0,0 0 0,0-1 0,0 1 0,0 0 0,0 0 0,0 0 0,0 0 0,1 0 0,-1 0 0,0 0 0,0 0 0,0 0 0,0 0 0,0 0 0,0 0 0,0 0 0,0 0 0,0 0 0,0 0 0,0 0 0,0 0 0,0 0 0,0 0 0,0 0 0,0 1 0,0-1 0,17 1 0,14 6 0,57 23 0,-37-11 0,-8-5 0,71 27 0,-104-36 0,-1-1 0,0 2 0,10 7 0,-18-13 0,-1 0 0,0 0 0,1 0 0,-1 0 0,0 1 0,1-1 0,-1 0 0,0 0 0,0 1 0,1-1 0,-1 0 0,0 1 0,0-1 0,0 0 0,1 1 0,-1-1 0,0 0 0,0 1 0,0-1 0,0 0 0,0 1 0,0-1 0,0 0 0,0 1 0,0-1 0,0 0 0,0 1 0,0 0 0,0-1 0,0 1 0,-1-1 0,1 1 0,-1-1 0,1 1 0,0-1 0,-1 1 0,1-1 0,-1 0 0,1 1 0,-1-1 0,1 0 0,-1 1 0,0-1 0,-3 2 0,0 0 0,-1-1 0,-5 2 0,10-2 0,-26 5 0,-95 29 0,94-26 0,1 1 0,-37 21 0,-57 36 0,96-54-682,-29 21-1,42-26-6143</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09T16:52:14.161"/>
    </inkml:context>
    <inkml:brush xml:id="br0">
      <inkml:brushProperty name="width" value="0.05" units="cm"/>
      <inkml:brushProperty name="height" value="0.05" units="cm"/>
      <inkml:brushProperty name="color" value="#E71224"/>
    </inkml:brush>
  </inkml:definitions>
  <inkml:trace contextRef="#ctx0" brushRef="#br0">0 169 24575,'237'-6'29,"-54"1"-655,735 3 1088,-509 3-327,-359-2-135,-1-2 0,1-3 0,92-22 0,-93 17 0,-43 10 0,0 1 0,0-1 0,0 1 0,0 0 0,11 2 0,-32-5 0,-11-3 0,-48-15 0,-30-14 0,65 23 0,-20-14 0,52 23 0,7 3 0,0 0 0,0 0 0,0 0 0,0 0 0,0 0 0,0 0 0,0 0 0,0 0 0,0 0 0,0 0 0,0 0 0,0-1 0,0 1 0,0 0 0,0 0 0,0 0 0,0 0 0,0 0 0,0 0 0,0 0 0,0 0 0,0 0 0,0 0 0,0 0 0,0 0 0,0 0 0,0 0 0,0 0 0,0 0 0,0 0 0,0 0 0,0 0 0,0 0 0,0 0 0,0 0 0,0 0 0,0-1 0,0 1 0,0 0 0,0 0 0,0 0 0,0 0 0,1 0 0,-1 0 0,0 0 0,0 0 0,0 0 0,0 0 0,0 0 0,0 0 0,0 0 0,0 0 0,0 0 0,0 0 0,0 0 0,0 0 0,0 0 0,0 0 0,0 0 0,0 1 0,0-1 0,17 1 0,14 6 0,57 23 0,-37-11 0,-8-5 0,71 27 0,-104-36 0,-1-1 0,0 2 0,10 7 0,-18-13 0,-1 0 0,0 0 0,1 0 0,-1 0 0,0 1 0,1-1 0,-1 0 0,0 0 0,0 1 0,1-1 0,-1 0 0,0 1 0,0-1 0,0 0 0,1 1 0,-1-1 0,0 0 0,0 1 0,0-1 0,0 0 0,0 1 0,0-1 0,0 0 0,0 1 0,0-1 0,0 0 0,0 1 0,0 0 0,0-1 0,0 1 0,-1-1 0,1 1 0,-1-1 0,1 1 0,0-1 0,-1 1 0,1-1 0,-1 0 0,1 1 0,-1-1 0,1 0 0,-1 1 0,0-1 0,-3 2 0,0 0 0,-1-1 0,-5 2 0,10-2 0,-26 5 0,-95 29 0,94-26 0,1 1 0,-37 21 0,-57 36 0,96-54-682,-29 21-1,42-26-6143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14T22:37:46.745"/>
    </inkml:context>
    <inkml:brush xml:id="br0">
      <inkml:brushProperty name="width" value="0.05" units="cm"/>
      <inkml:brushProperty name="height" value="0.05" units="cm"/>
      <inkml:brushProperty name="color" value="#5B2D90"/>
    </inkml:brush>
  </inkml:definitions>
  <inkml:trace contextRef="#ctx0" brushRef="#br0">5166 3062 24575,'-1'-21'0,"-2"1"0,0 0 0,-1 0 0,-7-21 0,-7-30 0,1-68 0,-4-25 0,-5-14 0,16 98 0,-24-96 0,12 93 0,-1-7 0,-65-165 0,71 222 0,-2 0 0,0 2 0,-2 0 0,-38-42 0,-112-105 0,147 154 0,-116-108 0,-192-142 0,225 198 0,-2 5 0,-213-102 0,49 54 0,-5 12 0,-356-87 0,461 159 0,-1 7 0,-314-9 0,59 36 0,-107-3 0,306-20 73,-77-1-1511,285 25-5388</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1T22:22:21.978"/>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0 162,'1031'0,"-798"14,6 1,367-16,-605 1,1 0,-1 0,1 0,-1 0,0 0,1 0,-1 0,1-1,-1 1,0-1,1 1,-1-1,0 1,2-2,-2 2,-1-1,0 1,0 0,0-1,0 1,0-1,0 1,1 0,-1-1,0 1,0-1,0 1,0 0,0-1,0 1,0-1,-1 1,1 0,0-1,0 1,0 0,0-1,0 1,-1-1,1 1,0 0,0-1,-1 1,1 0,0 0,-1-1,-37-30,24 20,-28-20,-68-39,88 56,21 14,1 0,-1 0,1 0,0 0,-1 0,1 0,0 0,-1 0,1 0,0 0,-1-1,1 1,0 0,-1 0,1-1,0 1,-1 0,1 0,0-1,0 1,-1 0,1 0,0-1,0 1,0 0,-1-1,1 1,0-1,0 1,0 0,0-1,0 1,0 0,0-1,0 1,0-1,0 1,0 0,0-1,0 1,0 0,0-1,0 0,20-3,29 7,-21 6,0 2,-1 0,45 27,-58-30,6 5,-2 0,1 1,-2 1,0 0,23 29,-39-43,-1-1,1 1,-1 0,0-1,1 1,-1 0,0-1,1 1,-1 0,0 0,0-1,0 1,0 0,0 0,0 0,0-1,0 1,0 0,0 0,0-1,0 1,-1 0,1 0,0-1,0 1,-1 0,1 0,-1-1,1 1,0-1,-1 1,1 0,-1-1,0 1,1-1,-1 1,1-1,-1 1,0-1,1 0,-1 1,0-1,0 0,0 1,-47 20,30-14,-9 8,1 2,1 0,-38 34,25-20,124-124,-66 75,1 1,1 1,0 1,1 1,43-19,-42 24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1T22:23:05.093"/>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0 162,'1031'0,"-798"14,6 1,367-16,-605 1,1 0,-1 0,1 0,-1 0,0 0,1 0,-1 0,1-1,-1 1,0-1,1 1,-1-1,0 1,2-2,-2 2,-1-1,0 1,0 0,0-1,0 1,0-1,0 1,1 0,-1-1,0 1,0-1,0 1,0 0,0-1,0 1,0-1,-1 1,1 0,0-1,0 1,0 0,0-1,0 1,-1-1,1 1,0 0,0-1,-1 1,1 0,0 0,-1-1,-37-30,24 20,-28-20,-68-39,88 56,21 14,1 0,-1 0,1 0,0 0,-1 0,1 0,0 0,-1 0,1 0,0 0,-1-1,1 1,0 0,-1 0,1-1,0 1,-1 0,1 0,0-1,0 1,-1 0,1 0,0-1,0 1,0 0,-1-1,1 1,0-1,0 1,0 0,0-1,0 1,0 0,0-1,0 1,0-1,0 1,0 0,0-1,0 1,0 0,0-1,0 0,20-3,29 7,-21 6,0 2,-1 0,45 27,-58-30,6 5,-2 0,1 1,-2 1,0 0,23 29,-39-43,-1-1,1 1,-1 0,0-1,1 1,-1 0,0-1,1 1,-1 0,0 0,0-1,0 1,0 0,0 0,0 0,0-1,0 1,0 0,0 0,0-1,0 1,-1 0,1 0,0-1,0 1,-1 0,1 0,-1-1,1 1,0-1,-1 1,1 0,-1-1,0 1,1-1,-1 1,1-1,-1 1,0-1,1 0,-1 1,0-1,0 0,0 1,-47 20,30-14,-9 8,1 2,1 0,-38 34,25-20,124-124,-66 75,1 1,1 1,0 1,1 1,43-19,-42 24</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1T22:57:39.369"/>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1 237,'121'1,"136"-3,-152-11,-62 6,43 0,351 7,-452-1,1-1,-1-1,0-1,1 0,0-1,0 0,0-1,1-1,-23-14,3-11,29 27,0 1,-1-1,1 1,-1 0,0 0,-8-5,-12-5,0 1,-48-16,47 18,19 3,7 7,0 1,1 0,-1-1,0 1,0-1,1 1,-1 0,0-1,1 1,-1 0,0-1,1 1,-1 0,1-1,-1 1,0 0,1 0,-1 0,1-1,-1 1,1 0,-1 0,1 0,-1 0,1 0,5-1,-1 1,1-1,-1 1,1 0,-1 1,1 0,-1-1,0 2,1-1,-1 1,7 2,59 30,-64-30,2 1,0 1,0 1,0 0,10 10,-11-9,0 0,1-1,0 0,11 6,-16-11,-1 0,1 0,-1 0,0 1,0-1,1 1,-2 0,1 0,0 0,0 0,-1 0,0 0,0 1,3 5,-4-6,-1-1,1 0,-1 1,0-1,0 1,0-1,0 1,0-1,-1 0,1 1,-1-1,1 0,-1 1,0-1,0 0,0 1,0-1,0 0,-1 0,1 0,-1 0,1 0,-1-1,0 1,-2 1,-15 17,-2-1,0-2,-1 0,-26 15,30-20,-29 24,18-12,13-15,16-9,-1 0,1 0,0 0,0 0,0 0,0 0,0 0,0 0,-1 0,1-1,0 1,0 0,0 0,0 0,0 0,0 0,0 0,-1 0,1 0,0-1,0 1,0 0,0 0,0 0,0 0,0 0,0-1,0 1,0 0,0 0,0 0,0 0,0 0,0-1,0 1,0 0,0 0,0 0,0 0,0 0,0-1,0 1,0 0,0 0,0 0,0 0,1 0,-1 0,0 0,0-1,18-27,14-3,12-17,-24 24,33-32,-26 32,-15 14</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2T02:13:47.522"/>
    </inkml:context>
    <inkml:brush xml:id="br0">
      <inkml:brushProperty name="width" value="0.05" units="cm"/>
      <inkml:brushProperty name="height" value="0.05" units="cm"/>
      <inkml:brushProperty name="color" value="#5B2D90"/>
      <inkml:brushProperty name="ignorePressure" value="1"/>
    </inkml:brush>
  </inkml:definitions>
  <inkml:trace contextRef="#ctx0" brushRef="#br0">1 237,'121'1,"136"-3,-152-11,-62 6,43 0,351 7,-452-1,1-1,-1-1,0-1,1 0,0-1,0 0,0-1,1-1,-23-14,3-11,29 27,0 1,-1-1,1 1,-1 0,0 0,-8-5,-12-5,0 1,-48-16,47 18,19 3,7 7,0 1,1 0,-1-1,0 1,0-1,1 1,-1 0,0-1,1 1,-1 0,0-1,1 1,-1 0,1-1,-1 1,0 0,1 0,-1 0,1-1,-1 1,1 0,-1 0,1 0,-1 0,1 0,5-1,-1 1,1-1,-1 1,1 0,-1 1,1 0,-1-1,0 2,1-1,-1 1,7 2,59 30,-64-30,2 1,0 1,0 1,0 0,10 10,-11-9,0 0,1-1,0 0,11 6,-16-11,-1 0,1 0,-1 0,0 1,0-1,1 1,-2 0,1 0,0 0,0 0,-1 0,0 0,0 1,3 5,-4-6,-1-1,1 0,-1 1,0-1,0 1,0-1,0 1,0-1,-1 0,1 1,-1-1,1 0,-1 1,0-1,0 0,0 1,0-1,0 0,-1 0,1 0,-1 0,1 0,-1-1,0 1,-2 1,-15 17,-2-1,0-2,-1 0,-26 15,30-20,-29 24,18-12,13-15,16-9,-1 0,1 0,0 0,0 0,0 0,0 0,0 0,0 0,-1 0,1-1,0 1,0 0,0 0,0 0,0 0,0 0,0 0,-1 0,1 0,0-1,0 1,0 0,0 0,0 0,0 0,0 0,0-1,0 1,0 0,0 0,0 0,0 0,0 0,0-1,0 1,0 0,0 0,0 0,0 0,0 0,0-1,0 1,0 0,0 0,0 0,0 0,1 0,-1 0,0 0,0-1,18-27,14-3,12-17,-24 24,33-32,-26 32,-15 14</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12T02:37:31.031"/>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0 162,'1031'0,"-798"14,6 1,367-16,-605 1,1 0,-1 0,1 0,-1 0,0 0,1 0,-1 0,1-1,-1 1,0-1,1 1,-1-1,0 1,2-2,-2 2,-1-1,0 1,0 0,0-1,0 1,0-1,0 1,1 0,-1-1,0 1,0-1,0 1,0 0,0-1,0 1,0-1,-1 1,1 0,0-1,0 1,0 0,0-1,0 1,-1-1,1 1,0 0,0-1,-1 1,1 0,0 0,-1-1,-37-30,24 20,-28-20,-68-39,88 56,21 14,1 0,-1 0,1 0,0 0,-1 0,1 0,0 0,-1 0,1 0,0 0,-1-1,1 1,0 0,-1 0,1-1,0 1,-1 0,1 0,0-1,0 1,-1 0,1 0,0-1,0 1,0 0,-1-1,1 1,0-1,0 1,0 0,0-1,0 1,0 0,0-1,0 1,0-1,0 1,0 0,0-1,0 1,0 0,0-1,0 0,20-3,29 7,-21 6,0 2,-1 0,45 27,-58-30,6 5,-2 0,1 1,-2 1,0 0,23 29,-39-43,-1-1,1 1,-1 0,0-1,1 1,-1 0,0-1,1 1,-1 0,0 0,0-1,0 1,0 0,0 0,0 0,0-1,0 1,0 0,0 0,0-1,0 1,-1 0,1 0,0-1,0 1,-1 0,1 0,-1-1,1 1,0-1,-1 1,1 0,-1-1,0 1,1-1,-1 1,1-1,-1 1,0-1,1 0,-1 1,0-1,0 0,0 1,-47 20,30-14,-9 8,1 2,1 0,-38 34,25-20,124-124,-66 75,1 1,1 1,0 1,1 1,43-19,-42 24</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5T20:03:21.602"/>
    </inkml:context>
    <inkml:brush xml:id="br0">
      <inkml:brushProperty name="width" value="0.05" units="cm"/>
      <inkml:brushProperty name="height" value="0.05" units="cm"/>
      <inkml:brushProperty name="color" value="#FF0066"/>
      <inkml:brushProperty name="ignorePressure" value="1"/>
    </inkml:brush>
  </inkml:definitions>
  <inkml:trace contextRef="#ctx0" brushRef="#br0">1026 761,'-1'-13,"-1"0,0 0,-1 0,-1 0,0 0,0 1,-1-1,-1 1,0 0,-1 1,0 0,-1 0,0 0,-1 1,0 0,0 1,-18-14,-7 3,-1 1,0 3,-1 0,0 2,-2 2,1 2,-43-7,60 12,1-1,-1 0,1-2,0 0,-30-19,-84-65,80 52,25 18,-44-46,-15-13,49 47,21 18</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6T19:55:41.822"/>
    </inkml:context>
    <inkml:brush xml:id="br0">
      <inkml:brushProperty name="width" value="0.05" units="cm"/>
      <inkml:brushProperty name="height" value="0.05" units="cm"/>
      <inkml:brushProperty name="color" value="#FF0066"/>
      <inkml:brushProperty name="ignorePressure" value="1"/>
    </inkml:brush>
  </inkml:definitions>
  <inkml:trace contextRef="#ctx0" brushRef="#br0">263 1,'-2'12,"0"-1,-1 1,-1 0,0-1,-1 1,-1-1,-8 11,-13 31,3 19,14-41,-2 1,-28 50,25-55,2 1,-12 41,-8 18,28-73,-1 1,2 1,1-1,-2 28,7 66,1-41,-4-25,0-18,1 1,1 0,2-1,2 1,8 25,-11-46,1 0,-1-1,1 1,1 0,-1-1,1 1,0-1,1 0,-1 0,1 0,0-1,0 1,0-1,1 0,0 0,0 0,10 3,9 2,0-1,1-2,35 6,31 7,-65-11,0-1,1-1,0-2,49 3,119-7,-78-1,17 4,148-4,-275 1,0 0,0 0,0 0,0 0,-1-1,1 0,-1 0,0-1,1 0,-2 0,14-7,-11 4,0-1,0 0,-1-1,0 1,0-1,9-15,1-1,26-48,-38 60,-1 0,-1-1,-1 0,0 0,-1 0,0-15,-4-319,1 338,0 0,0 1,-1-1,-1 1,0-1,-1 1,1 0,-2 0,-6-10,-10-9,-32-32,-10-12,54 59,-1 1,-1 1,0-1,-1 1,-24-16,-76-39,44 28,40 21,-1 1,-1 0,-57-19,67 28,-1 0,0 1,0 1,-1 1,1 0,-1 1,-27 0,-6 1,-92 3,132-1,1 1,-1 0,1 0,0 1,0 1,0 0,-23 9,-28 13,40-17,1 1,-29 15,50-23,0 0,0 1,0-1,0 0,1 1,-1-1,1 1,0-1,0 1,-2 3,-3 10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2:54.319"/>
    </inkml:context>
    <inkml:brush xml:id="br0">
      <inkml:brushProperty name="width" value="0.1" units="cm"/>
      <inkml:brushProperty name="height" value="0.1" units="cm"/>
      <inkml:brushProperty name="color" value="#F6630D"/>
      <inkml:brushProperty name="ignorePressure" value="1"/>
    </inkml:brush>
  </inkml:definitions>
  <inkml:trace contextRef="#ctx0" brushRef="#br0">895 6,'-25'1,"1"2,0 0,-1 1,1 1,0 2,1 0,0 2,-18 9,-21 13,1 3,-25 21,64-40,1 2,0 1,1 1,1 0,1 1,0 1,2 1,1 1,-4 6,-23 48,3 2,-4 19,6-13,10-25,-18 61,37-94,2 1,0-1,2 1,1 0,0 25,3-29,0 7,1 0,1 1,5 20,-5-42,0 0,1-1,0 1,1 0,0-1,1 0,0 0,0 0,1-1,0 1,0-2,1 1,2 2,11 6,0 0,1-1,0-1,1 0,0-2,24 9,35 11,32 5,-88-29,100 32,1-5,2-7,1-4,48-2,64 2,134 9,132-32,-418-7,-1-4,0-4,-1-3,67-24,-72 13,-1-4,-2-3,74-44,-123 61,-1-1,-1-1,-1-1,-1-2,0-1,-2 0,-1-2,12-17,-22 21,-1 0,-1-1,-1 0,-1-1,-1 1,-1-2,-1 1,-1-1,-2 0,0 0,-1 0,-2 0,0-1,-2 1,-2-8,0 18,0 0,-1 0,0 0,-1 0,-1 1,-1 0,0 1,0-1,-1 2,-10-11,-19-20,-2 3,-18-14,14 13,25 23,-171-155,134 126,-2 3,-34-18,41 31,-1 2,-2 2,-1 3,0 2,-2 2,0 3,-1 3,-1 2,-17 0,-80 1,-1 7,-10 7,0-1,26-3,-136 3,251 0,0 1,1 1,-1 2,1 0,0 1,-14 8,-34 16,-33 22,-29 13,106-54</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6T19:55:43.888"/>
    </inkml:context>
    <inkml:brush xml:id="br0">
      <inkml:brushProperty name="width" value="0.05" units="cm"/>
      <inkml:brushProperty name="height" value="0.05" units="cm"/>
      <inkml:brushProperty name="color" value="#FF0066"/>
      <inkml:brushProperty name="ignorePressure" value="1"/>
    </inkml:brush>
  </inkml:definitions>
  <inkml:trace contextRef="#ctx0" brushRef="#br0">0 971,'2'-1,"0"0,1 1,-1-1,0 0,0 0,0 0,0 0,0 0,0 0,-1 0,1-1,0 1,-1 0,2-3,6-3,46-32,0 2,-3-1,-1-3,75-78,-112 101,-2 0,0 0,-2-1,0 0,9-29,15-100,-14 50,-12 74,2 0,1 0,16-24,-9 16,-10 18,1 1,1 1,0-1,2 1,-1 1,2 0,0 0,21-13,-17 12</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6T23:17:42.627"/>
    </inkml:context>
    <inkml:brush xml:id="br0">
      <inkml:brushProperty name="width" value="0.05" units="cm"/>
      <inkml:brushProperty name="height" value="0.05" units="cm"/>
      <inkml:brushProperty name="color" value="#FF0066"/>
      <inkml:brushProperty name="ignorePressure" value="1"/>
    </inkml:brush>
  </inkml:definitions>
  <inkml:trace contextRef="#ctx0" brushRef="#br0">161 0,'0'68,"2"-9,-3 0,-2 0,-22 115,0-79,-55 133,74-211,0 0,1 0,2 0,-1 1,-1 31,6 93,2-59,-3-59,-1 5,2-1,5 33,-4-51,1 0,-1 0,2 0,-1 0,1-1,1 1,0-1,0 0,10 12,1-1,0 0,1-2,24 20,-34-32,0-1,0 0,0-1,1 1,-1-1,1-1,0 0,1 0,-1 0,0-1,1-1,16 2,52-3,-54-1</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6T23:21:46.730"/>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1438,'113'0,"-1"-5,0-5,214-47,22-33,-328 85,0 0,0-2,-1-1,0 0,0-2,-1 0,0 0,-1-2,0 0,-1-1,21-22,-11 8,-2 0,-1-2,-1 0,28-49,-39 56,-1 0,0 0,-2-1,0-1,-2 1,-1-1,4-43,-4 2,-1-11,4 0,22-95,-24 150,0 1,2-1,0 2,1-1,1 1,1 1,1 0,0 0,18-18,-23 30,0 0,1 1,0 0,-1 0,16-6,-13 6,-1 0,1-1,15-11,-15 10,1 0,0 0,1 1,-1 1,1 0,0 0,15-2,-10 2</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7T21:54:26.921"/>
    </inkml:context>
    <inkml:brush xml:id="br0">
      <inkml:brushProperty name="width" value="0.05" units="cm"/>
      <inkml:brushProperty name="height" value="0.05" units="cm"/>
      <inkml:brushProperty name="color" value="#5B2D90"/>
      <inkml:brushProperty name="ignorePressure" value="1"/>
    </inkml:brush>
  </inkml:definitions>
  <inkml:trace contextRef="#ctx0" brushRef="#br0">715 2275,'-9'-1,"-1"-1,1 0,0-1,-1 0,1 0,1-1,-1 0,0-1,1 0,0 0,-10-9,-6-2,-93-56,37 24,3-2,-126-107,193 147,1-1,0 0,0 0,1-1,1 0,0-1,0 1,1-1,1-1,0 1,1-1,1 0,0 0,0 0,2 0,0 0,0 0,2-17,1 9,1 1,0-1,2 1,1 0,0 0,1 1,1 0,2 0,-1 1,2 0,17-23,6-1,1 1,2 1,2 3,2 1,1 1,1 3,55-32,-10 11,155-126,-235 173,292-255,-253 221,-33 31,-1-1,0-1,-1 0,0 0,-1-2,-1 1,10-16,-4 0,-10 20,0-2,-1 1,0 0,0-1,-1 0,-1 0,0-1,0 1,1-18,9-80,-4 35,-7 51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7-27T22:52:33.881"/>
    </inkml:context>
    <inkml:brush xml:id="br0">
      <inkml:brushProperty name="width" value="0.05" units="cm"/>
      <inkml:brushProperty name="height" value="0.05" units="cm"/>
      <inkml:brushProperty name="color" value="#5B2D90"/>
      <inkml:brushProperty name="ignorePressure" value="1"/>
    </inkml:brush>
  </inkml:definitions>
  <inkml:trace contextRef="#ctx0" brushRef="#br0">4307 0,'-7'1,"-1"1,1 0,-1 0,1 0,0 1,0 0,0 1,0 0,1 0,-1 0,-8 9,-7 2,-457 259,441-255,-41 20,-165 58,-42-2,-15 11,222-84,-153 22,-464 20,320-34,165-17,-50 6,197-12,0 4,-65 19,27-2,58-18,0 2,1 2,-78 37,-31 41,86-50,59-37,0 1,0 0,1 0,-1 0,-8 12,-6 6,10-13</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19:21:13.961"/>
    </inkml:context>
    <inkml:brush xml:id="br0">
      <inkml:brushProperty name="width" value="0.05" units="cm"/>
      <inkml:brushProperty name="height" value="0.05" units="cm"/>
      <inkml:brushProperty name="color" value="#5B2D90"/>
    </inkml:brush>
  </inkml:definitions>
  <inkml:trace contextRef="#ctx0" brushRef="#br0">1 126 24575,'43'-2'0,"64"-13"0,-52 5 0,1 2 4,439-61-910,6 48 727,-432 26 269,137 32 1,63 50 667,124 27-5205,-339-97 5604,101 50 0,-102-42-19,101 33-1,239 29-1137,-312-69 0,98 37 0,77 44 0,-31-20 0,-81-41 0,135 48 0,51 57 0,-101-41 0,-214-96 0,134 53 0,-120-51 0,0 0 0,-1-3 0,41 3 0,-44-8 0,42-4 0,-56 2 0,-1 0 0,0-1 0,0-1 0,0 0 0,0 0 0,15-11 0,-17 9-273,0 0 0,0 0 0,-1-1 0,9-10 0,-6 4-6553</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0:33:13.364"/>
    </inkml:context>
    <inkml:brush xml:id="br0">
      <inkml:brushProperty name="width" value="0.05" units="cm"/>
      <inkml:brushProperty name="height" value="0.05" units="cm"/>
      <inkml:brushProperty name="color" value="#5B2D90"/>
    </inkml:brush>
  </inkml:definitions>
  <inkml:trace contextRef="#ctx0" brushRef="#br0">1 400 24575,'345'-16'0,"-240"11"0,30-4 0,-119 7 0,-1-1 0,1 0 0,-1-1 0,0-1 0,0-1 0,18-9 0,200-108 0,-175 94 0,-41 22 0,-1-1 0,1-1 0,17-13 0,-33 22 0,1-1 0,-1 0 0,0 1 0,0-1 0,0 0 0,0 0 0,0 0 0,0 0 0,0 0 0,-1 0 0,1 0 0,0 0 0,0-1 0,-1 1 0,1 0 0,-1 0 0,1-1 0,-1 1 0,1 0 0,-1-1 0,0-1 0,0 2 0,0 0 0,-1 0 0,1 0 0,-1 0 0,0 0 0,1 0 0,-1 0 0,0 0 0,1 1 0,-1-1 0,0 0 0,0 0 0,0 1 0,1-1 0,-1 1 0,0-1 0,0 0 0,0 1 0,0 0 0,-2-1 0,-6-2 0,0 0 0,0 1 0,0 1 0,-18-2 0,-12 2 0,1 1 0,-1 2 0,0 2 0,-37 9 0,43-9 0,-39 1 0,36-3 0,219-30 0,-170 26 0,1 0 0,-1-2 0,0 1 0,0-2 0,0 0 0,-1 0 0,23-14 0,-24 13 0,1 0 0,0 1 0,25-8 0,-32 11 0,1 1 0,-1 0 0,0 0 0,1 0 0,-1 1 0,1 0 0,-1 0 0,1 0 0,0 1 0,-1 0 0,11 2 0,-14-2 0,-1 0 0,1-1 0,0 1 0,0 0 0,0 0 0,-1 0 0,1 0 0,0 0 0,-1 1 0,1-1 0,-1 0 0,0 1 0,1-1 0,-1 1 0,0-1 0,0 1 0,0 0 0,0 0 0,0-1 0,0 1 0,0 0 0,-1 0 0,1 0 0,-1 0 0,1 0 0,-1 0 0,0 0 0,0 0 0,0 0 0,0 0 0,0 0 0,0 0 0,-1 3 0,-2 5 0,0 1 0,-1 0 0,0-1 0,-1 0 0,-6 10 0,-6 16 0,-18 42 0,23-54 0,-16 47 0,16-14-1365,10-33-5461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0:34:23.688"/>
    </inkml:context>
    <inkml:brush xml:id="br0">
      <inkml:brushProperty name="width" value="0.05" units="cm"/>
      <inkml:brushProperty name="height" value="0.05" units="cm"/>
      <inkml:brushProperty name="color" value="#5B2D90"/>
    </inkml:brush>
  </inkml:definitions>
  <inkml:trace contextRef="#ctx0" brushRef="#br0">0 2502 24575,'11'-1'0,"-1"0"0,1-1 0,-1 0 0,0-1 0,0 0 0,0 0 0,11-6 0,67-37 0,-80 41 0,63-40 0,112-95 0,-106 77 0,-64 51 0,-1 0 0,-1-1 0,0-1 0,-1 0 0,0 0 0,-1-1 0,13-31 0,6-5 0,-14 20 0,-1 1 0,-1-2 0,-2 0 0,-1 0 0,7-51 0,-6 33 0,22-69 0,3-2 0,-25 81 0,2 2 0,1-1 0,20-39 0,43-81 0,47-84 0,-75 157 0,-36 60 0,2 0 0,0 2 0,2 0 0,26-30 0,-5 15 0,1 2 0,51-37 0,-61 53 0,1 3 0,1 0 0,0 2 0,47-18 0,34-17 0,-38 15 0,-48 27 0,1 1 0,0 2 0,0 0 0,48-3 0,-34 4 0,109-22 0,-91 15 0,97-9 0,-132 21 0,-18 1 0,0-1 0,0 0 0,0 0 0,0 0 0,0-1 0,5-1 0,-10 1 0,-1 1 0,0-1 0,0 0 0,1 0 0,-1 1 0,0-1 0,0 0 0,0 1 0,0-1 0,1 1 0,-1-1 0,0 1 0,0 0 0,0-1 0,0 1 0,-2 0 0,-21-6 0,-42-4 0,46 8 0,-1 0 0,0-2 0,-31-10 0,12-1 0,1-2 0,1-1 0,0-2 0,-41-29 0,79 49 0,0 0 0,0-1 0,0 1 0,0 0 0,0 0 0,0 0 0,1 0 0,-1 0 0,0 0 0,0 0 0,0 0 0,0 0 0,0-1 0,0 1 0,0 0 0,0 0 0,0 0 0,0 0 0,0 0 0,0 0 0,0 0 0,0-1 0,0 1 0,0 0 0,0 0 0,0 0 0,0 0 0,0 0 0,0-1 0,0 1 0,0 0 0,0 0 0,0 0 0,0 0 0,0 0 0,0 0 0,0 0 0,0-1 0,0 1 0,0 0 0,0 0 0,0 0 0,-1 0 0,1 0 0,0 0 0,0 0 0,0 0 0,0 0 0,0 0 0,0-1 0,0 1 0,-1 0 0,23 4 0,28 10 0,125 36 0,38 12 0,-127-39 0,-86-23 0,1 0 0,-1 0 0,0 0 0,0 0 0,1 0 0,-1 0 0,0 0 0,1 0 0,-1 1 0,0-1 0,1 0 0,-1 0 0,0 0 0,0 0 0,1 1 0,-1-1 0,0 0 0,0 0 0,0 1 0,1-1 0,-1 0 0,0 1 0,0-1 0,0 0 0,0 0 0,0 1 0,0-1 0,1 0 0,-1 1 0,0-1 0,0 0 0,0 1 0,0-1 0,0 0 0,0 1 0,0-1 0,0 0 0,0 1 0,-1-1 0,1 1 0,-13 10 0,-26 5 0,38-15 0,-92 24 0,28-9 0,59-13 9,0-1-1,0 1 1,0 0-1,1 1 1,-1 0 0,1-1-1,-1 2 1,1-1-1,1 1 1,-1-1-1,1 1 1,0 0-1,-7 11 1,0 2-380,1 1-1,1-1 1,-8 23 0,10-22-6455</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9T21:25:07.058"/>
    </inkml:context>
    <inkml:brush xml:id="br0">
      <inkml:brushProperty name="width" value="0.05" units="cm"/>
      <inkml:brushProperty name="height" value="0.05" units="cm"/>
      <inkml:brushProperty name="color" value="#E71224"/>
    </inkml:brush>
  </inkml:definitions>
  <inkml:trace contextRef="#ctx0" brushRef="#br0">1575 1 24575,'-1'0'0,"0"0"0,0 1 0,1-1 0,-1 0 0,0 1 0,0-1 0,1 1 0,-1-1 0,0 1 0,1-1 0,-1 1 0,0 0 0,1-1 0,-1 1 0,1 0 0,-1 0 0,1-1 0,0 1 0,-1 0 0,1 0 0,-1 1 0,-8 25 0,5-16 0,-21 45 0,-2-1 0,-3-2 0,-2 0 0,-64 79 0,94-130 0,-20 28 0,-3 0 0,0-2 0,-2-1 0,-33 27 0,22-25 0,-1-2 0,-1-2 0,-81 38 0,23-22 0,-138 59 0,191-81 0,-1-3 0,-54 13 0,45-13 0,-77 34 0,129-48 0,-1 0 0,0 0 0,1 1 0,-1 0 0,1-1 0,0 1 0,0 0 0,-3 4 0,-12 12 0,5-9 0,0 0 0,1 2 0,0-1 0,1 2 0,0-1 0,1 1 0,0 1 0,1 0 0,1 0 0,-12 27 0,11-16-195,0 1 0,2 0 0,0 0 0,2 1 0,1-1 0,-1 38 0,5-42-6631</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02:14:30.698"/>
    </inkml:context>
    <inkml:brush xml:id="br0">
      <inkml:brushProperty name="width" value="0.05" units="cm"/>
      <inkml:brushProperty name="height" value="0.05" units="cm"/>
      <inkml:brushProperty name="color" value="#E71224"/>
    </inkml:brush>
  </inkml:definitions>
  <inkml:trace contextRef="#ctx0" brushRef="#br0">1 6216 24575,'135'-7'0,"248"-49"0,-226 28 0,817-90 0,-856 114 0,-23 2 0,96-17 0,589-139 0,-724 143 0,-3-4 0,0-2 0,0-2 0,-1-3 0,-3-3 0,54-39 0,63-28 0,-104 64 0,-12 1 0,0-2 0,-1-2 0,-2-3 0,61-63 0,154-196 0,-193 214 0,143-183 0,-73 86 0,-64 86 0,117-199 0,-156 226 0,-3-2 0,-2-1 0,-2-2 0,23-89 0,8-59 0,70-298 0,-85 221 0,-1 10 0,5-90 0,-43-53 0,-8 238 0,8-12 0,-2 162 0,1 1 0,21-78 0,7-29 0,-10 42 0,-12 51 0,-4 21 0,17-53 0,-12 47 0,-1-1 0,7-57 0,1-6 0,-17 94 0,1 0 0,-1 0 0,0-1 0,0 0 0,-1 0 0,0-11 0,-1 20 0,0 0 0,0 1 0,0-1 0,-1 1 0,1-1 0,0 0 0,-1 1 0,1-1 0,-1 1 0,0-1 0,1 1 0,-1 0 0,0-1 0,0 1 0,0 0 0,1-1 0,-1 1 0,0 0 0,0 0 0,0 0 0,-1 0 0,1 0 0,0 0 0,-1 0 0,2 0 0,-2 1 0,1-1 0,0 1 0,-1-1 0,0 1 0,1-1 0,0 1 0,0 0 0,-1-1 0,0 1 0,1 0 0,-1 0 0,1 1 0,0-1 0,-1 0 0,-2 1 0,-19 5 0,-1 0 0,1 2 0,0 1 0,0 2 0,-21 12 0,25-13 0,-41 28 0,51-30 0,0-1 0,0-1 0,-1 0 0,0 0 0,-1-1 0,1-1 0,-1 0 0,1 0 0,-1-1 0,-13 1 0,24-4 0,0 0 0,-1 1 0,1-1 0,-1-1 0,1 1 0,0 0 0,0 0 0,-1 0 0,1 0 0,-1 0 0,1 0 0,-1 0 0,1-1 0,0 1 0,-1 0 0,1 0 0,-1-1 0,1 1 0,0 0 0,-1 0 0,1-1 0,0 1 0,-1-1 0,1 1 0,0 0 0,0-1 0,-1 1 0,1 0 0,0-1 0,0 1 0,0-1 0,-1 1 0,1-1 0,0 1 0,0-1 0,0 1 0,0-1 0,0 1 0,0 0 0,0-1 0,0 1 0,0-1 0,0 1 0,0-1 0,0 1 0,1-1 0,-1 1 0,0-1 0,0 1 0,0 0 0,1-1 0,-1 1 0,0-1 0,0 1 0,1 0 0,-1-1 0,0 1 0,1 0 0,0-1 0,16-25 0,-8 17 0,0 0 0,1 1 0,0 0 0,0 1 0,1 0 0,15-7 0,-1 4 0,49-13 0,-33 12 0,72-29 0,-105 36 0,0 0 0,0 1 0,0 1 0,0-1 0,11 0 0,-17 3 0,0-1 0,0 1 0,0 0 0,0 0 0,-1 0 0,1 1 0,0-1 0,0 0 0,-1 1 0,0-1 0,1 1 0,0 0 0,0-1 0,0 1 0,-1 0 0,0 0 0,1 0 0,-1 1 0,1-1 0,-1 0 0,0 0 0,1 1 0,-2-1 0,1 1 0,0-1 0,1 1 0,-1 0 0,-1-1 0,1 1 0,0 0 0,1 3 0,0 10 0,1-1 0,-1 1 0,-1 0 0,0 0 0,-1-1 0,-4 28 0,2-23 0,1 0 0,1 0 0,3 26 0,-1-37 0,0 0 0,0 0 0,1 0 0,7 14 0,5 20 0,-8-14-1365,-3-3-5461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2:57.418"/>
    </inkml:context>
    <inkml:brush xml:id="br0">
      <inkml:brushProperty name="width" value="0.1" units="cm"/>
      <inkml:brushProperty name="height" value="0.1" units="cm"/>
      <inkml:brushProperty name="color" value="#F6630D"/>
      <inkml:brushProperty name="ignorePressure" value="1"/>
    </inkml:brush>
  </inkml:definitions>
  <inkml:trace contextRef="#ctx0" brushRef="#br0">10474 0,'-3'1,"1"0,-1 0,1 0,0 0,0 0,0 1,0-1,0 0,0 1,0 0,0-1,0 1,1 0,-1 0,1 0,-1 0,1 1,0-1,-1 2,-8 10,-35 37,-2-2,-47 38,-115 76,86-75,-78 39,163-107,-1-3,0 0,-2-3,1-1,-1-2,-1-2,0-2,-23 1,-73 0,-135-8,121-3,124 3,-127 0,0-7,-51-13,-31-22,121 18,0 6,-2 4,-4 6,-579 8,306 2,162 7,-138 27,176-14,-55-6,-50 6,72 16,-108 37,19-4,122-40,-136 2,269-28,-312 21,362-25,-663 34,645-35,-148 0,2 8,-3 8,52 1,0 6,-57 20,47-9,-52 3,76-17,1 4,-58 24,37-3,-200 75,261-93,41-17,1 2,-14 8,11-3,-1-1,0-1,-6 0,18-9</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02:14:53.760"/>
    </inkml:context>
    <inkml:brush xml:id="br0">
      <inkml:brushProperty name="width" value="0.05" units="cm"/>
      <inkml:brushProperty name="height" value="0.05" units="cm"/>
      <inkml:brushProperty name="color" value="#E71224"/>
    </inkml:brush>
  </inkml:definitions>
  <inkml:trace contextRef="#ctx0" brushRef="#br0">0 144 24575,'19'1'0,"-1"1"0,0 1 0,0 1 0,32 11 0,31 7 0,11-8 0,0-3 0,106-3 0,-43-20 0,-121 6 0,0 3 0,0 0 0,0 3 0,1 0 0,-1 3 0,40 7 0,-60-7 0,-1 0 0,-1 1 0,1 1 0,0 0 0,-1 1 0,0 0 0,0 1 0,-1 0 0,13 11 0,-4 0 0,-1 1 0,0 0 0,-1 2 0,-1 0 0,18 31 0,-29-44 0,11 21 0,-16-29 0,-1 1 0,0 0 0,0-1 0,0 1 0,0 0 0,0-1 0,0 1 0,0 0 0,0-1 0,0 1 0,0 0 0,0-1 0,0 1 0,0-1 0,0 1 0,-1 0 0,1-1 0,0 1 0,-1-1 0,1 1 0,0 0 0,-1-1 0,1 1 0,0-1 0,-1 1 0,1-1 0,-1 0 0,1 1 0,-1-1 0,1 1 0,-1-1 0,1 0 0,-1 1 0,0-1 0,1 0 0,-1 0 0,1 0 0,-1 1 0,0-1 0,1 0 0,-1 0 0,0 0 0,1 0 0,-2 0 0,1 0 0,0 0 0,-1 1 0,1-1 0,0 0 0,-1 0 0,1 0 0,0-1 0,0 1 0,-1 0 0,1 0 0,0-1 0,0 1 0,-1-1 0,1 1 0,0-1 0,0 1 0,0-1 0,0 0 0,0 0 0,0 1 0,0-1 0,0 0 0,-1-2 0,0 0 0,0 0 0,0 0 0,0 0 0,1 0 0,-1 0 0,1 0 0,0-1 0,-1-5 0,0 0 0,1 0 0,0 0 0,0 0 0,1 0 0,1 0 0,1-12 0,0 13 0,-1 1 0,2-1 0,-1 0 0,1 1 0,4-7 0,-6 11 0,1 1 0,-1-1 0,1 1 0,0 0 0,0 0 0,0 0 0,0 0 0,1 0 0,-1 0 0,0 1 0,1-1 0,-1 1 0,1-1 0,-1 1 0,1 0 0,5-1 0,39-9 0,0 2 0,89-3 0,99 12 0,-99 2 0,-14 0 0,131-5 0,-233 1 0,-1-1 0,0-1 0,1-1 0,-2 0 0,1-2 0,-1 0 0,0-1 0,23-13 0,34-13 0,-62 30 0,0-1 0,0-1 0,0 0 0,-1 0 0,1-2 0,-2 1 0,22-19 0,-22 15-341,-2 1 0,1-2-1,11-17 1,-9 7-6485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02:15:20.576"/>
    </inkml:context>
    <inkml:brush xml:id="br0">
      <inkml:brushProperty name="width" value="0.05" units="cm"/>
      <inkml:brushProperty name="height" value="0.05" units="cm"/>
      <inkml:brushProperty name="color" value="#E71224"/>
    </inkml:brush>
  </inkml:definitions>
  <inkml:trace contextRef="#ctx0" brushRef="#br0">1 1 24575,'4'5'0,"0"0"0,-1 1 0,1-1 0,-1 1 0,0 0 0,3 10 0,6 11 0,36 80 0,-33-72 0,27 51 0,-10-32 0,-2 2 0,37 95 0,-56-115 0,6 43 0,-12-49 0,2 0 0,19 54 0,-11-45 0,-11-27 0,1 0 0,0 0 0,0 0 0,1-1 0,12 18 0,2 0 0,-1 0 0,22 49 0,-34-64 0,-3-4 0,0 1 0,0 0 0,2 15 0,-5-19 0,1 1 0,0-1 0,0 0 0,1 0 0,0 0 0,0 0 0,0 0 0,7 10 0,-22-30 0,-2 1 0,0 0 0,0 1 0,-1 0 0,-18-8 0,16 9 0,0-1 0,0-1 0,1 0 0,-27-28 0,33 29 0,-1 0 0,0 0 0,0 1 0,-1 1 0,0 0 0,-1 0 0,0 1 0,-14-6 0,6 2 0,-14-5 0,38 22 0,-1 1 0,2-1 0,-1 0 0,0-1 0,1 1 0,4 4 0,26 22 0,62 42 0,20 19 0,-96-69 0,-17-19 0,0 0 0,0 0 0,0-1 0,0 1 0,1-1 0,0 0 0,-1 0 0,9 5 0,-11-8 0,0 1 0,0-1 0,0 0 0,0 0 0,0 0 0,0 0 0,1 0 0,-1 0 0,0 0 0,0 0 0,0 0 0,0-1 0,0 1 0,0 0 0,0-1 0,0 1 0,0-1 0,0 1 0,0-1 0,0 0 0,0 1 0,0-1 0,0 0 0,-1 0 0,1 1 0,0-1 0,-1 0 0,1 0 0,0 0 0,-1 0 0,1 0 0,0-1 0,14-34 0,-5-22 0,-9 46 0,1 0 0,0 1 0,0 0 0,1-1 0,1 1 0,9-21 0,6-2 0,-2 0 0,23-65 0,-33 81-1365,0 4-5461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07:55.970"/>
    </inkml:context>
    <inkml:brush xml:id="br0">
      <inkml:brushProperty name="width" value="0.05" units="cm"/>
      <inkml:brushProperty name="height" value="0.05" units="cm"/>
      <inkml:brushProperty name="color" value="#33CCFF"/>
    </inkml:brush>
  </inkml:definitions>
  <inkml:trace contextRef="#ctx0" brushRef="#br0">1512 580 24575,'-18'-1'0,"1"-1"0,-1-1 0,1-1 0,-18-6 0,-9-2 0,-148-34 0,-117-25 0,284 66 0,0-1 0,0-1 0,1-2 0,-42-19 0,38 16 0,-57-17 0,54 20 0,-44-19 0,-28-11 0,70 27 0,-60-28 0,13 1 0,44 22 0,-54-33 0,81 44 0,6 5 0,0 0 0,1-1 0,-1 0 0,0 1 0,1-1 0,0 0 0,-1 0 0,1 0 0,0-1 0,0 1 0,0 0 0,-2-5 0,3 7 0,1 0 0,0 0 0,0-1 0,0 1 0,0 0 0,0 0 0,0 0 0,0-1 0,0 1 0,0 0 0,0 0 0,1 0 0,-1-1 0,0 1 0,0 0 0,0 0 0,0 0 0,0-1 0,0 1 0,0 0 0,0 0 0,0 0 0,1 0 0,-1-1 0,0 1 0,0 0 0,0 0 0,0 0 0,1 0 0,-1 0 0,0 0 0,0 0 0,0-1 0,1 1 0,-1 0 0,0 0 0,0 0 0,0 0 0,1 0 0,-1 0 0,0 0 0,0 0 0,1 0 0,13 3 0,12 9 0,-3 4 0,-1 2 0,0 1 0,-2 1 0,0 0 0,-2 2 0,0 0 0,-1 1 0,-2 0 0,16 32 0,-82-133 0,-87-102 0,134 175 0,-2 0 0,1 0 0,0 1 0,-11-7 0,-2-1 0,18 12 0,0 0 0,0 0 0,0 0 0,0 0 0,-1 0 0,1 0 0,0-1 0,0 1 0,0 0 0,0 0 0,-1 0 0,1 0 0,0 0 0,0 0 0,0 0 0,0-1 0,0 1 0,0 0 0,-1 0 0,1 0 0,0 0 0,0-1 0,0 1 0,0 0 0,0 0 0,0 0 0,0-1 0,0 1 0,0 0 0,0 0 0,0 0 0,0 0 0,0-1 0,0 1 0,0 0 0,0 0 0,0 0 0,0-1 0,0 1 0,0 0 0,0 0 0,0 0 0,0 0 0,0-1 0,1 1 0,-1 0 0,0 0 0,0 0 0,0 0 0,0 0 0,0-1 0,0 1 0,1 0 0,14-4 0,24 4 0,-37 0 0,24 2 66,50 10-1,14 2-1561,-67-12-5330</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07:59.046"/>
    </inkml:context>
    <inkml:brush xml:id="br0">
      <inkml:brushProperty name="width" value="0.05" units="cm"/>
      <inkml:brushProperty name="height" value="0.05" units="cm"/>
      <inkml:brushProperty name="color" value="#33CCFF"/>
    </inkml:brush>
  </inkml:definitions>
  <inkml:trace contextRef="#ctx0" brushRef="#br0">1 1 24575,'0'4'0,"0"7"0,4 0 0,2 4 0,-1 3 0,0 8 0,-2 4 0,-1 1 0,-1-1 0,0 0 0,-1-5-8191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2:16:15.695"/>
    </inkml:context>
    <inkml:brush xml:id="br0">
      <inkml:brushProperty name="width" value="0.05" units="cm"/>
      <inkml:brushProperty name="height" value="0.05" units="cm"/>
      <inkml:brushProperty name="color" value="#00A0D7"/>
    </inkml:brush>
  </inkml:definitions>
  <inkml:trace contextRef="#ctx0" brushRef="#br0">1 0 24575,'370'30'0,"-316"-23"0,78 9 0,567 95 0,-578-75 0,190 83 0,429 266 0,-627-321 0,-62-37 0,1-3 0,65 22 0,112 23 0,-63-21 0,-95-22 0,-2 3 0,126 74 0,-117-59 0,-47-26 0,-1 1 0,-1 2 0,44 38 0,-58-46 0,1-1 0,0 0 0,0-1 0,35 16 0,77 23 0,0 1 0,-79-28 0,100 51 0,-128-62 0,-1 1 0,-1 1 0,0 1 0,32 32 0,-17-10 0,-9-12 0,-1 1 0,-1 2 0,20 31 0,-21-25 0,31 37 0,-30-43 0,32 52 0,-15-12 0,3-1 0,53 61 0,-60-77 0,-27-36 0,1-1 0,17 20 0,4 5 0,-24-30 0,-1 0 0,1 0 0,1-1 0,12 11 0,8 3-120,0-1 246,26 26 1,-48-41-294,1 1 1,-1 0 0,0 0-1,-1 1 1,0 0-1,0 0 1,0 0-1,6 17 1,-6-6-6660</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49:55.583"/>
    </inkml:context>
    <inkml:brush xml:id="br0">
      <inkml:brushProperty name="width" value="0.05" units="cm"/>
      <inkml:brushProperty name="height" value="0.05" units="cm"/>
      <inkml:brushProperty name="color" value="#AB008B"/>
    </inkml:brush>
  </inkml:definitions>
  <inkml:trace contextRef="#ctx0" brushRef="#br0">1346 109 24575,'-65'1'0,"1"4"0,-1 2 0,-111 28 0,37 0 0,53-15 0,52-12 0,0 0 0,0-2 0,-58 2 0,-300-10 0,334 11 0,51-7 0,0 0 0,0-1 0,0 0 0,0 0 0,0 0 0,-1-1 0,1 0 0,0 0 0,0-1 0,-1 0 0,-6-2 0,13 3 0,0 0 0,0-1 0,1 1 0,-1-1 0,0 1 0,0-1 0,1 1 0,-1-1 0,0 1 0,1-1 0,-1 0 0,1 1 0,-1-1 0,1 0 0,-1 0 0,1 1 0,-1-1 0,1 0 0,0 0 0,-1 0 0,1 0 0,0 1 0,0-1 0,-1-2 0,1 1 0,0-1 0,1 1 0,-1-1 0,0 1 0,1-1 0,0 1 0,-1-1 0,3-3 0,26-41 0,-28 46 0,24-32 0,1 2 0,1 1 0,34-28 0,-61 57 0,0 1 0,1-1 0,-1 1 0,1-1 0,-1 1 0,1-1 0,-1 1 0,1-1 0,-1 1 0,1 0 0,-1-1 0,1 1 0,0 0 0,-1 0 0,1-1 0,-1 1 0,1 0 0,0 0 0,-1 0 0,1 0 0,0 0 0,-1 0 0,2 0 0,-1 12 0,-14 21 0,13-32 0,-22 40 0,-2-2 0,-1-1 0,-37 44 0,61-82 0,1 0 0,0 0 0,-1 1 0,1-1 0,0 0 0,-1 1 0,1-1 0,0 0 0,-1 1 0,1-1 0,0 0 0,0 1 0,-1-1 0,1 1 0,0-1 0,0 0 0,0 1 0,0-1 0,0 1 0,0-1 0,-1 1 0,1-1 0,0 1 0,0-1 0,0 0 0,0 1 0,0-1 0,1 1 0,-1-1 0,0 1 0,0-1 0,0 1 0,0-1 0,0 0 0,1 1 0,-1-1 0,0 1 0,0-1 0,1 0 0,-1 1 0,0-1 0,0 0 0,1 1 0,-1-1 0,0 0 0,1 0 0,-1 1 0,1-1 0,-1 0 0,0 0 0,1 0 0,-1 1 0,1-1 0,-1 0 0,1 0 0,-1 0 0,0 0 0,2 0 0,36 5 0,-20-3 0,-4 1 0,2 0 0,0 0 0,0 1 0,0 1 0,-1 0 0,0 1 0,0 1 0,0 0 0,21 16 0,28 18-1365,-50-33-5461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50:11.339"/>
    </inkml:context>
    <inkml:brush xml:id="br0">
      <inkml:brushProperty name="width" value="0.05" units="cm"/>
      <inkml:brushProperty name="height" value="0.05" units="cm"/>
      <inkml:brushProperty name="color" value="#AB008B"/>
    </inkml:brush>
  </inkml:definitions>
  <inkml:trace contextRef="#ctx0" brushRef="#br0">1 0 24575,'0'7'0,"1"0"0,0 0 0,1 0 0,0 0 0,0 0 0,5 9 0,4 16 0,53 179 0,-39-134 0,-19-56 0,-2 1 0,0 0 0,0 0 0,-1 26 0,-5 93 0,-1-49 0,1-50 0,1-23 0,1 0 0,4 37 0,-4-56 0,0 0 0,0 0 0,0 0 0,0 0 0,0 0 0,0 0 0,0 1 0,0-1 0,0 0 0,0 0 0,0 0 0,0 0 0,0 0 0,0 0 0,0 0 0,0 0 0,0 0 0,0 1 0,0-1 0,1 0 0,-1 0 0,0 0 0,0 0 0,0 0 0,0 0 0,0 0 0,0 0 0,0 0 0,0 0 0,1 0 0,-1 0 0,0 0 0,0 0 0,0 0 0,0 0 0,0 0 0,0 0 0,0 0 0,1 0 0,-1 0 0,0 0 0,0 0 0,0 0 0,0 0 0,0 0 0,0 0 0,0 0 0,1 0 0,-1 0 0,0 0 0,0-1 0,0 1 0,0 0 0,0 0 0,0 0 0,0 0 0,0 0 0,0 0 0,0 0 0,0 0 0,0 0 0,0-1 0,1 1 0,-1 0 0,9-12 0,7-18 0,84-211 0,-64 152-1365,-28 71-5461</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50:11.694"/>
    </inkml:context>
    <inkml:brush xml:id="br0">
      <inkml:brushProperty name="width" value="0.05" units="cm"/>
      <inkml:brushProperty name="height" value="0.05" units="cm"/>
      <inkml:brushProperty name="color" value="#AB008B"/>
    </inkml:brush>
  </inkml:definitions>
  <inkml:trace contextRef="#ctx0" brushRef="#br0">249 196 24575,'-5'0'0,"-5"-5"0,-2-5 0,-3-1 0,-3 1 0,1-3 0,0 2 0,1-2 0,-4 1 0,1-2 0,-1 1 0,3-1 0,0 2 0,2-2 0,5-3 0,-1 2 0,2 3-8191</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8:20:41.865"/>
    </inkml:context>
    <inkml:brush xml:id="br0">
      <inkml:brushProperty name="width" value="0.05" units="cm"/>
      <inkml:brushProperty name="height" value="0.05" units="cm"/>
      <inkml:brushProperty name="color" value="#AB008B"/>
    </inkml:brush>
  </inkml:definitions>
  <inkml:trace contextRef="#ctx0" brushRef="#br0">1 0 24575,'27'26'0,"2"-1"0,2-2 0,0-1 0,44 24 0,-9-12 0,87 32 0,-136-60 0,2-1 0,-1-1 0,0 0 0,1-1 0,21 0 0,97-5 0,-65 0 0,-62 1 0,0 1 0,0-2 0,0 1 0,0-1 0,-1-1 0,1 0 0,13-6 0,0-2 0,32-23 0,13-6 0,-46 30 0,0 1 0,1 1 0,0 1 0,0 1 0,1 1 0,32-2 0,-10 4 0,0 1 0,62 7 0,-103-4 0,1 0 0,-1 0 0,1 0 0,-1 1 0,0 0 0,0 0 0,0 0 0,0 0 0,0 1 0,8 6 0,-1 1 0,-1 0 0,16 18 0,6 6 0,3 11 0,-36-45 0,1 0 0,-1 0 0,1 1 0,-1-1 0,1 0 0,-1 0 0,1 0 0,-1 0 0,1 0 0,0 0 0,-1 0 0,1 0 0,-1 0 0,1 0 0,-1-1 0,1 1 0,-1 0 0,1 0 0,-1 0 0,1-1 0,-1 1 0,1 0 0,-1 0 0,1-1 0,-1 1 0,1-1 0,-1 1 0,0 0 0,1-1 0,-1 1 0,0-1 0,1 1 0,-1-1 0,1 0 0,16-22 0,-14 17 0,18-22 0,-11 15 0,0-1 0,14-13 0,-20 23 0,1 0 0,-1 0 0,1 1 0,0-1 0,0 1 0,1 0 0,-1 1 0,1-1 0,9-2 0,10-2 0,0 1 0,0 1 0,1 2 0,-1 0 0,1 2 0,-1 1 0,1 1 0,44 7 0,-30-2 0,-27-5 0,1 1 0,-1 1 0,0 0 0,0 1 0,0 0 0,22 11 0,-3 1 0,0-2 0,1-1 0,0-2 0,1-1 0,54 9 0,-38-8 0,-28-6 0,0-1 0,43 3 0,-35-5 0,1-2 0,-1-2 0,1 0 0,-1-2 0,0-2 0,-1 0 0,1-2 0,-1-1 0,32-15 0,-7-2 0,54-27 0,-91 44-1365,-2 3-5461</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8:28:08.103"/>
    </inkml:context>
    <inkml:brush xml:id="br0">
      <inkml:brushProperty name="width" value="0.05" units="cm"/>
      <inkml:brushProperty name="height" value="0.05" units="cm"/>
      <inkml:brushProperty name="color" value="#AB008B"/>
    </inkml:brush>
  </inkml:definitions>
  <inkml:trace contextRef="#ctx0" brushRef="#br0">1 0 24575,'9'5'0,"0"0"0,0 0 0,-1 0 0,0 1 0,0-1 0,-1 1 0,0 1 0,-1-1 0,10 13 0,-4-4 0,-1 0 0,-2 1 0,0-1 0,-1 1 0,-1 1 0,5 24 0,9 104 0,-19-122 0,4 240 0,-7-180 0,2-61 0,1-1 0,2 1 0,9 24 0,31 64 0,-9-27 0,-29-72 0,-1 1 0,2-1 0,1 0 0,0 0 0,0 0 0,2-1 0,0 1 0,1-2 0,0 1 0,15 9 0,14 6 0,0-1 0,49 21 0,-2-7 0,124 41 0,-102-41 0,34 9-1365,-109-38-5461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3:00.434"/>
    </inkml:context>
    <inkml:brush xml:id="br0">
      <inkml:brushProperty name="width" value="0.1" units="cm"/>
      <inkml:brushProperty name="height" value="0.1" units="cm"/>
      <inkml:brushProperty name="color" value="#F6630D"/>
      <inkml:brushProperty name="ignorePressure" value="1"/>
    </inkml:brush>
  </inkml:definitions>
  <inkml:trace contextRef="#ctx0" brushRef="#br0">1941 55,'-107'-5,"-104"-18,90 8,-33 4,-153 10,144 2,135 1,-1 0,1 1,0 2,0 1,-18 7,-39 16,-10 8,33-12,21-9,0 2,-30 20,55-29,2 1,-1 0,1 1,0 1,1 0,1 1,0 1,-4 5,-5 12,1 1,1 1,2 0,-10 28,8-15,11-30,0 1,2 0,0 0,1 1,1-1,0 1,1 0,1 1,1 0,1 0,1 0,1 0,0 0,2 0,0 0,5 15,-5-24,0 0,1-1,0 1,1-1,0 0,0-1,1 1,0-1,0-1,1 1,0-1,0-1,1 1,8 4,25 11,0-2,1-1,11 1,1 0,37 21,-11-2,3-5,0-3,2-3,6-3,34 8,2-5,107 9,-169-31,71 7,49-6,-131-6,13-1,31-5,-76 2,0-1,0 0,-1-2,1 0,-2-1,7-4,65-35,-2-3,35-29,-112 68,0 0,-1-1,0 0,-1-1,0-1,-1 0,-1-1,0 0,6-11,-12 16,0 0,-1-1,-1 1,1-1,-1 0,-1 1,0-1,-1 0,1 0,-2 0,1 0,-2 0,1 1,-1-1,-2-5,0 1,0 0,-2 0,1 0,-2 1,0 0,0 0,-10-11,-46-54,-11-5,-38-46,100 117,0 1,-1-1,0 2,0 0,-2 1,1 0,-1 1,0 1,-10-3,5 1,0-1,1-1,0 0,1-1,-3-3,4-1,0-1,0 0,2-1,0 0,2-2,-10-15,19 25,0-1,1 0,0 0,0-1,1 1,1 0,0-1,1 0,0 1,0-1,2-3,-2-6,1-2</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21:05:17.476"/>
    </inkml:context>
    <inkml:brush xml:id="br0">
      <inkml:brushProperty name="width" value="0.05" units="cm"/>
      <inkml:brushProperty name="height" value="0.05" units="cm"/>
      <inkml:brushProperty name="color" value="#008C3A"/>
    </inkml:brush>
  </inkml:definitions>
  <inkml:trace contextRef="#ctx0" brushRef="#br0">1 1 24575,'23'0'0,"0"2"0,0 1 0,0 1 0,42 13 0,86 41 0,-106-40 0,-17-5 0,33 21 0,-41-22 0,1 0 0,0-2 0,37 13 0,3-4 0,-19-5 0,51 9 0,-80-20 0,-1 0 0,0 2 0,0-1 0,-1 1 0,0 1 0,1 0 0,-2 1 0,16 11 0,75 71 0,-95-83 0,119 126 0,-125-132 0,0 1 0,0-1 0,0 0 0,0 1 0,0-1 0,1 0 0,-1 1 0,0-1 0,0 0 0,0 0 0,0 1 0,1-1 0,-1 0 0,0 0 0,0 1 0,1-1 0,-1 0 0,0 0 0,1 0 0,-1 1 0,0-1 0,1 0 0,-1 0 0,0 0 0,1 0 0,-1 0 0,0 0 0,1 0 0,-1 0 0,0 0 0,1 0 0,-1 0 0,0 0 0,1 0 0,-1 0 0,0 0 0,1 0 0,-1 0 0,0 0 0,1 0 0,-3-16 0,-13-23 0,-2 0 0,1-1 0,2 0 0,2-2 0,-7-43 0,17 72 0,0 1 0,-1-1 0,0 1 0,-1 0 0,-10-21 0,14 32 0,0 1 0,0-1 0,0 0 0,-1 0 0,1 1 0,-1-1 0,1 0 0,0 1 0,-1-1 0,1 0 0,-1 1 0,1-1 0,-1 1 0,1-1 0,-1 1 0,0-1 0,1 1 0,-1-1 0,0 1 0,1 0 0,-1-1 0,0 1 0,0 0 0,0-1 0,0 2 0,1-1 0,-1 1 0,0-1 0,1 1 0,-1-1 0,1 1 0,0-1 0,-1 1 0,1 0 0,-1-1 0,1 1 0,0-1 0,-1 1 0,1 0 0,0-1 0,0 1 0,0 0 0,-1 0 0,1 1 0,-3 41 0,12 53 0,5 109 0,-14-204 0,0 0 0,0 1 0,0-1 0,-1 0 0,1 1 0,0-1 0,0 0 0,-1 0 0,1 1 0,0-1 0,-1 0 0,1 0 0,-1 0 0,0 0 0,1 0 0,-1 0 0,0 0 0,0 0 0,0 0 0,1 0 0,-1 0 0,0 0 0,0 0 0,0-1 0,-1 1 0,1 0 0,0-1 0,0 1 0,0-1 0,0 1 0,-1-1 0,1 1 0,0-1 0,-2 0 0,-4 1 0,-1-1 0,1 0 0,-1 0 0,0-1 0,-7-1 0,-9-1 0,-51 2-16,53 2-254,-1-1 0,1-1 0,-1-1 1,-41-10-1,47 7-6556</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21:05:33.703"/>
    </inkml:context>
    <inkml:brush xml:id="br0">
      <inkml:brushProperty name="width" value="0.05" units="cm"/>
      <inkml:brushProperty name="height" value="0.05" units="cm"/>
      <inkml:brushProperty name="color" value="#008C3A"/>
    </inkml:brush>
  </inkml:definitions>
  <inkml:trace contextRef="#ctx0" brushRef="#br0">1 998 24575,'296'-161'0,"-26"12"0,230-105 0,-307 142 0,-132 73 0,130-60 0,-94 56 0,81-29 0,-122 55 0,0 2 0,1 3 0,0 2 0,101-5 0,469 16 0,-233 1 0,-81 25 0,3 0 0,-202-30 0,-39 1 0,82 7 0,-126-1 0,51 16 0,8 2 0,80 12 0,-103-18 0,1-2 0,0-4 0,82 1 0,-74-9 0,0 2 0,120 24 0,-154-21-455,1-1 0,56-1 0,-77-5-6371</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0:56:56.487"/>
    </inkml:context>
    <inkml:brush xml:id="br0">
      <inkml:brushProperty name="width" value="0.05" units="cm"/>
      <inkml:brushProperty name="height" value="0.05" units="cm"/>
      <inkml:brushProperty name="color" value="#00A0D7"/>
    </inkml:brush>
  </inkml:definitions>
  <inkml:trace contextRef="#ctx0" brushRef="#br0">1 0 24575,'7'7'0,"0"0"0,1-1 0,16 10 0,10 7 0,127 126 0,9 7 0,-119-114 0,-14-10 0,1-1 0,2-3 0,81 46 0,-7-26 0,17 8 0,-85-33 0,10 6 0,1-2 0,69 21 0,-104-40 0,0 0 0,-1 1 0,0 1 0,-1 1 0,20 15 0,3-2 0,1-1 0,92 33 0,-127-52 0,8 1 0,0 0 0,1-2 0,0 0 0,22 1 0,-23-3 0,-1 1 0,1 0 0,0 2 0,-1-1 0,18 8 0,-16-4 0,-1-1 0,1-1 0,1 0 0,-1-2 0,1 0 0,37 1 0,-50-4 0,0 0 0,0 1 0,0 0 0,0 0 0,0 0 0,-1 1 0,1 0 0,0 0 0,-1 1 0,8 4 0,-38-13 0,-20-11 0,-15-10 0,1-4 0,2-1 0,-76-58 0,127 85 0,-38-32 0,42 35 0,0-1 0,-1 0 0,1 0 0,1 0 0,-1 0 0,0 0 0,1 0 0,0 0 0,-1-1 0,1 1 0,1-1 0,-1 1 0,0-7 0,0 9 0,1 1 0,0-1 0,0 1 0,0-1 0,-1 1 0,1-1 0,0 1 0,0-1 0,0 1 0,0-1 0,0 1 0,0-1 0,0 0 0,0 1 0,0-1 0,0 1 0,1-1 0,-1 1 0,0-1 0,0 1 0,0-1 0,1 1 0,-1-1 0,0 1 0,0-1 0,1 1 0,-1 0 0,0-1 0,1 1 0,-1-1 0,1 1 0,-1 0 0,1-1 0,-1 1 0,0 0 0,1 0 0,-1-1 0,1 1 0,-1 0 0,1 0 0,-1 0 0,1 0 0,-1-1 0,1 1 0,0 0 0,-1 0 0,1 0 0,-1 0 0,1 0 0,-1 0 0,1 0 0,-1 1 0,1-1 0,-1 0 0,1 0 0,-1 0 0,1 0 0,-1 1 0,1-1 0,-1 0 0,1 1 0,0-1 0,33 26 0,-26-18 0,71 46 0,19 16 0,-86-60 0,-1 0 0,0 1 0,0 0 0,-1 1 0,14 22 0,-22-31 0,0 0 0,1 0 0,-1-1 0,0 0 0,1 1 0,-1-1 0,1 0 0,0 0 0,0 0 0,0 0 0,0-1 0,0 1 0,5 1 0,20 12 0,-28-14 0,0-1 0,0 0 0,0 0 0,1 0 0,-1 0 0,0 0 0,0 1 0,0-1 0,1 0 0,-1 0 0,0 0 0,0 0 0,0 1 0,0-1 0,0 0 0,0 0 0,0 1 0,1-1 0,-1 0 0,0 0 0,0 0 0,0 1 0,0-1 0,0 0 0,0 0 0,0 1 0,0-1 0,0 0 0,0 0 0,0 1 0,0-1 0,-1 0 0,1 0 0,0 1 0,0-1 0,0 0 0,0 0 0,0 0 0,0 1 0,-11 5 0,-15-1 0,-37 0 0,49-5 0,0 0 0,0 1 0,0 1 0,1 0 0,-1 1 0,1 1 0,0 0 0,0 0 0,0 1 0,-23 14 0,10 0 7,-23 14-1379,32-26-5454</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49:55.583"/>
    </inkml:context>
    <inkml:brush xml:id="br0">
      <inkml:brushProperty name="width" value="0.05" units="cm"/>
      <inkml:brushProperty name="height" value="0.05" units="cm"/>
      <inkml:brushProperty name="color" value="#AB008B"/>
    </inkml:brush>
  </inkml:definitions>
  <inkml:trace contextRef="#ctx0" brushRef="#br0">1346 109 24575,'-65'1'0,"1"4"0,-1 2 0,-111 28 0,37 0 0,53-15 0,52-12 0,0 0 0,0-2 0,-58 2 0,-300-10 0,334 11 0,51-7 0,0 0 0,0-1 0,0 0 0,0 0 0,0 0 0,-1-1 0,1 0 0,0 0 0,0-1 0,-1 0 0,-6-2 0,13 3 0,0 0 0,0-1 0,1 1 0,-1-1 0,0 1 0,0-1 0,1 1 0,-1-1 0,0 1 0,1-1 0,-1 0 0,1 1 0,-1-1 0,1 0 0,-1 0 0,1 1 0,-1-1 0,1 0 0,0 0 0,-1 0 0,1 0 0,0 1 0,0-1 0,-1-2 0,1 1 0,0-1 0,1 1 0,-1-1 0,0 1 0,1-1 0,0 1 0,-1-1 0,3-3 0,26-41 0,-28 46 0,24-32 0,1 2 0,1 1 0,34-28 0,-61 57 0,0 1 0,1-1 0,-1 1 0,1-1 0,-1 1 0,1-1 0,-1 1 0,1-1 0,-1 1 0,1 0 0,-1-1 0,1 1 0,0 0 0,-1 0 0,1-1 0,-1 1 0,1 0 0,0 0 0,-1 0 0,1 0 0,0 0 0,-1 0 0,2 0 0,-1 12 0,-14 21 0,13-32 0,-22 40 0,-2-2 0,-1-1 0,-37 44 0,61-82 0,1 0 0,0 0 0,-1 1 0,1-1 0,0 0 0,-1 1 0,1-1 0,0 0 0,-1 1 0,1-1 0,0 0 0,0 1 0,-1-1 0,1 1 0,0-1 0,0 0 0,0 1 0,0-1 0,0 1 0,0-1 0,-1 1 0,1-1 0,0 1 0,0-1 0,0 0 0,0 1 0,0-1 0,1 1 0,-1-1 0,0 1 0,0-1 0,0 1 0,0-1 0,0 0 0,1 1 0,-1-1 0,0 1 0,0-1 0,1 0 0,-1 1 0,0-1 0,0 0 0,1 1 0,-1-1 0,0 0 0,1 0 0,-1 1 0,1-1 0,-1 0 0,0 0 0,1 0 0,-1 1 0,1-1 0,-1 0 0,1 0 0,-1 0 0,0 0 0,2 0 0,36 5 0,-20-3 0,-4 1 0,2 0 0,0 0 0,0 1 0,0 1 0,-1 0 0,0 1 0,0 1 0,0 0 0,21 16 0,28 18-1365,-50-33-5461</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50:11.339"/>
    </inkml:context>
    <inkml:brush xml:id="br0">
      <inkml:brushProperty name="width" value="0.05" units="cm"/>
      <inkml:brushProperty name="height" value="0.05" units="cm"/>
      <inkml:brushProperty name="color" value="#AB008B"/>
    </inkml:brush>
  </inkml:definitions>
  <inkml:trace contextRef="#ctx0" brushRef="#br0">1 0 24575,'0'7'0,"1"0"0,0 0 0,1 0 0,0 0 0,0 0 0,5 9 0,4 16 0,53 179 0,-39-134 0,-19-56 0,-2 1 0,0 0 0,0 0 0,-1 26 0,-5 93 0,-1-49 0,1-50 0,1-23 0,1 0 0,4 37 0,-4-56 0,0 0 0,0 0 0,0 0 0,0 0 0,0 0 0,0 0 0,0 1 0,0-1 0,0 0 0,0 0 0,0 0 0,0 0 0,0 0 0,0 0 0,0 0 0,0 0 0,0 0 0,0 1 0,0-1 0,1 0 0,-1 0 0,0 0 0,0 0 0,0 0 0,0 0 0,0 0 0,0 0 0,0 0 0,0 0 0,1 0 0,-1 0 0,0 0 0,0 0 0,0 0 0,0 0 0,0 0 0,0 0 0,0 0 0,1 0 0,-1 0 0,0 0 0,0 0 0,0 0 0,0 0 0,0 0 0,0 0 0,0 0 0,1 0 0,-1 0 0,0 0 0,0-1 0,0 1 0,0 0 0,0 0 0,0 0 0,0 0 0,0 0 0,0 0 0,0 0 0,0 0 0,0 0 0,0-1 0,1 1 0,-1 0 0,9-12 0,7-18 0,84-211 0,-64 152-1365,-28 71-5461</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7:50:11.694"/>
    </inkml:context>
    <inkml:brush xml:id="br0">
      <inkml:brushProperty name="width" value="0.05" units="cm"/>
      <inkml:brushProperty name="height" value="0.05" units="cm"/>
      <inkml:brushProperty name="color" value="#AB008B"/>
    </inkml:brush>
  </inkml:definitions>
  <inkml:trace contextRef="#ctx0" brushRef="#br0">249 196 24575,'-5'0'0,"-5"-5"0,-2-5 0,-3-1 0,-3 1 0,1-3 0,0 2 0,1-2 0,-4 1 0,1-2 0,-1 1 0,3-1 0,0 2 0,2-2 0,5-3 0,-1 2 0,2 3-8191</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8:20:41.865"/>
    </inkml:context>
    <inkml:brush xml:id="br0">
      <inkml:brushProperty name="width" value="0.05" units="cm"/>
      <inkml:brushProperty name="height" value="0.05" units="cm"/>
      <inkml:brushProperty name="color" value="#AB008B"/>
    </inkml:brush>
  </inkml:definitions>
  <inkml:trace contextRef="#ctx0" brushRef="#br0">1 0 24575,'27'26'0,"2"-1"0,2-2 0,0-1 0,44 24 0,-9-12 0,87 32 0,-136-60 0,2-1 0,-1-1 0,0 0 0,1-1 0,21 0 0,97-5 0,-65 0 0,-62 1 0,0 1 0,0-2 0,0 1 0,0-1 0,-1-1 0,1 0 0,13-6 0,0-2 0,32-23 0,13-6 0,-46 30 0,0 1 0,1 1 0,0 1 0,0 1 0,1 1 0,32-2 0,-10 4 0,0 1 0,62 7 0,-103-4 0,1 0 0,-1 0 0,1 0 0,-1 1 0,0 0 0,0 0 0,0 0 0,0 0 0,0 1 0,8 6 0,-1 1 0,-1 0 0,16 18 0,6 6 0,3 11 0,-36-45 0,1 0 0,-1 0 0,1 1 0,-1-1 0,1 0 0,-1 0 0,1 0 0,-1 0 0,1 0 0,0 0 0,-1 0 0,1 0 0,-1 0 0,1 0 0,-1-1 0,1 1 0,-1 0 0,1 0 0,-1 0 0,1-1 0,-1 1 0,1 0 0,-1 0 0,1-1 0,-1 1 0,1-1 0,-1 1 0,0 0 0,1-1 0,-1 1 0,0-1 0,1 1 0,-1-1 0,1 0 0,16-22 0,-14 17 0,18-22 0,-11 15 0,0-1 0,14-13 0,-20 23 0,1 0 0,-1 0 0,1 1 0,0-1 0,0 1 0,1 0 0,-1 1 0,1-1 0,9-2 0,10-2 0,0 1 0,0 1 0,1 2 0,-1 0 0,1 2 0,-1 1 0,1 1 0,44 7 0,-30-2 0,-27-5 0,1 1 0,-1 1 0,0 0 0,0 1 0,0 0 0,22 11 0,-3 1 0,0-2 0,1-1 0,0-2 0,1-1 0,54 9 0,-38-8 0,-28-6 0,0-1 0,43 3 0,-35-5 0,1-2 0,-1-2 0,1 0 0,-1-2 0,0-2 0,-1 0 0,1-2 0,-1-1 0,32-15 0,-7-2 0,54-27 0,-91 44-1365,-2 3-5461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8:28:08.103"/>
    </inkml:context>
    <inkml:brush xml:id="br0">
      <inkml:brushProperty name="width" value="0.05" units="cm"/>
      <inkml:brushProperty name="height" value="0.05" units="cm"/>
      <inkml:brushProperty name="color" value="#AB008B"/>
    </inkml:brush>
  </inkml:definitions>
  <inkml:trace contextRef="#ctx0" brushRef="#br0">1 1 24575,'9'4'0,"0"1"0,0 0 0,-1 0 0,0 1 0,0 0 0,-1 0 0,0 0 0,-1 0 0,10 14 0,-4-6 0,-1 1 0,-2 1 0,0 0 0,-1 0 0,-1 0 0,5 25 0,9 105 0,-19-124 0,4 241 0,-7-180 0,2-61 0,1 0 0,2 0 0,9 24 0,31 63 0,-9-26 0,-29-71 0,-1-1 0,2 1 0,1-1 0,0 0 0,0-1 0,2 0 0,0 1 0,1-2 0,0 1 0,15 9 0,14 6 0,0-1 0,49 21 0,-2-7 0,124 41 0,-102-41 0,34 10-1365,-109-39-5461</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6T19:23:18.915"/>
    </inkml:context>
    <inkml:brush xml:id="br0">
      <inkml:brushProperty name="width" value="0.05" units="cm"/>
      <inkml:brushProperty name="height" value="0.05" units="cm"/>
      <inkml:brushProperty name="color" value="#008C3A"/>
    </inkml:brush>
  </inkml:definitions>
  <inkml:trace contextRef="#ctx0" brushRef="#br0">1 1 24575,'22'1'0,"1"1"0,-1 1 0,32 9 0,8 0 0,109 16 0,163 28 0,-8 27 0,438 131 0,-612-178 0,255 95 0,-361-112 0,-1 2 0,-1 2 0,-1 1 0,66 51 0,145 133 0,-118-94 0,501 444 0,-581-502 0,-3 2 0,-2 3 0,-3 1 0,-2 3 0,-4 1 0,42 90 0,-36-55 0,-5 2 0,-5 1 0,48 208 0,-74-249 0,-3 0 0,-3 1 0,-2 0 0,-3 0 0,-3 0 0,-3 0 0,-3-1 0,-19 80 0,13-95 0,-3 0 0,-2-1 0,-2-1 0,-2-1 0,-32 48 0,-159 199 0,177-244 0,-316 346 0,-36-33 0,277-259 0,58-51 0,-1-2 0,-3-2 0,-74 46 0,108-78 0,-42 36 0,49-36 0,-1 0 0,0-2 0,-38 21 0,-10-3-1365,50-24-5461</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21:21:46.836"/>
    </inkml:context>
    <inkml:brush xml:id="br0">
      <inkml:brushProperty name="width" value="0.05" units="cm"/>
      <inkml:brushProperty name="height" value="0.05" units="cm"/>
      <inkml:brushProperty name="color" value="#008C3A"/>
    </inkml:brush>
  </inkml:definitions>
  <inkml:trace contextRef="#ctx0" brushRef="#br0">0 1 24575,'41'908'0,"-40"-884"0,5 55 0,2 0 0,5-1 0,2-1 0,46 134 0,38 24 0,147 256 0,-121-287 0,-115-188 0,12 13 0,0-2 0,2 0 0,34 30 0,-30-31 0,47 39 0,150 101 0,-104-82 0,-41-27 0,92 70 0,11 15 0,39 32 0,-188-148 0,63 38 0,-24-18 0,-47-28 0,0-1 0,2-1 0,-1-2 0,2 0 0,0-2 0,0-1 0,49 10 0,59 13 99,-89-20-831,63 10 0,-81-21-6094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3:54.270"/>
    </inkml:context>
    <inkml:brush xml:id="br0">
      <inkml:brushProperty name="width" value="0.1" units="cm"/>
      <inkml:brushProperty name="height" value="0.1" units="cm"/>
      <inkml:brushProperty name="color" value="#004F8B"/>
      <inkml:brushProperty name="ignorePressure" value="1"/>
    </inkml:brush>
  </inkml:definitions>
  <inkml:trace contextRef="#ctx0" brushRef="#br0">686 5633,'-49'0,"4"-1,-27 4,57-2,0 1,1 1,-1 1,1 0,0 0,-12 7,-32 13,30-13,0 2,-2 2,21-9,0-1,0 1,1 1,-1 0,2 0,-1 0,1 1,0 1,-13 20,2 0,0 2,3 0,0 0,-2 15,-4 3,-4-3,20-39,1 0,-1 0,1 1,1 0,0-1,0 1,0 1,0 6,-2 34,2 0,3 0,3 21,0 29,-3-72,-1-14,0 0,2 0,-1-1,2 1,0 0,0 0,1-1,0 1,1-1,1 1,19 32,17 25,-37-62,0-1,0 1,-1 0,2 9,-3-10,0 0,1 0,0-1,0 1,0-1,1 0,0 1,1 0,4 4,0 0,1 0,0-1,1 0,0-1,0 0,1-1,0 0,1-1,7 3,-6-1,1-1,-1-1,1-1,1 0,-1-1,1 0,0-2,0 0,7 0,-14-2,0 0,0 0,-1 1,1 0,0 1,-1 0,1 0,-1 1,0-1,4 4,-2-2,0-1,0 0,0-1,1 0,-1-1,1 0,0-1,-1 0,2 0,18-1,0-1,18-3,-42 3,-1 0,0 0,1-1,-1 0,0 0,0 0,0-1,0 1,-1-1,1-1,-1 1,0-1,0 1,0-1,0 0,0-1,10-13,0-1,-1 0,3-8,8-12,-22 36,18-24,-2-1,-2-1,0 0,3-12,-16 28,0 1,0-1,-1 0,-1 0,0 0,-1-12,0 10,0 0,1-1,1 1,3-11,3-17,-2 1,-2-1,-1 0,-3 0,-3-27,1-24,2-272,0 360,0-1,0 1,-1 0,0 0,0 1,0-1,-1 0,0 0,0 0,0 1,-1-1,0 1,0 0,0 0,-1 0,0 0,0 1,0-1,0 1,-1 0,1 0,-1 1,0-1,0 1,0 0,-4-1,-5-3,0 0,-1 0,0 2,0 0,0 0,-1 2,-6-1,-11 0,-1 2,1 1,-2 2,-69 0,82-1</inkml:trace>
  <inkml:trace contextRef="#ctx0" brushRef="#br0" timeOffset="2933.63">529 5633,'2'-257,"-4"-285,-11 327,0-70,11 158,-1-35,7 1,8-6,-7 133,2 1,1 0,1 0,2 1,1 0,2 1,1 0,1 1,12-14,99-171,-118 201,1-3,-1 1,2 1,0 0,1 0,1 1,0 1,0 0,1 0,3 0,22-8,0 1,2 2,0 2,0 1,23-3,-35 11,0 1,0 1,1 1,18 1,120 5,-62 1,-29-6,37-7,46-2,25-2,-82 5,11 4,-82 3,0-2,-1 0,0-3,0 0,0-2,20-10,-39 15,49-14,-39 13,0-1,-1-2,0 0,11-7,-8 2,17-8,-2-2,0-1,-2-3,12-11,-39 29,0 0,-1-1,0 0,0-1,-1 0,-1 0,0-1,0 1,-1-2,-1 1,0-1,0 0,-2 0,1 0,-2 0,2-13,-1-57,-5-55,-1 19,3 97</inkml:trace>
  <inkml:trace contextRef="#ctx0" brushRef="#br0" timeOffset="7433.3">3122 1966,'-8'1,"-1"0,1 1,-1 0,1 0,0 1,-1 0,2 0,-4 2,-28 10,-4-2,0 2,-8 6,40-16,-1-1,1-1,-1 0,0 0,0-1,0-1,-2 0,-88-1,50-2,24 1,-1-2,1-1,0-1,0-2,-6-2,-19-8,1-3,-9-6,26 8,0-1,2-2,0-1,2-1,-7-8,29 22,0 0,1-1,0 0,0 0,1-1,1 0,-5-9,-4-11,2 0,-2-12,-9-25,4-1,3-1,3-1,3-1,3 1,2-28,4 17,1-8,3 0,5-14,2 60,1 2,2-1,2 2,18-38,-26 65,17-36,2 0,25-36,-31 59,0 1,8-6,18-24,-33 43,1 0,0 1,0 0,1 1,1 1,1-1,3-2,-3 3,0 1,1 0,0 1,1 0,-1 2,1 0,1 1,-1 1,1 1,4-1,40-1,-1 3,29 3,-24 0,-44 1,0 0,0 2,-1 0,1 2,16 6,-25-6,-1 0,0 1,0 0,-1 1,1 0,0 3,68 58,-46-35,-1 1,16 24,-38-40,-1 0,0 1,-2 0,0 0,-1 1,4 22,16 38,-20-62,1 1,0 0,-2 0,-1 1,0 0,-1 0,-1 0,-2 1,1 5,0 18,2 1,2-1,4 10,-2-11,-2 0,-1 0,-2 25,-3 24,0 6,-5 24,2-110,0 0,0 1,-1-2,-1 1,0 0,-1-1,-1 1,-10 19,-19 28,32-56,-20 42,21-39,-1 0,0 0,0-1,-1 1,0-1,0 0,0 0,-1 0,0-1,0 1,-1-1,1 0,-4 1,-81 61,83-63,0 0,0-1,0 0,0 0,-1-1,1 1,0-1,0 0,0 0,0 1,1 0,0 1,-1-1,1 1,0 1,-10 8,1 0</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7:35:45.710"/>
    </inkml:context>
    <inkml:brush xml:id="br0">
      <inkml:brushProperty name="width" value="0.05" units="cm"/>
      <inkml:brushProperty name="height" value="0.05" units="cm"/>
      <inkml:brushProperty name="color" value="#33CCFF"/>
    </inkml:brush>
  </inkml:definitions>
  <inkml:trace contextRef="#ctx0" brushRef="#br0">1566 1 24575,'-42'38'0,"-2"-2"0,-2-2 0,0-2 0,-60 30 0,-17-1 0,-248 86 0,336-135 0,-97 37 0,79-27 0,25-11 0,0 1 0,1 1 0,-36 24 0,-11 16 0,2 2 0,3 4 0,-99 110 0,147-147-1365,4-4-5461</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7:38:44.940"/>
    </inkml:context>
    <inkml:brush xml:id="br0">
      <inkml:brushProperty name="width" value="0.05" units="cm"/>
      <inkml:brushProperty name="height" value="0.05" units="cm"/>
      <inkml:brushProperty name="color" value="#33CCFF"/>
    </inkml:brush>
  </inkml:definitions>
  <inkml:trace contextRef="#ctx0" brushRef="#br0">3187 1 24575,'-96'3'0,"-101"16"0,-94 29 0,186-30 0,91-15 0,-246 46 0,183-31 0,-99 37 0,18 17 0,19-7 0,-95 50 0,81-36 0,57-36 0,38-17 0,-106 62 0,155-82 0,-361 255 0,319-224 0,-68 36 0,-25 17 0,124-76 0,2 1 0,0 0 0,0 2 0,2 0 0,-16 21 0,25-28 0,-22 29 0,-44 76 0,40-52-1365,21-40-5461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29:42.708"/>
    </inkml:context>
    <inkml:brush xml:id="br0">
      <inkml:brushProperty name="width" value="0.05" units="cm"/>
      <inkml:brushProperty name="height" value="0.05" units="cm"/>
      <inkml:brushProperty name="color" value="#FF0066"/>
    </inkml:brush>
  </inkml:definitions>
  <inkml:trace contextRef="#ctx0" brushRef="#br0">517 1 24575,'3'47'0,"1"0"0,15 63 0,5 39 0,-22-106 0,-2 0 0,-1-1 0,-2 1 0,-2 0 0,-2-1 0,-2 0 0,-2-1 0,-1 0 0,-20 44 0,21-57 0,1 0 0,1 0 0,1 1 0,2 0 0,1 1 0,-1 35 0,-21 166 0,15-161 0,-4 119 0,18-132 0,0-40 0,-1 1 0,-1-1 0,0 1 0,-1-1 0,-7 33 0,8-48 0,-1-1 0,1 1 0,0-1 0,-1 0 0,1 1 0,-1-1 0,0 1 0,1-1 0,-1 0 0,0 0 0,0 1 0,1-1 0,-1 0 0,0 0 0,0 0 0,-1 0 0,1 0 0,0 0 0,0 0 0,0-1 0,-1 1 0,1 0 0,0-1 0,-1 1 0,1-1 0,0 1 0,-1-1 0,1 1 0,-1-1 0,1 0 0,-1 0 0,1 0 0,-1 0 0,1 0 0,0 0 0,-1 0 0,1 0 0,-1-1 0,1 1 0,-1-1 0,1 1 0,0-1 0,-1 1 0,1-1 0,0 0 0,-1 0 0,1 1 0,-2-3 0,-7-4 0,0-1 0,0-1 0,0 1 0,-10-14 0,16 17 0,-103-119 0,86 98 0,2-1 0,1-1 0,-20-44 0,15 30 0,19 33 0,-1 0 0,1 0 0,1 0 0,0-1 0,-4-17 0,7 27 0,-1-1 0,1 1 0,0 0 0,0-1 0,0 1 0,0 0 0,0-1 0,0 1 0,0-1 0,0 1 0,0 0 0,0-1 0,0 1 0,0-1 0,0 1 0,0 0 0,0-1 0,0 1 0,0-1 0,0 1 0,1 0 0,-1-1 0,0 1 0,0 0 0,0-1 0,1 1 0,-1 0 0,0-1 0,0 1 0,1 0 0,-1-1 0,0 1 0,1 0 0,10 7 0,11 19 0,10 23 0,57 91 0,-78-120 0,41 80 0,-49-94 0,0 1 0,1-1 0,0 1 0,0-1 0,0-1 0,1 1 0,0 0 0,0-1 0,0 0 0,10 7 0,1-2 0,0-1 0,30 13 0,-28-14 0,-1 0 0,0 2 0,17 11 0,-32-19 0,0 0 0,1 0 0,-1 0 0,1-1 0,0 1 0,-1-1 0,1 1 0,0-1 0,0 0 0,0 0 0,0 0 0,0-1 0,0 1 0,0-1 0,0 0 0,0 1 0,0-1 0,0-1 0,1 1 0,-1 0 0,0-1 0,0 0 0,0 1 0,0-1 0,-1 0 0,1-1 0,0 1 0,0 0 0,-1-1 0,1 0 0,0 1 0,-1-1 0,0 0 0,1 0 0,-1-1 0,0 1 0,0 0 0,0-1 0,0 1 0,-1-1 0,2-3 0,9-16 0,16-38 0,-20 37 0,2 2 0,15-25 0,116-174 0,-139 215-195,1 1 0,0-1 0,1 1 0,-1 0 0,1 0 0,5-5 0,6-1-6631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31:01.608"/>
    </inkml:context>
    <inkml:brush xml:id="br0">
      <inkml:brushProperty name="width" value="0.05" units="cm"/>
      <inkml:brushProperty name="height" value="0.05" units="cm"/>
      <inkml:brushProperty name="color" value="#FF0066"/>
    </inkml:brush>
  </inkml:definitions>
  <inkml:trace contextRef="#ctx0" brushRef="#br0">10815 57 24575,'-257'-9'0,"111"1"0,-3140-12-3424,2741 44 3424,-397 7 0,-470-68-342,47 0-894,-181 103 1957,1278-32 1466,211-23-1523,1 2 0,-91 33 1,89-20-645,1 2 0,1 3 1,1 2-1,-78 63 0,100-66-20,0 2 0,3 1 0,-35 47 0,38-43 0,-3-2 0,-1 0 0,-36 30 0,66-65 0,0 1 0,1 0 0,-1-1 0,0 1 0,0 0 0,1-1 0,-1 1 0,0-1 0,0 1 0,0-1 0,1 0 0,-1 1 0,0-1 0,0 0 0,0 0 0,0 1 0,0-1 0,0 0 0,0 0 0,0 0 0,0 0 0,0 0 0,1 0 0,-1-1 0,0 1 0,0 0 0,0 0 0,0-1 0,0 1 0,0 0 0,0-1 0,1 1 0,-1-1 0,0 1 0,0-1 0,1 1 0,-1-1 0,0 0 0,1 1 0,-1-1 0,0 0 0,1 0 0,-1 1 0,1-1 0,-1 0 0,1 0 0,0 0 0,-1 0 0,1 0 0,0 1 0,0-1 0,-1-2 0,-2-8 0,0 0 0,1 0 0,-2-19 0,3 18 0,-4-16 0,2 1 0,1-1 0,2 1 0,0-1 0,2 0 0,1 1 0,12-51 0,-11 68 0,-1 10 0,1 19 0,-5 30 0,-3-32 0,0 0 0,-13 29 0,11-31 0,0 0 0,1 1 0,-5 31 0,-4 15 0,10-51 0,1 0 0,1 0 0,0 0 0,0 0 0,1 1 0,0-1 0,2 13 0,-1-22 0,0 0 0,0 0 0,1-1 0,-1 1 0,0 0 0,1 0 0,0 0 0,-1-1 0,1 1 0,0 0 0,0-1 0,0 1 0,0-1 0,0 1 0,1-1 0,-1 1 0,0-1 0,2 2 0,-1-3 0,-1 1 0,0-1 0,1 1 0,-1-1 0,1 1 0,-1-1 0,1 0 0,0 1 0,-1-1 0,1 0 0,-1 0 0,1 0 0,-1-1 0,1 1 0,0 0 0,-1 0 0,2-2 0,8-2 0,-1 0 0,0-1 0,0-1 0,-1 0 0,10-7 0,1-1 0,3 3 0,2 1 0,-1 0 0,1 2 0,0 1 0,1 1 0,48-5 0,7-2 73,28-3-1511,-87 15-5388</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29:42.708"/>
    </inkml:context>
    <inkml:brush xml:id="br0">
      <inkml:brushProperty name="width" value="0.05" units="cm"/>
      <inkml:brushProperty name="height" value="0.05" units="cm"/>
      <inkml:brushProperty name="color" value="#FF0066"/>
    </inkml:brush>
  </inkml:definitions>
  <inkml:trace contextRef="#ctx0" brushRef="#br0">413 1 24575,'2'37'0,"2"1"0,11 50 0,4 31 0,-17-85 0,-2 0 0,-1 0 0,-2 0 0,-1 0 0,-1 0 0,-2 0 0,-2-1 0,-1 0 0,-15 35 0,16-46 0,1 0 0,1 1 0,1 0 0,1 0 0,1 1 0,-2 28 0,-15 132 0,12-128 0,-4 95 0,15-105 0,-1-32 0,0-1 0,-1 1 0,0 0 0,-1 0 0,-6 27 0,7-40 0,0 0 0,0 0 0,0 0 0,-1 0 0,1 0 0,-1 0 0,1 0 0,-1 1 0,1-1 0,-1 0 0,0-1 0,1 1 0,-1 0 0,0 0 0,0 0 0,0 0 0,0 0 0,1-1 0,-1 1 0,0 0 0,0-1 0,0 1 0,-1-1 0,1 1 0,0-1 0,0 0 0,0 1 0,0-1 0,0 0 0,0 0 0,-1 0 0,1 0 0,0 0 0,0 0 0,0 0 0,0 0 0,-1 0 0,1 0 0,0-1 0,0 1 0,0 0 0,0-1 0,0 1 0,0-1 0,0 0 0,0 1 0,0-1 0,-2-1 0,-5-4 0,0 0 0,0-1 0,0 0 0,-8-10 0,13 13 0,-83-95 0,70 78 0,1-1 0,0 0 0,-15-35 0,12 23 0,14 27 0,0 0 0,1-1 0,0 1 0,1-1 0,-4-13 0,6 21 0,0-1 0,0 1 0,0 0 0,0-1 0,0 1 0,0 0 0,0-1 0,0 1 0,0 0 0,0-1 0,0 1 0,0 0 0,0-1 0,0 1 0,0 0 0,0 0 0,0-1 0,0 1 0,0 0 0,0-1 0,0 1 0,0 0 0,1-1 0,-1 1 0,0 0 0,0 0 0,0-1 0,0 1 0,1 0 0,-1 0 0,0 0 0,0-1 0,1 1 0,8 5 0,9 17 0,7 16 0,46 74 0,-62-95 0,33 62 0,-40-73 0,1-1 0,-1 0 0,2 0 0,-1 0 0,0-1 0,1 1 0,0-1 0,0 0 0,0 0 0,8 6 0,1-2 0,0 0 0,23 9 0,-22-11 0,0 1 0,0 0 0,13 10 0,-25-15 0,0 0 0,-1-1 0,2 1 0,-1-1 0,0 0 0,0 0 0,0 0 0,0 0 0,1 0 0,-1 0 0,1-1 0,-1 1 0,0-1 0,1 1 0,-1-1 0,1 0 0,-1 0 0,1 0 0,-1 0 0,1-1 0,-1 1 0,0-1 0,1 1 0,-1-1 0,0 0 0,1 0 0,-1 0 0,0 0 0,0 0 0,0-1 0,0 1 0,0-1 0,0 1 0,0-1 0,0 0 0,-1 1 0,1-1 0,-1 0 0,1 0 0,-1 0 0,2-3 0,6-13 0,13-30 0,-15 30 0,1 1 0,12-20 0,92-139 0,-110 173-195,1-1 0,-1 1 0,1-1 0,0 1 0,0 0 0,4-4 0,5-1-6631</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31:01.608"/>
    </inkml:context>
    <inkml:brush xml:id="br0">
      <inkml:brushProperty name="width" value="0.05" units="cm"/>
      <inkml:brushProperty name="height" value="0.05" units="cm"/>
      <inkml:brushProperty name="color" value="#FF0066"/>
    </inkml:brush>
  </inkml:definitions>
  <inkml:trace contextRef="#ctx0" brushRef="#br0">10815 57 24575,'-257'-9'0,"111"1"0,-3140-12-3424,2741 44 3424,-397 7 0,-470-68-342,47 0-894,-181 103 1957,1278-32 1466,211-23-1523,1 2 0,-91 33 1,89-20-645,1 2 0,1 3 1,1 2-1,-78 63 0,100-66-20,0 2 0,3 1 0,-35 47 0,38-43 0,-3-2 0,-1 0 0,-36 30 0,66-65 0,0 1 0,1 0 0,-1-1 0,0 1 0,0 0 0,1-1 0,-1 1 0,0-1 0,0 1 0,0-1 0,1 0 0,-1 1 0,0-1 0,0 0 0,0 0 0,0 1 0,0-1 0,0 0 0,0 0 0,0 0 0,0 0 0,0 0 0,1 0 0,-1-1 0,0 1 0,0 0 0,0 0 0,0-1 0,0 1 0,0 0 0,0-1 0,1 1 0,-1-1 0,0 1 0,0-1 0,1 1 0,-1-1 0,0 0 0,1 1 0,-1-1 0,0 0 0,1 0 0,-1 1 0,1-1 0,-1 0 0,1 0 0,0 0 0,-1 0 0,1 0 0,0 1 0,0-1 0,-1-2 0,-2-8 0,0 0 0,1 0 0,-2-19 0,3 18 0,-4-16 0,2 1 0,1-1 0,2 1 0,0-1 0,2 0 0,1 1 0,12-51 0,-11 68 0,-1 10 0,1 19 0,-5 30 0,-3-32 0,0 0 0,-13 29 0,11-31 0,0 0 0,1 1 0,-5 31 0,-4 15 0,10-51 0,1 0 0,1 0 0,0 0 0,0 0 0,1 1 0,0-1 0,2 13 0,-1-22 0,0 0 0,0 0 0,1-1 0,-1 1 0,0 0 0,1 0 0,0 0 0,-1-1 0,1 1 0,0 0 0,0-1 0,0 1 0,0-1 0,0 1 0,1-1 0,-1 1 0,0-1 0,2 2 0,-1-3 0,-1 1 0,0-1 0,1 1 0,-1-1 0,1 1 0,-1-1 0,1 0 0,0 1 0,-1-1 0,1 0 0,-1 0 0,1 0 0,-1-1 0,1 1 0,0 0 0,-1 0 0,2-2 0,8-2 0,-1 0 0,0-1 0,0-1 0,-1 0 0,10-7 0,1-1 0,3 3 0,2 1 0,-1 0 0,1 2 0,0 1 0,1 1 0,48-5 0,7-2 73,28-3-1511,-87 15-5388</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29:42.708"/>
    </inkml:context>
    <inkml:brush xml:id="br0">
      <inkml:brushProperty name="width" value="0.05" units="cm"/>
      <inkml:brushProperty name="height" value="0.05" units="cm"/>
      <inkml:brushProperty name="color" value="#FF0066"/>
    </inkml:brush>
  </inkml:definitions>
  <inkml:trace contextRef="#ctx0" brushRef="#br0">413 1 24575,'2'37'0,"2"1"0,11 50 0,4 31 0,-17-85 0,-2 0 0,-1 0 0,-2 0 0,-1 0 0,-1 0 0,-2 0 0,-2-1 0,-1 0 0,-15 35 0,16-46 0,1 0 0,1 1 0,1 0 0,1 0 0,1 1 0,-2 28 0,-15 132 0,12-128 0,-4 95 0,15-105 0,-1-32 0,0-1 0,-1 1 0,0 0 0,-1 0 0,-6 27 0,7-40 0,0 0 0,0 0 0,0 0 0,-1 0 0,1 0 0,-1 0 0,1 0 0,-1 1 0,1-1 0,-1 0 0,0-1 0,1 1 0,-1 0 0,0 0 0,0 0 0,0 0 0,0 0 0,1-1 0,-1 1 0,0 0 0,0-1 0,0 1 0,-1-1 0,1 1 0,0-1 0,0 0 0,0 1 0,0-1 0,0 0 0,0 0 0,-1 0 0,1 0 0,0 0 0,0 0 0,0 0 0,0 0 0,-1 0 0,1 0 0,0-1 0,0 1 0,0 0 0,0-1 0,0 1 0,0-1 0,0 0 0,0 1 0,0-1 0,-2-1 0,-5-4 0,0 0 0,0-1 0,0 0 0,-8-10 0,13 13 0,-83-95 0,70 78 0,1-1 0,0 0 0,-15-35 0,12 23 0,14 27 0,0 0 0,1-1 0,0 1 0,1-1 0,-4-13 0,6 21 0,0-1 0,0 1 0,0 0 0,0-1 0,0 1 0,0 0 0,0-1 0,0 1 0,0 0 0,0-1 0,0 1 0,0 0 0,0-1 0,0 1 0,0 0 0,0 0 0,0-1 0,0 1 0,0 0 0,0-1 0,0 1 0,0 0 0,1-1 0,-1 1 0,0 0 0,0 0 0,0-1 0,0 1 0,1 0 0,-1 0 0,0 0 0,0-1 0,1 1 0,8 5 0,9 17 0,7 16 0,46 74 0,-62-95 0,33 62 0,-40-73 0,1-1 0,-1 0 0,2 0 0,-1 0 0,0-1 0,1 1 0,0-1 0,0 0 0,0 0 0,8 6 0,1-2 0,0 0 0,23 9 0,-22-11 0,0 1 0,0 0 0,13 10 0,-25-15 0,0 0 0,-1-1 0,2 1 0,-1-1 0,0 0 0,0 0 0,0 0 0,0 0 0,1 0 0,-1 0 0,1-1 0,-1 1 0,0-1 0,1 1 0,-1-1 0,1 0 0,-1 0 0,1 0 0,-1 0 0,1-1 0,-1 1 0,0-1 0,1 1 0,-1-1 0,0 0 0,1 0 0,-1 0 0,0 0 0,0 0 0,0-1 0,0 1 0,0-1 0,0 1 0,0-1 0,0 0 0,-1 1 0,1-1 0,-1 0 0,1 0 0,-1 0 0,2-3 0,6-13 0,13-30 0,-15 30 0,1 1 0,12-20 0,92-139 0,-110 173-195,1-1 0,-1 1 0,1-1 0,0 1 0,0 0 0,4-4 0,5-1-6631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18:31:01.608"/>
    </inkml:context>
    <inkml:brush xml:id="br0">
      <inkml:brushProperty name="width" value="0.05" units="cm"/>
      <inkml:brushProperty name="height" value="0.05" units="cm"/>
      <inkml:brushProperty name="color" value="#FF0066"/>
    </inkml:brush>
  </inkml:definitions>
  <inkml:trace contextRef="#ctx0" brushRef="#br0">10815 57 24575,'-257'-9'0,"111"1"0,-3140-12-3424,2741 44 3424,-397 7 0,-470-68-342,47 0-894,-181 103 1957,1278-32 1466,211-23-1523,1 2 0,-91 33 1,89-20-645,1 2 0,1 3 1,1 2-1,-78 63 0,100-66-20,0 2 0,3 1 0,-35 47 0,38-43 0,-3-2 0,-1 0 0,-36 30 0,66-65 0,0 1 0,1 0 0,-1-1 0,0 1 0,0 0 0,1-1 0,-1 1 0,0-1 0,0 1 0,0-1 0,1 0 0,-1 1 0,0-1 0,0 0 0,0 0 0,0 1 0,0-1 0,0 0 0,0 0 0,0 0 0,0 0 0,0 0 0,1 0 0,-1-1 0,0 1 0,0 0 0,0 0 0,0-1 0,0 1 0,0 0 0,0-1 0,1 1 0,-1-1 0,0 1 0,0-1 0,1 1 0,-1-1 0,0 0 0,1 1 0,-1-1 0,0 0 0,1 0 0,-1 1 0,1-1 0,-1 0 0,1 0 0,0 0 0,-1 0 0,1 0 0,0 1 0,0-1 0,-1-2 0,-2-8 0,0 0 0,1 0 0,-2-19 0,3 18 0,-4-16 0,2 1 0,1-1 0,2 1 0,0-1 0,2 0 0,1 1 0,12-51 0,-11 68 0,-1 10 0,1 19 0,-5 30 0,-3-32 0,0 0 0,-13 29 0,11-31 0,0 0 0,1 1 0,-5 31 0,-4 15 0,10-51 0,1 0 0,1 0 0,0 0 0,0 0 0,1 1 0,0-1 0,2 13 0,-1-22 0,0 0 0,0 0 0,1-1 0,-1 1 0,0 0 0,1 0 0,0 0 0,-1-1 0,1 1 0,0 0 0,0-1 0,0 1 0,0-1 0,0 1 0,1-1 0,-1 1 0,0-1 0,2 2 0,-1-3 0,-1 1 0,0-1 0,1 1 0,-1-1 0,1 1 0,-1-1 0,1 0 0,0 1 0,-1-1 0,1 0 0,-1 0 0,1 0 0,-1-1 0,1 1 0,0 0 0,-1 0 0,2-2 0,8-2 0,-1 0 0,0-1 0,0-1 0,-1 0 0,10-7 0,1-1 0,3 3 0,2 1 0,-1 0 0,1 2 0,0 1 0,1 1 0,48-5 0,7-2 73,28-3-1511,-87 15-5388</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1:15:43.032"/>
    </inkml:context>
    <inkml:brush xml:id="br0">
      <inkml:brushProperty name="width" value="0.05" units="cm"/>
      <inkml:brushProperty name="height" value="0.05" units="cm"/>
      <inkml:brushProperty name="color" value="#5B2D90"/>
    </inkml:brush>
  </inkml:definitions>
  <inkml:trace contextRef="#ctx0" brushRef="#br0">660 75 24575,'-53'0'0,"-2"4"0,2 1 0,0 3 0,-70 19 0,87-19 0,-2-1 0,-54 2 0,43-5 0,45-4 0,-2 0 0,3 0 0,-3 1 0,2 0 0,-1-1 0,1 1 0,-1 2 0,1-2 0,0 1 0,0 0 0,1 1 0,-1-2 0,0 2 0,0 1 0,0-2 0,0 1 0,1 1 0,-6 5 0,7-4 0,-2 2 0,1-1 0,1 1 0,-1-1 0,2 2 0,-2-2 0,2 1 0,0 1 0,-1-2 0,2 2 0,0 9 0,0-4 0,-1 18 0,1 0 0,8 58 0,-7-82 0,0 1 0,2 0 0,-2 0 0,2 0 0,-1-2 0,2 2 0,-1-2 0,1 1 0,0 1 0,1-2 0,-1 1 0,1-2 0,0 1 0,0 0 0,2-1 0,10 10 0,138 86 0,-142-95 0,1 1 0,-1-2 0,1 0 0,2-1 0,-2 0 0,22 2 0,-16-2 0,-1 0 0,37 13 0,-19-1 0,13 6 0,1-2 0,92 23 0,-108-36 0,13 3 0,0-1 0,73 2 0,134-13 0,131 4 0,-249 15 0,-84-10 0,68 4 0,110-14 0,155 5 0,-329 4 0,90 23 0,-99-19 0,-1-1 0,1-1 0,52 0 0,585-11 0,-660 2 0,1-2 0,-1-1 0,0 0 0,-2-2 0,2-1 0,25-11 0,-26 10 0,60-19 0,-54 19 0,0-1 0,0-1 0,-1-2 0,-1-1 0,32-19 0,-52 28 0,0-1 0,-2-1 0,2 1 0,-2 0 0,1-2 0,-1 2 0,1-1 0,-1-1 0,0-1 0,-1 2 0,0-2 0,-1 0 0,1 1 0,-1-1 0,0 0 0,-2 0 0,1-1 0,0 1 0,-1-1 0,0 0 0,-1 0 0,1-16 0,0 8 0,-2 0 0,0 2 0,-2-2 0,0 1 0,1-1 0,-3 2 0,0-2 0,0 1 0,-1 1 0,-2 0 0,1 0 0,-2 1 0,0-1 0,0 1 0,-1 0 0,-1 1 0,-12-15 0,-34-31 0,39 39 0,-1 1 0,-1-1 0,-1 2 0,-35-24 0,20 21 0,-44-18 0,-25-11 0,91 42 0,-2 1 0,1 1 0,0 1 0,-1 0 0,1 1 0,-1 0 0,0 1 0,0 1 0,-1 0 0,0 1 0,-28 2 0,7 3 0,-1 1 0,0 3 0,-57 18 0,-167 69 0,203-73 0,-1-4 0,-93 19 0,70-19 0,56-13 0,-1-1 0,1-3 0,0 1 0,-2-2 0,2-2 0,-1 0 0,1-1 0,0-2 0,0-2 0,-1 1 0,-30-15 0,-107-22 0,48 13 0,65 21 0,-2 0 0,1 4 0,0 2 0,-104 7 0,32-1 0,-952-3-1365,1040 0-5461</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1:15:57.767"/>
    </inkml:context>
    <inkml:brush xml:id="br0">
      <inkml:brushProperty name="width" value="0.05" units="cm"/>
      <inkml:brushProperty name="height" value="0.05" units="cm"/>
      <inkml:brushProperty name="color" value="#5B2D90"/>
    </inkml:brush>
  </inkml:definitions>
  <inkml:trace contextRef="#ctx0" brushRef="#br0">2282 1812 24575,'-42'-47'0,"2"-2"0,-54-86 0,53 71 0,-60-68 0,-8-13 0,81 103 0,-3 1 0,-52-57 0,49 62 0,3-1 0,-30-45 0,-41-48 0,80 104 0,3 0 0,-19-33 0,-20-26 0,22 43 0,-3-1 0,-2 4 0,-59-46 0,27 17 0,60 53 0,-2 1 0,1-1 0,-1 2 0,-1 2 0,-1-3 0,-18-8 0,-1 7 0,0 2 0,0 2 0,-75-14 0,59 14 0,-57-19 0,50 14 0,0 1 0,-110-11 0,24 7 0,60 7-1365,49 9-5461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4:51.958"/>
    </inkml:context>
    <inkml:brush xml:id="br0">
      <inkml:brushProperty name="width" value="0.05" units="cm"/>
      <inkml:brushProperty name="height" value="0.05" units="cm"/>
      <inkml:brushProperty name="color" value="#CC0066"/>
      <inkml:brushProperty name="ignorePressure" value="1"/>
    </inkml:brush>
  </inkml:definitions>
  <inkml:trace contextRef="#ctx0" brushRef="#br0">1603 5,'-47'0,"-1"1,0 3,0 2,1 2,0 2,-33 12,44-10,0 2,1 1,-24 15,42-20,1 1,0 1,0 1,1 0,1 0,0 2,1 0,-1 2,-28 40,-17 34,53-78,0 1,1 1,1-1,0 1,1 0,-1 13,0-8,-2 27,3 0,1 0,4 32,-1-9,-1-60,1 1,0-1,1 0,0 0,0-1,1 1,1 0,-1-1,5 7,6 9,0-2,15 18,-11-17,-2 0,10 22,-16-29,0-1,0 0,2-1,0 0,1 0,9 8,24 18,22 14,-42-34,-13-12,1 0,0-1,0 0,1-1,-1 0,14 3,25 6,20 2,-10-3,-25-6,0-2,0-2,35 0,118-5,-81-2,-102 3,0-1,-1-1,1 1,0-1,0 0,-1-1,1 0,-1 0,1-1,-1 0,0 0,0-1,0 1,0-2,-1 1,0-1,0 0,0 0,0-1,17-16,-2-1,-1-1,-1-1,-1 0,-1-1,-2-1,0-1,-2 0,1-6,8-19,-13 33,-1 0,-1 0,-1-1,0 0,2-21,-2-62,-8-102,-1 59,2 128,0 0,-2 0,0 0,-1 0,-1 1,-8-18,1 6,-1 0,-2 1,-13-19,21 38,-1 0,0 0,0 1,-1 0,0 1,-1 0,0 1,0-1,-1 2,-5-3,-22-11,-2 3,-16-5,26 11,6 3,0 1,-1 2,-15-2,-15-3,12 3,1 3,-1 2,0 1,-26 4,-21-1,38-2,30 0</inkml:trace>
  <inkml:trace contextRef="#ctx0" brushRef="#br0" timeOffset="1564.3">975 712,'-75'76,"-50"51,53-53,-8 3,33-30,32-31,1-1,-2-1,-7 5,-54 35,-2-4,-1-3,-27 8,64-36,0-2,-17 3,42-15</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1:38:44.718"/>
    </inkml:context>
    <inkml:brush xml:id="br0">
      <inkml:brushProperty name="width" value="0.05" units="cm"/>
      <inkml:brushProperty name="height" value="0.05" units="cm"/>
      <inkml:brushProperty name="color" value="#E71224"/>
    </inkml:brush>
  </inkml:definitions>
  <inkml:trace contextRef="#ctx0" brushRef="#br0">0 1 24575,'121'5'2,"144"25"0,-90-7-238,407 31-374,296 37 60,-809-81 553,1180 181 333,-1059-161-138,297 66 657,-400-71-855,460 114 0,-403-109 0,174 60 0,-14 2 0,26 8 0,-205-52 0,40 14 0,-122-46 0,-35-11 0,-1-2 0,1 1 0,1-1 0,-1-1 0,0 1 0,1-1 0,0-1 0,-1 0 0,1 0 0,11 0 0,-20-1 0,1-1 0,-1 1 0,0 0 0,0 0 0,1 0 0,-1 0 0,0 0 0,0 0 0,0 0 0,1-1 0,-1 1 0,0 0 0,0 0 0,0 0 0,1-1 0,-1 1 0,0 0 0,0 0 0,0-1 0,0 1 0,0 0 0,1 0 0,-1-1 0,0 1 0,0 0 0,0 0 0,0-1 0,0 1 0,0 0 0,0 0 0,0-1 0,0 1 0,0 0 0,0 0 0,0-1 0,0 1 0,0 0 0,0-1 0,0 1 0,0 0 0,-1 0 0,1-1 0,0 1 0,0 0 0,0 0 0,0 0 0,0-1 0,-1 1 0,1 0 0,0 0 0,0 0 0,0-1 0,-1 1 0,1 0 0,0 0 0,-15-15 0,13 13 0,-188-162 0,180 156 0,0 1 0,-1 0 0,1 0 0,-2 1 0,1 1 0,-15-6 0,12 5 0,0 0 0,0-1 0,-17-12 0,13 9 0,18 10 0,0 0 0,0 0 0,-1 0 0,1 0 0,0 1 0,0-1 0,0 0 0,0 0 0,0 0 0,0 0 0,0 0 0,0 0 0,-1 1 0,1-1 0,0 0 0,0 0 0,0 0 0,0 0 0,0 1 0,0-1 0,0 0 0,0 0 0,0 0 0,0 0 0,0 0 0,0 1 0,0-1 0,0 0 0,0 0 0,0 0 0,0 0 0,0 1 0,1-1 0,-1 0 0,0 0 0,0 0 0,0 0 0,0 0 0,0 1 0,0-1 0,0 0 0,0 0 0,1 0 0,-1 0 0,0 0 0,0 0 0,0 0 0,0 0 0,0 0 0,1 1 0,26 29 0,19 13 0,47 58 0,-15-15 0,-69-78 0,0-1 0,1 1 0,14 7 0,14 11 0,-38-25 0,1-1 0,-1 0 0,0 0 0,1 1 0,-1-1 0,0 0 0,0 0 0,1 1 0,-1-1 0,0 0 0,0 1 0,0-1 0,1 0 0,-1 1 0,0-1 0,0 0 0,0 1 0,0-1 0,0 0 0,0 1 0,0-1 0,0 1 0,0-1 0,0 0 0,0 1 0,0-1 0,0 0 0,0 1 0,0-1 0,0 1 0,0-1 0,0 0 0,0 1 0,-1-1 0,1 0 0,0 1 0,0-1 0,0 0 0,-1 1 0,1-1 0,0 0 0,0 0 0,-1 1 0,1-1 0,0 0 0,-1 0 0,1 0 0,0 1 0,-1-1 0,1 0 0,0 0 0,-1 0 0,1 0 0,0 0 0,-1 1 0,1-1 0,0 0 0,-1 0 0,1 0 0,-1 0 0,-34 7 0,25-5 0,-56 14 0,-104 40 0,150-49 0,-1-1 0,1-1 0,-1 0 0,0-2 0,-25 1 0,-109-5 0,71-1 0,-28 2-1365,85 0-5461</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1:38:47.998"/>
    </inkml:context>
    <inkml:brush xml:id="br0">
      <inkml:brushProperty name="width" value="0.05" units="cm"/>
      <inkml:brushProperty name="height" value="0.05" units="cm"/>
      <inkml:brushProperty name="color" value="#E71224"/>
    </inkml:brush>
  </inkml:definitions>
  <inkml:trace contextRef="#ctx0" brushRef="#br0">0 1709 24575,'230'-32'30,"-37"6"-541,176-34-1882,496-116 2381,-380 42 121,115-27 513,-117 80-622,-324 64 539,0-7 0,-2-7-1,189-62 1,-222 51-539,166-81 0,-224 90 0,-10 6 0,-1-2 0,76-55 0,-112 69 0,20-16 0,2 1 0,0 3 0,69-35 0,-92 52 0,0-1 0,-1-1 0,-1 0 0,0-1 0,0-1 0,25-30 0,9-6 0,81-71 0,-122 115 0,2-3 0,-17 11 0,-20 9 0,-1-1 0,0-1 0,0-2 0,-46 7 0,21-8 0,-84-1 0,49-6 0,92 0 0,-1 0 0,1 0 0,0-1 0,-1 1 0,8-4 0,5-2 0,37-9 0,-29 9 0,0 0 0,-1-2 0,0 0 0,0-2 0,32-19 0,-51 26 0,0 1 0,0 0 0,1 0 0,-1 0 0,1 0 0,7-1 0,-12 4 0,1-1 0,-1 1 0,0 0 0,1-1 0,-1 1 0,0 0 0,0 0 0,1 0 0,-1 0 0,0 0 0,1 1 0,-1-1 0,0 0 0,0 1 0,1-1 0,-1 1 0,0-1 0,0 1 0,0-1 0,0 1 0,1 0 0,-1 0 0,0-1 0,0 1 0,0 0 0,-1 0 0,1 0 0,0 0 0,0 0 0,0 0 0,-1 0 0,1 1 0,-1-1 0,1 0 0,0 3 0,1 2 0,0 1 0,-1-1 0,0 1 0,0-1 0,-1 1 0,1 0 0,-2 11 0,-11 51 0,7-48 0,-2 31 0,5 152 16,3-119-1397,-1-66-5445</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5T21:43:16.508"/>
    </inkml:context>
    <inkml:brush xml:id="br0">
      <inkml:brushProperty name="width" value="0.05" units="cm"/>
      <inkml:brushProperty name="height" value="0.05" units="cm"/>
      <inkml:brushProperty name="color" value="#CC0066"/>
    </inkml:brush>
  </inkml:definitions>
  <inkml:trace contextRef="#ctx0" brushRef="#br0">0 239 24575,'115'-1'0,"126"3"0,-124 10 0,38 2 0,543-15 0,-686 2 0,1 0 0,-1 1 0,20 6 0,-20-5 0,0 0 0,1-1 0,13 1 0,-25-3 0,-1 0 0,1 1 0,0-1 0,-1 0 0,1 0 0,-1 0 0,1 0 0,-1 0 0,1 0 0,0 0 0,-1 0 0,1 0 0,-1 0 0,1 0 0,-1 0 0,1-1 0,-1 1 0,1 0 0,0 0 0,-1-1 0,1 1 0,-1 0 0,1-1 0,-1 1 0,0 0 0,1-1 0,-1 1 0,1-1 0,-1 1 0,0 0 0,1-1 0,-1 1 0,0-1 0,1 1 0,-1-1 0,0 0 0,0 0 0,0 0 0,-1-1 0,1 0 0,-1 1 0,1-1 0,-1 0 0,0 1 0,0-1 0,0 1 0,0 0 0,0-1 0,0 1 0,-2-2 0,-40-34 0,-215-112 0,247 141 0,1 0 0,-1-1 0,-11-14 0,3 2 0,17 18 0,7 8 0,38 31 0,92 60 0,18 14 0,-152-110 0,-1 1 0,1-1 0,0 1 0,0 0 0,-1-1 0,1 1 0,0 0 0,-1 0 0,1 0 0,0-1 0,-1 1 0,1 0 0,-1 0 0,0 0 0,1 0 0,-1 0 0,0 0 0,1 0 0,-1 0 0,0 0 0,0 0 0,0 0 0,0 0 0,0 0 0,0 0 0,0 0 0,0 0 0,0 0 0,-1 0 0,1 0 0,0 0 0,-1 0 0,1 0 0,-1 0 0,-2 3 0,0 0 0,0 0 0,-1 0 0,1-1 0,-1 0 0,-5 3 0,-8 9 0,-1 4 0,-24 34 0,31-37 0,-1 0 0,-1-1 0,0-1 0,-19 17 0,-17 15-1365,36-34-5461</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2:46:59.775"/>
    </inkml:context>
    <inkml:brush xml:id="br0">
      <inkml:brushProperty name="width" value="0.05" units="cm"/>
      <inkml:brushProperty name="height" value="0.05" units="cm"/>
      <inkml:brushProperty name="color" value="#00A0D7"/>
    </inkml:brush>
  </inkml:definitions>
  <inkml:trace contextRef="#ctx0" brushRef="#br0">1 651 24575,'57'-2'0,"0"-2"0,86-18 0,108-40 0,-147 34 0,477-142 0,-211 58 0,92-64 0,-442 168 0,16-6 0,1 1 0,0 3 0,1 1 0,0 1 0,0 3 0,54-2 0,233 19 0,-159-1 0,21 1 0,-1 9 0,214 51 0,-331-52 0,-1 2 0,-2 4 0,0 2 0,89 54 0,-123-62-1365,-6 0-5461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2:48:19.136"/>
    </inkml:context>
    <inkml:brush xml:id="br0">
      <inkml:brushProperty name="width" value="0.05" units="cm"/>
      <inkml:brushProperty name="height" value="0.05" units="cm"/>
      <inkml:brushProperty name="color" value="#5B2D90"/>
    </inkml:brush>
  </inkml:definitions>
  <inkml:trace contextRef="#ctx0" brushRef="#br0">0 0 24575,'371'6'0,"-253"2"0,131 24 0,-131-14 0,1-6 0,186-5 0,-247-5 0,58 9 0,46 3 0,-137-15-273,1 2 0,0 1 0,-1 1 0,27 7 0,-34-5-6553</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2:56:04.965"/>
    </inkml:context>
    <inkml:brush xml:id="br0">
      <inkml:brushProperty name="width" value="0.05" units="cm"/>
      <inkml:brushProperty name="height" value="0.05" units="cm"/>
      <inkml:brushProperty name="color" value="#E71224"/>
    </inkml:brush>
  </inkml:definitions>
  <inkml:trace contextRef="#ctx0" brushRef="#br0">80 0 24575,'4'1'0,"1"0"0,0-1 0,-1 1 0,1 1 0,-1-1 0,0 1 0,1 0 0,-1 0 0,0 0 0,0 0 0,0 1 0,0-1 0,-1 1 0,1 0 0,-1 0 0,1 1 0,-1-1 0,0 1 0,-1 0 0,1-1 0,3 7 0,1 3 0,0-1 0,-1 1 0,-1 1 0,0-1 0,6 25 0,-5-4 0,-2-1 0,-1 1 0,-2 0 0,-1 0 0,-8 66 0,-7-14 0,-28 93 0,35-148 0,2 1 0,1-1 0,2 1 0,1 1 0,1-1 0,4 35 0,-3-62 0,1-1 0,0 1 0,0-1 0,0 0 0,1 1 0,-1-1 0,1 0 0,0 0 0,0 0 0,0 0 0,1 0 0,-1-1 0,1 1 0,5 4 0,-3-3 0,1-1 0,0 1 0,0-1 0,0 0 0,0-1 0,1 0 0,-1 0 0,10 3 0,9 0 0,0 0 0,1-2 0,49 3 0,-61-6 0,46-1 0,20 2 0,-71-1 0,-1 0 0,0 0 0,0 1 0,0 0 0,0 0 0,14 7 0,-21-9 0,1 1 0,-1 0 0,0-1 0,0 1 0,1 0 0,-1 0 0,0 0 0,0 0 0,0 0 0,0 0 0,0 0 0,0 0 0,0 0 0,0 0 0,-1 1 0,1-1 0,0 0 0,-1 1 0,1-1 0,-1 0 0,1 1 0,-1-1 0,1 3 0,-1-1 0,-1-1 0,1 0 0,-1 0 0,1 0 0,-1 0 0,0 1 0,0-1 0,0 0 0,0-1 0,0 1 0,0 0 0,-1 0 0,1 0 0,-2 1 0,-5 5 0,-1 0 0,1-1 0,-2 0 0,-18 11 0,-14 3 0,-1-2 0,-58 17 0,-11 5 0,105-38 0,0 0 0,1 0 0,0 0 0,0 1 0,0 0 0,0 0 0,0 0 0,1 1 0,-9 9 0,10-9 0,1 0 0,0 0 0,1 0 0,-1 1 0,1-1 0,0 0 0,1 1 0,-1 0 0,1-1 0,0 1 0,0 0 0,1 7 0,-1 4 0,2 0 0,0 0 0,1 1 0,0-1 0,2-1 0,0 1 0,1 0 0,0-1 0,11 22 0,1-6 0,1 0 0,2-1 0,31 38 0,-39-52 0,-1 0 0,0 0 0,-2 1 0,0 1 0,-1 0 0,-1 0 0,0 0 0,3 23 0,-2-4 0,-3 1 0,-1 0 0,-1 51 0,-2-25 0,-5 80 0,3-139 0,0 0 0,0-1 0,-1 1 0,0 0 0,0-1 0,0 1 0,-1-1 0,1 0 0,-1 1 0,-1-1 0,1-1 0,-1 1 0,0 0 0,0-1 0,0 0 0,-1 0 0,1 0 0,-1-1 0,0 1 0,-9 4 0,-10 4 0,0-1 0,-1-2 0,-38 11 0,6-2 0,22-6-682,-38 9-1,46-16-6143</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2:58:25.288"/>
    </inkml:context>
    <inkml:brush xml:id="br0">
      <inkml:brushProperty name="width" value="0.05" units="cm"/>
      <inkml:brushProperty name="height" value="0.05" units="cm"/>
      <inkml:brushProperty name="color" value="#E71224"/>
    </inkml:brush>
  </inkml:definitions>
  <inkml:trace contextRef="#ctx0" brushRef="#br0">80 0 24575,'4'1'0,"1"0"0,0-1 0,-1 1 0,1 1 0,-1-1 0,0 1 0,1 0 0,-1 0 0,0 0 0,0 0 0,0 1 0,0-1 0,-1 1 0,1 0 0,-1 0 0,1 1 0,-1-1 0,0 1 0,-1 0 0,1-1 0,3 7 0,1 3 0,0-1 0,-1 1 0,-1 1 0,0-1 0,6 25 0,-5-4 0,-2-1 0,-1 1 0,-2 0 0,-1 0 0,-8 66 0,-7-14 0,-28 93 0,35-148 0,2 1 0,1-1 0,2 1 0,1 1 0,1-1 0,4 35 0,-3-62 0,1-1 0,0 1 0,0-1 0,0 0 0,1 1 0,-1-1 0,1 0 0,0 0 0,0 0 0,0 0 0,1 0 0,-1-1 0,1 1 0,5 4 0,-3-3 0,1-1 0,0 1 0,0-1 0,0 0 0,0-1 0,1 0 0,-1 0 0,10 3 0,9 0 0,0 0 0,1-2 0,49 3 0,-61-6 0,46-1 0,20 2 0,-71-1 0,-1 0 0,0 0 0,0 1 0,0 0 0,0 0 0,14 7 0,-21-9 0,1 1 0,-1 0 0,0-1 0,0 1 0,1 0 0,-1 0 0,0 0 0,0 0 0,0 0 0,0 0 0,0 0 0,0 0 0,0 0 0,0 0 0,-1 1 0,1-1 0,0 0 0,-1 1 0,1-1 0,-1 0 0,1 1 0,-1-1 0,1 3 0,-1-1 0,-1-1 0,1 0 0,-1 0 0,1 0 0,-1 0 0,0 1 0,0-1 0,0 0 0,0-1 0,0 1 0,0 0 0,-1 0 0,1 0 0,-2 1 0,-5 5 0,-1 0 0,1-1 0,-2 0 0,-18 11 0,-14 3 0,-1-2 0,-58 17 0,-11 5 0,105-38 0,0 0 0,1 0 0,0 0 0,0 1 0,0 0 0,0 0 0,0 0 0,1 1 0,-9 9 0,10-9 0,1 0 0,0 0 0,1 0 0,-1 1 0,1-1 0,0 0 0,1 1 0,-1 0 0,1-1 0,0 1 0,0 0 0,1 7 0,-1 4 0,2 0 0,0 0 0,1 1 0,0-1 0,2-1 0,0 1 0,1 0 0,0-1 0,11 22 0,1-6 0,1 0 0,2-1 0,31 38 0,-39-52 0,-1 0 0,0 0 0,-2 1 0,0 1 0,-1 0 0,-1 0 0,0 0 0,3 23 0,-2-4 0,-3 1 0,-1 0 0,-1 51 0,-2-25 0,-5 80 0,3-139 0,0 0 0,0-1 0,-1 1 0,0 0 0,0-1 0,0 1 0,-1-1 0,1 0 0,-1 1 0,-1-1 0,1-1 0,-1 1 0,0 0 0,0-1 0,0 0 0,-1 0 0,1 0 0,-1-1 0,0 1 0,-9 4 0,-10 4 0,0-1 0,-1-2 0,-38 11 0,6-2 0,22-6-682,-38 9-1,46-16-6143</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23T23:08:22.589"/>
    </inkml:context>
    <inkml:brush xml:id="br0">
      <inkml:brushProperty name="width" value="0.05" units="cm"/>
      <inkml:brushProperty name="height" value="0.05" units="cm"/>
      <inkml:brushProperty name="color" value="#5B2D90"/>
    </inkml:brush>
  </inkml:definitions>
  <inkml:trace contextRef="#ctx0" brushRef="#br0">219 1 24575,'0'574'0,"0"-564"0,0 0 0,-1 0 0,-5 21 0,6-30 0,0 1 0,-1-1 0,1 1 0,-1-1 0,0 0 0,1 1 0,-1-1 0,0 0 0,0 1 0,0-1 0,0 0 0,0 0 0,0 0 0,0 0 0,-2 2 0,2-3 0,0 0 0,0 1 0,0-1 0,0 0 0,-1 0 0,1 0 0,0 0 0,0 0 0,0 0 0,0 0 0,0 0 0,0 0 0,0-1 0,0 1 0,0 0 0,0-1 0,0 1 0,0-1 0,0 1 0,0-1 0,0 1 0,0-1 0,0 0 0,0 0 0,0 0 0,-26-23 0,2 0 0,-29-37 0,-10-11 0,70 79 0,24 22 0,-1 1 0,-2 1 0,30 46 0,-42-55 0,0-1 0,38 39 0,-53-59 0,1 0 0,0 0 0,0-1 0,0 1 0,0 0 0,1-1 0,-1 1 0,0 0 0,0-1 0,0 1 0,0-1 0,1 0 0,-1 1 0,0-1 0,0 0 0,1 0 0,-1 0 0,0 0 0,1 0 0,-1 0 0,0 0 0,0 0 0,1-1 0,-1 1 0,0 0 0,0-1 0,0 1 0,1-1 0,-1 1 0,0-1 0,0 0 0,0 1 0,0-1 0,0 0 0,0 0 0,1-1 0,6-5 0,0-1 0,-1 0 0,10-15 0,0 2 0,31-25 0,-35 35 0,0-1 0,0-1 0,-1 0 0,0-1 0,16-26 0,-3-8-1365,-15 27-5461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19:15:22.306"/>
    </inkml:context>
    <inkml:brush xml:id="br0">
      <inkml:brushProperty name="width" value="0.05" units="cm"/>
      <inkml:brushProperty name="height" value="0.05" units="cm"/>
      <inkml:brushProperty name="color" value="#E71224"/>
    </inkml:brush>
  </inkml:definitions>
  <inkml:trace contextRef="#ctx0" brushRef="#br0">0 892 24575,'1'-9'0,"0"1"0,0-1 0,1 0 0,0 1 0,0-1 0,1 1 0,0 0 0,1 0 0,-1 0 0,2 1 0,5-9 0,9-11 0,37-40 0,-23 30 0,212-278 0,-217 279 0,-3-2 0,29-53 0,-21 33 0,-6 19 61,-19 29-417,-1 0-1,0 0 1,8-17-1,-8 8-6469</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19:15:24.292"/>
    </inkml:context>
    <inkml:brush xml:id="br0">
      <inkml:brushProperty name="width" value="0.05" units="cm"/>
      <inkml:brushProperty name="height" value="0.05" units="cm"/>
      <inkml:brushProperty name="color" value="#E71224"/>
    </inkml:brush>
  </inkml:definitions>
  <inkml:trace contextRef="#ctx0" brushRef="#br0">0 1 24575,'5'1'0,"-1"0"0,1 0 0,-1 0 0,1 1 0,-1 0 0,0 0 0,1 0 0,-1 1 0,0-1 0,5 6 0,18 9 0,174 99 0,-137-75 0,2-3 0,106 44 0,-157-77 0,0 1 0,-1 1 0,1 1 0,-1 0 0,-1 0 0,0 1 0,0 1 0,-1 0 0,15 16 0,10 13-682,79 63-1,-103-92-6143</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5:05.604"/>
    </inkml:context>
    <inkml:brush xml:id="br0">
      <inkml:brushProperty name="width" value="0.05" units="cm"/>
      <inkml:brushProperty name="height" value="0.05" units="cm"/>
      <inkml:brushProperty name="color" value="#CC0066"/>
      <inkml:brushProperty name="ignorePressure" value="1"/>
    </inkml:brush>
  </inkml:definitions>
  <inkml:trace contextRef="#ctx0" brushRef="#br0">1653 107,'-39'2,"-1"1,1 1,0 3,-12 4,-43 14,-13 9,52-13,1 2,0 3,3 2,0 2,-19 16,-76 63,-6 15,114-92,-3 6,2 2,2 2,1 1,1 5,-43 50,49-64,-11 12,-8 17,37-47,0 1,1 1,1 0,1 0,0 0,1 1,-32 113,-11 74,36-129,3 1,4 1,2 35,5-34,4 225,3-246,2 0,2-1,18 49,-12-43,-8-30,5 21,2-1,3 1,-11-38,1-1,0-1,1 0,0 0,1-1,1 0,1-1,3 3,18 15,0-2,28 16,13 7,52 25,-98-61,0-2,1-2,1 0,0-2,1-2,10 2,79 12,-1 5,43 20,-92-26,12-1,28 8,343 111,-409-127,0-3,1-2,26 1,139-1,-2-1,719 11,-608-19,-58 4,276-5,-510 1,-1-1,0-1,0-1,24-9,21-11,6-6,-55 22,41-14,62-13,-53 16,22-10,-43 11,-14 6,0-2,-1-2,15-9,-39 18,-1 0,1-1,-2-1,1 0,-2 0,1-1,-1 0,-1-1,0 0,-1 0,2-5,9-20,-2-1,-1-1,-2 0,-2-1,-2 0,-1 0,-2-1,-1-18,2-74,-9-130,-2 100,1 124,-2 1,-1-1,-10-32,5 27,3-1,-2-27,-4-73,4 55,3-34,5 83,2 0,2 0,1 0,3 1,1 0,1 0,6-9,-1 11,-2 0,-2 0,-1-1,-3-1,0 1,-2-23,-3 44,-2-1,0 1,-1 0,-1-1,0 1,-2 0,0 0,-1 1,-1 0,0 0,-1 0,-1 1,-1 0,0 1,-3-2,-49-58,-3 3,-3 3,-3 4,-72-52,118 100,-2 1,1 1,-2 2,1 0,-26-7,-44-10,-12 2,68 18,-125-27,-2 8,-1 7,-91 2,-518 13,450 10,314-3,-246 0,-186 28,306-12,-484 62,546-71,0-4,-30-4,99 1,-15 0</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19:15:26.588"/>
    </inkml:context>
    <inkml:brush xml:id="br0">
      <inkml:brushProperty name="width" value="0.05" units="cm"/>
      <inkml:brushProperty name="height" value="0.05" units="cm"/>
      <inkml:brushProperty name="color" value="#E71224"/>
    </inkml:brush>
  </inkml:definitions>
  <inkml:trace contextRef="#ctx0" brushRef="#br0">0 1 24575,'136'87'0,"-37"-25"0,-6-1 0,110 80 0,-176-115 0,0 2 0,-1 0 0,34 52 0,0-1 0,103 130 0,-155-197 0,0 0 0,-1 0 0,-1 1 0,10 24 0,-11-23 0,1 0 0,0-1 0,16 24 0,121 160-1365,-130-179-5461</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19:15:29.123"/>
    </inkml:context>
    <inkml:brush xml:id="br0">
      <inkml:brushProperty name="width" value="0.05" units="cm"/>
      <inkml:brushProperty name="height" value="0.05" units="cm"/>
      <inkml:brushProperty name="color" value="#E71224"/>
    </inkml:brush>
  </inkml:definitions>
  <inkml:trace contextRef="#ctx0" brushRef="#br0">0 1307 24575,'8'-14'0,"1"0"0,1 0 0,12-13 0,5-7 0,-6 9 0,0 1 0,2 1 0,28-22 0,41-42 0,100-113 0,-110 89 0,-51 66 0,-14 18 0,-1-1 0,-1-1 0,20-58 0,-3 7 0,18-46 0,-44 111 20,0-1 0,-1 1 0,-1-1 0,0 0 0,2-27 0,-4-80-1505,-2 100-5341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19:16:22.269"/>
    </inkml:context>
    <inkml:brush xml:id="br0">
      <inkml:brushProperty name="width" value="0.05" units="cm"/>
      <inkml:brushProperty name="height" value="0.05" units="cm"/>
      <inkml:brushProperty name="color" value="#E71224"/>
    </inkml:brush>
  </inkml:definitions>
  <inkml:trace contextRef="#ctx0" brushRef="#br0">0 0 24575,'0'0'-8191</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20:19:01.297"/>
    </inkml:context>
    <inkml:brush xml:id="br0">
      <inkml:brushProperty name="width" value="0.05" units="cm"/>
      <inkml:brushProperty name="height" value="0.05" units="cm"/>
      <inkml:brushProperty name="color" value="#E71224"/>
    </inkml:brush>
  </inkml:definitions>
  <inkml:trace contextRef="#ctx0" brushRef="#br0">1 0 24575,'60'3'0,"0"3"0,92 21 0,10 2 0,142 15 0,-229-28 0,145 48 0,-144-39 0,144 25 0,-83-21 0,67 15 0,-179-36 0,0 0 0,-1 2 0,0 0 0,43 27 0,9 4 0,-4-5 0,-1 2 0,-3 3 0,-1 3 0,91 80 0,-129-96-195,-1 2 0,-1 1 0,-2 1 0,-1 1 0,-1 1 0,26 54 0,-39-67-6631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20:19:08.501"/>
    </inkml:context>
    <inkml:brush xml:id="br0">
      <inkml:brushProperty name="width" value="0.05" units="cm"/>
      <inkml:brushProperty name="height" value="0.05" units="cm"/>
      <inkml:brushProperty name="color" value="#E71224"/>
    </inkml:brush>
  </inkml:definitions>
  <inkml:trace contextRef="#ctx0" brushRef="#br0">0 1 24575,'122'3'0,"0"7"0,119 24 0,237 69 0,121 20 0,267-55 0,6-66 0,-463-5 0,-294 2 0,0-5 0,192-35 0,-118 3-120,392-72 373,-422 88-1002,271-3 0,-370 26-6077</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20:19:01.297"/>
    </inkml:context>
    <inkml:brush xml:id="br0">
      <inkml:brushProperty name="width" value="0.05" units="cm"/>
      <inkml:brushProperty name="height" value="0.05" units="cm"/>
      <inkml:brushProperty name="color" value="#E71224"/>
    </inkml:brush>
  </inkml:definitions>
  <inkml:trace contextRef="#ctx0" brushRef="#br0">1 0 24575,'60'3'0,"0"3"0,92 21 0,10 2 0,142 15 0,-229-28 0,145 48 0,-144-39 0,144 25 0,-83-21 0,67 15 0,-179-36 0,0 0 0,-1 2 0,0 0 0,43 27 0,9 4 0,-4-5 0,-1 2 0,-3 3 0,-1 3 0,91 80 0,-129-96-195,-1 2 0,-1 1 0,-2 1 0,-1 1 0,-1 1 0,26 54 0,-39-67-6631</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0-27T20:19:08.501"/>
    </inkml:context>
    <inkml:brush xml:id="br0">
      <inkml:brushProperty name="width" value="0.05" units="cm"/>
      <inkml:brushProperty name="height" value="0.05" units="cm"/>
      <inkml:brushProperty name="color" value="#E71224"/>
    </inkml:brush>
  </inkml:definitions>
  <inkml:trace contextRef="#ctx0" brushRef="#br0">0 1 24575,'122'3'0,"0"7"0,119 24 0,237 69 0,121 20 0,267-55 0,6-66 0,-463-5 0,-294 2 0,0-5 0,192-35 0,-118 3-120,392-72 373,-422 88-1002,271-3 0,-370 26-6077</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2:35:09.831"/>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1,'1'3,"0"1,0 0,0-1,1 1,-1-1,1 1,0-1,0 0,0 1,0-1,0 0,3 2,7 11,179 276,-149-226,-2 2,-4 1,-3 2,-3 2,-3 0,-3 2,7 49,-16-61,47 221,-47-197,-4 0,-2 28,-1 28,13 54,-9-122,3-1,4 0,14 35,-16-62,1 8,2 0,3-1,2-1,2-1,8 6,-28-47,76 109,82 92,-131-174,2-1,1-1,1-2,2-2,38 22,-35-21,-37-27,1 0,0 0,0-1,0 0,0-1,1 1,0-2,0 1,0-1,4 1,-11-4,0 1,0-1,0 0,0 0,0 0,0 0,0 0,0 0,0 0,0 0,0-1,0 1,0 0,0-1,0 1,0 0,0-1,-1 1,1-1,0 0,0 1,0-1,-1 1,1-1,0 0,0 0,-1 0,1 1,-1-1,1 0,-1 0,1 0,-1 0,0 0,1 0,-1 0,0 0,0 0,1 0,-1 0,0 0,0 0,0 0,-1 0,1 0,0 0,0-6,-1 1,0-1,0 1,-1-1,1 1,-3-6,-6-9,-1 0,0 1,-2 1,-1-1,-22-36,13 17,12 23,0-1,2-1,0 0,1 0,-1-7,4 17,5 24,4 27,10 16,2-2,7 11,24 21,-46-87,-1-1,1 0,-1 1,0-1,1 0,-1 1,0-1,0 0,0 1,0-1,0 0,0 1,0-1,-1 0,1 1,0-1,-1 0,1 0,-1 1,0-1,1 0,-1 0,0 0,0 0,1 0,-1 0,0 0,0 0,0 0,0 0,0 0,0 0,-1-1,1 1,0-1,0 1,-1-1,1 1,0-1,0 1,-1-1,1 0,0 0,-1 0,-10 3,0-1,0-1,0 0,-9 0,12-1,-183-2,68 0,102 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BC197-EC19-4955-A158-C9B68EED2F38}" type="datetimeFigureOut">
              <a:rPr lang="en-US" smtClean="0"/>
              <a:t>8/4/2023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4AB39-003F-44BD-8A1B-82F58CAC295D}" type="slidenum">
              <a:rPr lang="en-US" smtClean="0"/>
              <a:t>‹#›</a:t>
            </a:fld>
            <a:endParaRPr lang="en-US"/>
          </a:p>
        </p:txBody>
      </p:sp>
    </p:spTree>
    <p:extLst>
      <p:ext uri="{BB962C8B-B14F-4D97-AF65-F5344CB8AC3E}">
        <p14:creationId xmlns:p14="http://schemas.microsoft.com/office/powerpoint/2010/main" val="4230189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20</a:t>
            </a:fld>
            <a:endParaRPr lang="en-US"/>
          </a:p>
        </p:txBody>
      </p:sp>
    </p:spTree>
    <p:extLst>
      <p:ext uri="{BB962C8B-B14F-4D97-AF65-F5344CB8AC3E}">
        <p14:creationId xmlns:p14="http://schemas.microsoft.com/office/powerpoint/2010/main" val="1917193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33</a:t>
            </a:fld>
            <a:endParaRPr lang="en-US"/>
          </a:p>
        </p:txBody>
      </p:sp>
    </p:spTree>
    <p:extLst>
      <p:ext uri="{BB962C8B-B14F-4D97-AF65-F5344CB8AC3E}">
        <p14:creationId xmlns:p14="http://schemas.microsoft.com/office/powerpoint/2010/main" val="1312002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34</a:t>
            </a:fld>
            <a:endParaRPr lang="en-US"/>
          </a:p>
        </p:txBody>
      </p:sp>
    </p:spTree>
    <p:extLst>
      <p:ext uri="{BB962C8B-B14F-4D97-AF65-F5344CB8AC3E}">
        <p14:creationId xmlns:p14="http://schemas.microsoft.com/office/powerpoint/2010/main" val="3744980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35</a:t>
            </a:fld>
            <a:endParaRPr lang="en-US"/>
          </a:p>
        </p:txBody>
      </p:sp>
    </p:spTree>
    <p:extLst>
      <p:ext uri="{BB962C8B-B14F-4D97-AF65-F5344CB8AC3E}">
        <p14:creationId xmlns:p14="http://schemas.microsoft.com/office/powerpoint/2010/main" val="3909386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36</a:t>
            </a:fld>
            <a:endParaRPr lang="en-US"/>
          </a:p>
        </p:txBody>
      </p:sp>
    </p:spTree>
    <p:extLst>
      <p:ext uri="{BB962C8B-B14F-4D97-AF65-F5344CB8AC3E}">
        <p14:creationId xmlns:p14="http://schemas.microsoft.com/office/powerpoint/2010/main" val="11835888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37</a:t>
            </a:fld>
            <a:endParaRPr lang="en-US"/>
          </a:p>
        </p:txBody>
      </p:sp>
    </p:spTree>
    <p:extLst>
      <p:ext uri="{BB962C8B-B14F-4D97-AF65-F5344CB8AC3E}">
        <p14:creationId xmlns:p14="http://schemas.microsoft.com/office/powerpoint/2010/main" val="466141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21</a:t>
            </a:fld>
            <a:endParaRPr lang="en-US"/>
          </a:p>
        </p:txBody>
      </p:sp>
    </p:spTree>
    <p:extLst>
      <p:ext uri="{BB962C8B-B14F-4D97-AF65-F5344CB8AC3E}">
        <p14:creationId xmlns:p14="http://schemas.microsoft.com/office/powerpoint/2010/main" val="4167065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22</a:t>
            </a:fld>
            <a:endParaRPr lang="en-US"/>
          </a:p>
        </p:txBody>
      </p:sp>
    </p:spTree>
    <p:extLst>
      <p:ext uri="{BB962C8B-B14F-4D97-AF65-F5344CB8AC3E}">
        <p14:creationId xmlns:p14="http://schemas.microsoft.com/office/powerpoint/2010/main" val="1029022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23</a:t>
            </a:fld>
            <a:endParaRPr lang="en-US"/>
          </a:p>
        </p:txBody>
      </p:sp>
    </p:spTree>
    <p:extLst>
      <p:ext uri="{BB962C8B-B14F-4D97-AF65-F5344CB8AC3E}">
        <p14:creationId xmlns:p14="http://schemas.microsoft.com/office/powerpoint/2010/main" val="2374900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28</a:t>
            </a:fld>
            <a:endParaRPr lang="en-US"/>
          </a:p>
        </p:txBody>
      </p:sp>
    </p:spTree>
    <p:extLst>
      <p:ext uri="{BB962C8B-B14F-4D97-AF65-F5344CB8AC3E}">
        <p14:creationId xmlns:p14="http://schemas.microsoft.com/office/powerpoint/2010/main" val="2978435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29</a:t>
            </a:fld>
            <a:endParaRPr lang="en-US"/>
          </a:p>
        </p:txBody>
      </p:sp>
    </p:spTree>
    <p:extLst>
      <p:ext uri="{BB962C8B-B14F-4D97-AF65-F5344CB8AC3E}">
        <p14:creationId xmlns:p14="http://schemas.microsoft.com/office/powerpoint/2010/main" val="1804172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30</a:t>
            </a:fld>
            <a:endParaRPr lang="en-US"/>
          </a:p>
        </p:txBody>
      </p:sp>
    </p:spTree>
    <p:extLst>
      <p:ext uri="{BB962C8B-B14F-4D97-AF65-F5344CB8AC3E}">
        <p14:creationId xmlns:p14="http://schemas.microsoft.com/office/powerpoint/2010/main" val="1829616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31</a:t>
            </a:fld>
            <a:endParaRPr lang="en-US"/>
          </a:p>
        </p:txBody>
      </p:sp>
    </p:spTree>
    <p:extLst>
      <p:ext uri="{BB962C8B-B14F-4D97-AF65-F5344CB8AC3E}">
        <p14:creationId xmlns:p14="http://schemas.microsoft.com/office/powerpoint/2010/main" val="205459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774AB39-003F-44BD-8A1B-82F58CAC295D}" type="slidenum">
              <a:rPr lang="en-US" smtClean="0"/>
              <a:t>32</a:t>
            </a:fld>
            <a:endParaRPr lang="en-US"/>
          </a:p>
        </p:txBody>
      </p:sp>
    </p:spTree>
    <p:extLst>
      <p:ext uri="{BB962C8B-B14F-4D97-AF65-F5344CB8AC3E}">
        <p14:creationId xmlns:p14="http://schemas.microsoft.com/office/powerpoint/2010/main" val="208312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C98E-206F-423C-ABEA-5FDCB72653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7DD46D-8A56-446A-B036-3A661547D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A576FE-4348-4872-B1E4-50CC3C8196F3}"/>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BDE042B6-47C7-483B-8DD2-DD0E0AFA4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5619-7DF8-41F0-91BD-D032E85016C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194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34F-944C-4325-AA8E-FC440B95CA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70F13A-919B-40DE-B291-EC320C22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CCD95-48B3-4EF1-A554-CCA7D82B1A85}"/>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5E741094-4C50-4742-A020-6C0513A2C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5AB1A-F75C-48B0-B481-EEA4D7FE03A8}"/>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19157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F9822-7278-4005-81C2-4C0AA0846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EC356F-CEB5-46C3-8448-68023A5C94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88987-5E88-4DED-BA3D-5A61A1451A03}"/>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89BE7E61-CFE3-4ACB-AE9B-2B9BA7989E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0A260-421A-4D6B-99CE-EF6A18DE3D6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953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E22C4-E8A8-463F-9963-2D4743DC58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83E365-D3DD-489C-8B2B-DD55B469AC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1E4CA-276B-426E-950C-3F549307543D}"/>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53685C88-8B26-4724-A386-B707820AE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D1FA5F-96CC-4992-821B-8BFE6DEA9C4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438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7E5-D9A8-41E5-8837-B38F1305C6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BCB88F-71F5-44AF-B39A-7C614B874C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7B34A-B867-48F8-A78B-A29CDB623CD9}"/>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D1B40A9E-F324-45AF-81BC-12467BD14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59F2D-37FC-4F15-BC6F-608469DBDD81}"/>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7511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6A86-8C1A-4C47-8C6D-85F59F3F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BBDAF-5032-403D-BFB1-CB50B2EAE6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B9864-81A8-4EA7-8536-D1C1397FA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D542E6-D7C9-47A9-B4D4-849E32E5E7E6}"/>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6" name="Footer Placeholder 5">
            <a:extLst>
              <a:ext uri="{FF2B5EF4-FFF2-40B4-BE49-F238E27FC236}">
                <a16:creationId xmlns:a16="http://schemas.microsoft.com/office/drawing/2014/main" id="{ECD7CB58-C8A8-474E-8C30-893B43113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533D3-F8DB-4739-B411-50735D751C6B}"/>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589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F180-5F04-4765-9010-4E35C34F3D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521429-FA2D-4F91-9E7B-83D2E388F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53A316-90C5-40ED-B9FF-8BC627B879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9DAB4B-A162-44C0-B84A-F2D9CC3CAC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FD2733-CE6C-4B4E-8AE4-5DD1B716F4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8B2682-9887-4AA2-8159-F775425185A9}"/>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8" name="Footer Placeholder 7">
            <a:extLst>
              <a:ext uri="{FF2B5EF4-FFF2-40B4-BE49-F238E27FC236}">
                <a16:creationId xmlns:a16="http://schemas.microsoft.com/office/drawing/2014/main" id="{731ED113-53F3-4752-8604-06165CBBEA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417BC9-24A9-4487-9BA9-283E0873817D}"/>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081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F7D1-79DE-4902-A508-A9BE0B08F2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1CEFC-AC1E-46A3-B901-EA7D956B8AF1}"/>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4" name="Footer Placeholder 3">
            <a:extLst>
              <a:ext uri="{FF2B5EF4-FFF2-40B4-BE49-F238E27FC236}">
                <a16:creationId xmlns:a16="http://schemas.microsoft.com/office/drawing/2014/main" id="{0D49C11E-4480-4C8D-BF43-0115CDA1B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FF04FD-1110-431E-9EAD-FA9690348784}"/>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86778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31F53C-C5BF-4A82-9BEE-B46FD82BEEBA}"/>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3" name="Footer Placeholder 2">
            <a:extLst>
              <a:ext uri="{FF2B5EF4-FFF2-40B4-BE49-F238E27FC236}">
                <a16:creationId xmlns:a16="http://schemas.microsoft.com/office/drawing/2014/main" id="{689984CF-8423-42A2-98BD-BB106A3F65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68B08B-0648-415E-905C-B20D590515A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91833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BC7A-3347-4084-B59E-DB87B1D0D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76F44D-5BFB-4100-A457-3809D0387A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5EC50-12BE-4E5C-898E-F1B99C7E65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C1604-C7A0-41AB-8848-0755B9547895}"/>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6" name="Footer Placeholder 5">
            <a:extLst>
              <a:ext uri="{FF2B5EF4-FFF2-40B4-BE49-F238E27FC236}">
                <a16:creationId xmlns:a16="http://schemas.microsoft.com/office/drawing/2014/main" id="{2EC11D73-7ACB-46A4-B0F2-5FC62BC58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7764D-7F4F-4586-91E7-BC6C1DE4B70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802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7D86-24E1-4AFC-9399-BE4B949A1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1DF83-77A5-4B60-92E7-90F2A74D8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6B898-8CBC-4B23-BFE8-DEADE8E43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571455-BC7F-48D1-8E7F-8B76E24A9267}"/>
              </a:ext>
            </a:extLst>
          </p:cNvPr>
          <p:cNvSpPr>
            <a:spLocks noGrp="1"/>
          </p:cNvSpPr>
          <p:nvPr>
            <p:ph type="dt" sz="half" idx="10"/>
          </p:nvPr>
        </p:nvSpPr>
        <p:spPr/>
        <p:txBody>
          <a:bodyPr/>
          <a:lstStyle/>
          <a:p>
            <a:fld id="{D277415A-DC8C-4C7A-82A5-F9D0162EFFF9}" type="datetimeFigureOut">
              <a:rPr lang="en-US" smtClean="0"/>
              <a:t>8/4/2023</a:t>
            </a:fld>
            <a:endParaRPr lang="en-US"/>
          </a:p>
        </p:txBody>
      </p:sp>
      <p:sp>
        <p:nvSpPr>
          <p:cNvPr id="6" name="Footer Placeholder 5">
            <a:extLst>
              <a:ext uri="{FF2B5EF4-FFF2-40B4-BE49-F238E27FC236}">
                <a16:creationId xmlns:a16="http://schemas.microsoft.com/office/drawing/2014/main" id="{0F9801C8-BEA4-4AC6-BECF-091FB568CA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F1B16A-235E-4270-AC59-26B2EF66B25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697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2C7FF-0452-496E-B2E6-1063AF3997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3AFD01-F043-45B6-A065-E8384E1BC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D8161-C953-4ECB-8009-0F7050E12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7415A-DC8C-4C7A-82A5-F9D0162EFFF9}" type="datetimeFigureOut">
              <a:rPr lang="en-US" smtClean="0"/>
              <a:t>8/4/2023</a:t>
            </a:fld>
            <a:endParaRPr lang="en-US"/>
          </a:p>
        </p:txBody>
      </p:sp>
      <p:sp>
        <p:nvSpPr>
          <p:cNvPr id="5" name="Footer Placeholder 4">
            <a:extLst>
              <a:ext uri="{FF2B5EF4-FFF2-40B4-BE49-F238E27FC236}">
                <a16:creationId xmlns:a16="http://schemas.microsoft.com/office/drawing/2014/main" id="{AACE82D0-A7CE-4B13-A807-67F200AC4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4FA8DE-12EF-46D2-B8BC-266BD618CA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4EA9F-5F9C-49C9-9356-DFD16D7F32DA}" type="slidenum">
              <a:rPr lang="en-US" smtClean="0"/>
              <a:t>‹#›</a:t>
            </a:fld>
            <a:endParaRPr lang="en-US"/>
          </a:p>
        </p:txBody>
      </p:sp>
    </p:spTree>
    <p:extLst>
      <p:ext uri="{BB962C8B-B14F-4D97-AF65-F5344CB8AC3E}">
        <p14:creationId xmlns:p14="http://schemas.microsoft.com/office/powerpoint/2010/main" val="124433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ustomXml" Target="../ink/ink1.xml"/><Relationship Id="rId3" Type="http://schemas.openxmlformats.org/officeDocument/2006/relationships/image" Target="../media/image1.wmf"/><Relationship Id="rId7" Type="http://schemas.openxmlformats.org/officeDocument/2006/relationships/image" Target="../media/image4.png"/><Relationship Id="rId12" Type="http://schemas.openxmlformats.org/officeDocument/2006/relationships/image" Target="../media/image6.png"/><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wmf"/><Relationship Id="rId10" Type="http://schemas.openxmlformats.org/officeDocument/2006/relationships/customXml" Target="../ink/ink2.xml"/><Relationship Id="rId4" Type="http://schemas.openxmlformats.org/officeDocument/2006/relationships/oleObject" Target="../embeddings/oleObject2.bin"/><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image" Target="../media/image70.wmf"/><Relationship Id="rId3" Type="http://schemas.openxmlformats.org/officeDocument/2006/relationships/image" Target="../media/image66.emf"/><Relationship Id="rId7" Type="http://schemas.openxmlformats.org/officeDocument/2006/relationships/image" Target="../media/image68.emf"/><Relationship Id="rId12" Type="http://schemas.openxmlformats.org/officeDocument/2006/relationships/oleObject" Target="../embeddings/oleObject41.bin"/><Relationship Id="rId2" Type="http://schemas.openxmlformats.org/officeDocument/2006/relationships/oleObject" Target="../embeddings/oleObject37.bin"/><Relationship Id="rId16" Type="http://schemas.openxmlformats.org/officeDocument/2006/relationships/customXml" Target="../ink/ink21.xml"/><Relationship Id="rId1" Type="http://schemas.openxmlformats.org/officeDocument/2006/relationships/slideLayout" Target="../slideLayouts/slideLayout1.xml"/><Relationship Id="rId6" Type="http://schemas.openxmlformats.org/officeDocument/2006/relationships/oleObject" Target="../embeddings/oleObject39.bin"/><Relationship Id="rId11" Type="http://schemas.openxmlformats.org/officeDocument/2006/relationships/image" Target="../media/image71.png"/><Relationship Id="rId5" Type="http://schemas.openxmlformats.org/officeDocument/2006/relationships/image" Target="../media/image67.wmf"/><Relationship Id="rId15" Type="http://schemas.openxmlformats.org/officeDocument/2006/relationships/image" Target="../media/image71.wmf"/><Relationship Id="rId10" Type="http://schemas.openxmlformats.org/officeDocument/2006/relationships/customXml" Target="../ink/ink20.xml"/><Relationship Id="rId4" Type="http://schemas.openxmlformats.org/officeDocument/2006/relationships/oleObject" Target="../embeddings/oleObject38.bin"/><Relationship Id="rId9" Type="http://schemas.openxmlformats.org/officeDocument/2006/relationships/image" Target="../media/image69.wmf"/><Relationship Id="rId14" Type="http://schemas.openxmlformats.org/officeDocument/2006/relationships/oleObject" Target="../embeddings/oleObject42.bin"/></Relationships>
</file>

<file path=ppt/slides/_rels/slide1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oleObject" Target="../embeddings/oleObject43.bin"/><Relationship Id="rId7" Type="http://schemas.openxmlformats.org/officeDocument/2006/relationships/image" Target="../media/image76.png"/><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1300.png"/><Relationship Id="rId5" Type="http://schemas.openxmlformats.org/officeDocument/2006/relationships/customXml" Target="../ink/ink22.xml"/><Relationship Id="rId4" Type="http://schemas.openxmlformats.org/officeDocument/2006/relationships/image" Target="../media/image75.emf"/></Relationships>
</file>

<file path=ppt/slides/_rels/slide1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image" Target="../media/image79.wmf"/><Relationship Id="rId7" Type="http://schemas.openxmlformats.org/officeDocument/2006/relationships/image" Target="../media/image81.wmf"/><Relationship Id="rId2" Type="http://schemas.openxmlformats.org/officeDocument/2006/relationships/oleObject" Target="../embeddings/oleObject44.bin"/><Relationship Id="rId1" Type="http://schemas.openxmlformats.org/officeDocument/2006/relationships/slideLayout" Target="../slideLayouts/slideLayout1.xml"/><Relationship Id="rId6" Type="http://schemas.openxmlformats.org/officeDocument/2006/relationships/oleObject" Target="../embeddings/oleObject46.bin"/><Relationship Id="rId11" Type="http://schemas.openxmlformats.org/officeDocument/2006/relationships/image" Target="../media/image83.wmf"/><Relationship Id="rId5" Type="http://schemas.openxmlformats.org/officeDocument/2006/relationships/image" Target="../media/image80.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82.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2.bin"/><Relationship Id="rId3" Type="http://schemas.openxmlformats.org/officeDocument/2006/relationships/image" Target="../media/image84.wmf"/><Relationship Id="rId7" Type="http://schemas.openxmlformats.org/officeDocument/2006/relationships/image" Target="../media/image86.wmf"/><Relationship Id="rId2" Type="http://schemas.openxmlformats.org/officeDocument/2006/relationships/oleObject" Target="../embeddings/oleObject49.bin"/><Relationship Id="rId1" Type="http://schemas.openxmlformats.org/officeDocument/2006/relationships/slideLayout" Target="../slideLayouts/slideLayout1.xml"/><Relationship Id="rId6" Type="http://schemas.openxmlformats.org/officeDocument/2006/relationships/oleObject" Target="../embeddings/oleObject51.bin"/><Relationship Id="rId11" Type="http://schemas.openxmlformats.org/officeDocument/2006/relationships/image" Target="../media/image88.wmf"/><Relationship Id="rId5" Type="http://schemas.openxmlformats.org/officeDocument/2006/relationships/image" Target="../media/image85.wmf"/><Relationship Id="rId10" Type="http://schemas.openxmlformats.org/officeDocument/2006/relationships/oleObject" Target="../embeddings/oleObject53.bin"/><Relationship Id="rId4" Type="http://schemas.openxmlformats.org/officeDocument/2006/relationships/oleObject" Target="../embeddings/oleObject50.bin"/><Relationship Id="rId9" Type="http://schemas.openxmlformats.org/officeDocument/2006/relationships/image" Target="../media/image87.e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image" Target="../media/image89.wmf"/><Relationship Id="rId7" Type="http://schemas.openxmlformats.org/officeDocument/2006/relationships/image" Target="../media/image91.wmf"/><Relationship Id="rId12" Type="http://schemas.openxmlformats.org/officeDocument/2006/relationships/customXml" Target="../ink/ink23.xml"/><Relationship Id="rId17" Type="http://schemas.openxmlformats.org/officeDocument/2006/relationships/image" Target="../media/image94.wmf"/><Relationship Id="rId2" Type="http://schemas.openxmlformats.org/officeDocument/2006/relationships/oleObject" Target="../embeddings/oleObject54.bin"/><Relationship Id="rId16" Type="http://schemas.openxmlformats.org/officeDocument/2006/relationships/oleObject" Target="../embeddings/oleObject59.bin"/><Relationship Id="rId1" Type="http://schemas.openxmlformats.org/officeDocument/2006/relationships/slideLayout" Target="../slideLayouts/slideLayout1.xml"/><Relationship Id="rId6" Type="http://schemas.openxmlformats.org/officeDocument/2006/relationships/oleObject" Target="../embeddings/oleObject56.bin"/><Relationship Id="rId11" Type="http://schemas.openxmlformats.org/officeDocument/2006/relationships/image" Target="../media/image93.wmf"/><Relationship Id="rId5" Type="http://schemas.openxmlformats.org/officeDocument/2006/relationships/image" Target="../media/image90.wmf"/><Relationship Id="rId15" Type="http://schemas.openxmlformats.org/officeDocument/2006/relationships/customXml" Target="../ink/ink24.xml"/><Relationship Id="rId10" Type="http://schemas.openxmlformats.org/officeDocument/2006/relationships/oleObject" Target="../embeddings/oleObject58.bin"/><Relationship Id="rId4" Type="http://schemas.openxmlformats.org/officeDocument/2006/relationships/oleObject" Target="../embeddings/oleObject55.bin"/><Relationship Id="rId9" Type="http://schemas.openxmlformats.org/officeDocument/2006/relationships/image" Target="../media/image92.wmf"/><Relationship Id="rId14" Type="http://schemas.openxmlformats.org/officeDocument/2006/relationships/image" Target="../media/image460.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customXml" Target="../ink/ink26.xml"/><Relationship Id="rId18" Type="http://schemas.openxmlformats.org/officeDocument/2006/relationships/oleObject" Target="../embeddings/oleObject65.bin"/><Relationship Id="rId26" Type="http://schemas.openxmlformats.org/officeDocument/2006/relationships/oleObject" Target="../embeddings/oleObject69.bin"/><Relationship Id="rId3" Type="http://schemas.openxmlformats.org/officeDocument/2006/relationships/image" Target="../media/image95.wmf"/><Relationship Id="rId21" Type="http://schemas.openxmlformats.org/officeDocument/2006/relationships/image" Target="../media/image101.wmf"/><Relationship Id="rId7" Type="http://schemas.openxmlformats.org/officeDocument/2006/relationships/image" Target="../media/image97.wmf"/><Relationship Id="rId12" Type="http://schemas.openxmlformats.org/officeDocument/2006/relationships/image" Target="../media/image510.png"/><Relationship Id="rId17" Type="http://schemas.openxmlformats.org/officeDocument/2006/relationships/image" Target="../media/image530.png"/><Relationship Id="rId25" Type="http://schemas.openxmlformats.org/officeDocument/2006/relationships/image" Target="../media/image103.png"/><Relationship Id="rId2" Type="http://schemas.openxmlformats.org/officeDocument/2006/relationships/oleObject" Target="../embeddings/oleObject60.bin"/><Relationship Id="rId16" Type="http://schemas.openxmlformats.org/officeDocument/2006/relationships/customXml" Target="../ink/ink27.xml"/><Relationship Id="rId20" Type="http://schemas.openxmlformats.org/officeDocument/2006/relationships/oleObject" Target="../embeddings/oleObject66.bin"/><Relationship Id="rId29" Type="http://schemas.openxmlformats.org/officeDocument/2006/relationships/image" Target="../media/image590.png"/><Relationship Id="rId1" Type="http://schemas.openxmlformats.org/officeDocument/2006/relationships/slideLayout" Target="../slideLayouts/slideLayout1.xml"/><Relationship Id="rId6" Type="http://schemas.openxmlformats.org/officeDocument/2006/relationships/oleObject" Target="../embeddings/oleObject62.bin"/><Relationship Id="rId24" Type="http://schemas.openxmlformats.org/officeDocument/2006/relationships/oleObject" Target="../embeddings/oleObject68.bin"/><Relationship Id="rId5" Type="http://schemas.openxmlformats.org/officeDocument/2006/relationships/image" Target="../media/image96.wmf"/><Relationship Id="rId15" Type="http://schemas.openxmlformats.org/officeDocument/2006/relationships/image" Target="../media/image99.wmf"/><Relationship Id="rId23" Type="http://schemas.openxmlformats.org/officeDocument/2006/relationships/image" Target="../media/image102.wmf"/><Relationship Id="rId28" Type="http://schemas.openxmlformats.org/officeDocument/2006/relationships/customXml" Target="../ink/ink28.xml"/><Relationship Id="rId10" Type="http://schemas.openxmlformats.org/officeDocument/2006/relationships/customXml" Target="../ink/ink25.xml"/><Relationship Id="rId19" Type="http://schemas.openxmlformats.org/officeDocument/2006/relationships/image" Target="../media/image100.wmf"/><Relationship Id="rId31" Type="http://schemas.openxmlformats.org/officeDocument/2006/relationships/image" Target="../media/image105.wmf"/><Relationship Id="rId4" Type="http://schemas.openxmlformats.org/officeDocument/2006/relationships/oleObject" Target="../embeddings/oleObject61.bin"/><Relationship Id="rId9" Type="http://schemas.openxmlformats.org/officeDocument/2006/relationships/image" Target="../media/image98.wmf"/><Relationship Id="rId14" Type="http://schemas.openxmlformats.org/officeDocument/2006/relationships/oleObject" Target="../embeddings/oleObject64.bin"/><Relationship Id="rId22" Type="http://schemas.openxmlformats.org/officeDocument/2006/relationships/oleObject" Target="../embeddings/oleObject67.bin"/><Relationship Id="rId27" Type="http://schemas.openxmlformats.org/officeDocument/2006/relationships/image" Target="../media/image104.wmf"/><Relationship Id="rId30" Type="http://schemas.openxmlformats.org/officeDocument/2006/relationships/oleObject" Target="../embeddings/oleObject70.bin"/></Relationships>
</file>

<file path=ppt/slides/_rels/slide18.xml.rels><?xml version="1.0" encoding="UTF-8" standalone="yes"?>
<Relationships xmlns="http://schemas.openxmlformats.org/package/2006/relationships"><Relationship Id="rId13" Type="http://schemas.openxmlformats.org/officeDocument/2006/relationships/oleObject" Target="../embeddings/oleObject73.bin"/><Relationship Id="rId18" Type="http://schemas.openxmlformats.org/officeDocument/2006/relationships/image" Target="../media/image110.wmf"/><Relationship Id="rId26" Type="http://schemas.openxmlformats.org/officeDocument/2006/relationships/image" Target="../media/image640.png"/><Relationship Id="rId3" Type="http://schemas.openxmlformats.org/officeDocument/2006/relationships/image" Target="../media/image106.png"/><Relationship Id="rId21" Type="http://schemas.openxmlformats.org/officeDocument/2006/relationships/oleObject" Target="../embeddings/oleObject77.bin"/><Relationship Id="rId34" Type="http://schemas.openxmlformats.org/officeDocument/2006/relationships/image" Target="../media/image700.png"/><Relationship Id="rId7" Type="http://schemas.openxmlformats.org/officeDocument/2006/relationships/image" Target="../media/image96.wmf"/><Relationship Id="rId12" Type="http://schemas.openxmlformats.org/officeDocument/2006/relationships/image" Target="../media/image620.png"/><Relationship Id="rId17" Type="http://schemas.openxmlformats.org/officeDocument/2006/relationships/oleObject" Target="../embeddings/oleObject75.bin"/><Relationship Id="rId25" Type="http://schemas.openxmlformats.org/officeDocument/2006/relationships/customXml" Target="../ink/ink31.xml"/><Relationship Id="rId33" Type="http://schemas.openxmlformats.org/officeDocument/2006/relationships/customXml" Target="../ink/ink33.xml"/><Relationship Id="rId2" Type="http://schemas.openxmlformats.org/officeDocument/2006/relationships/oleObject" Target="../embeddings/oleObject71.bin"/><Relationship Id="rId16" Type="http://schemas.openxmlformats.org/officeDocument/2006/relationships/image" Target="../media/image109.wmf"/><Relationship Id="rId20" Type="http://schemas.openxmlformats.org/officeDocument/2006/relationships/image" Target="../media/image111.wmf"/><Relationship Id="rId29" Type="http://schemas.openxmlformats.org/officeDocument/2006/relationships/image" Target="../media/image114.png"/><Relationship Id="rId1" Type="http://schemas.openxmlformats.org/officeDocument/2006/relationships/slideLayout" Target="../slideLayouts/slideLayout1.xml"/><Relationship Id="rId6" Type="http://schemas.openxmlformats.org/officeDocument/2006/relationships/oleObject" Target="../embeddings/oleObject61.bin"/><Relationship Id="rId11" Type="http://schemas.openxmlformats.org/officeDocument/2006/relationships/customXml" Target="../ink/ink30.xml"/><Relationship Id="rId24" Type="http://schemas.openxmlformats.org/officeDocument/2006/relationships/image" Target="../media/image113.wmf"/><Relationship Id="rId32" Type="http://schemas.openxmlformats.org/officeDocument/2006/relationships/image" Target="../media/image116.wmf"/><Relationship Id="rId5" Type="http://schemas.openxmlformats.org/officeDocument/2006/relationships/image" Target="../media/image107.wmf"/><Relationship Id="rId15" Type="http://schemas.openxmlformats.org/officeDocument/2006/relationships/oleObject" Target="../embeddings/oleObject74.bin"/><Relationship Id="rId23" Type="http://schemas.openxmlformats.org/officeDocument/2006/relationships/oleObject" Target="../embeddings/oleObject78.bin"/><Relationship Id="rId28" Type="http://schemas.openxmlformats.org/officeDocument/2006/relationships/image" Target="../media/image650.png"/><Relationship Id="rId10" Type="http://schemas.openxmlformats.org/officeDocument/2006/relationships/image" Target="../media/image610.png"/><Relationship Id="rId19" Type="http://schemas.openxmlformats.org/officeDocument/2006/relationships/oleObject" Target="../embeddings/oleObject76.bin"/><Relationship Id="rId31" Type="http://schemas.openxmlformats.org/officeDocument/2006/relationships/oleObject" Target="../embeddings/oleObject79.bin"/><Relationship Id="rId4" Type="http://schemas.openxmlformats.org/officeDocument/2006/relationships/oleObject" Target="../embeddings/oleObject72.bin"/><Relationship Id="rId14" Type="http://schemas.openxmlformats.org/officeDocument/2006/relationships/image" Target="../media/image108.wmf"/><Relationship Id="rId22" Type="http://schemas.openxmlformats.org/officeDocument/2006/relationships/image" Target="../media/image112.wmf"/><Relationship Id="rId27" Type="http://schemas.openxmlformats.org/officeDocument/2006/relationships/customXml" Target="../ink/ink32.xml"/><Relationship Id="rId30" Type="http://schemas.openxmlformats.org/officeDocument/2006/relationships/image" Target="../media/image115.png"/><Relationship Id="rId8" Type="http://schemas.openxmlformats.org/officeDocument/2006/relationships/customXml" Target="../ink/ink29.xml"/></Relationships>
</file>

<file path=ppt/slides/_rels/slide19.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oleObject" Target="../embeddings/oleObject84.bin"/><Relationship Id="rId3" Type="http://schemas.openxmlformats.org/officeDocument/2006/relationships/image" Target="../media/image117.wmf"/><Relationship Id="rId7" Type="http://schemas.openxmlformats.org/officeDocument/2006/relationships/image" Target="../media/image120.png"/><Relationship Id="rId12" Type="http://schemas.openxmlformats.org/officeDocument/2006/relationships/image" Target="../media/image123.wmf"/><Relationship Id="rId2" Type="http://schemas.openxmlformats.org/officeDocument/2006/relationships/oleObject" Target="../embeddings/oleObject80.bin"/><Relationship Id="rId1" Type="http://schemas.openxmlformats.org/officeDocument/2006/relationships/slideLayout" Target="../slideLayouts/slideLayout1.xml"/><Relationship Id="rId6" Type="http://schemas.openxmlformats.org/officeDocument/2006/relationships/image" Target="../media/image119.png"/><Relationship Id="rId11" Type="http://schemas.openxmlformats.org/officeDocument/2006/relationships/oleObject" Target="../embeddings/oleObject83.bin"/><Relationship Id="rId5" Type="http://schemas.openxmlformats.org/officeDocument/2006/relationships/image" Target="../media/image118.wmf"/><Relationship Id="rId10" Type="http://schemas.openxmlformats.org/officeDocument/2006/relationships/image" Target="../media/image122.wmf"/><Relationship Id="rId4" Type="http://schemas.openxmlformats.org/officeDocument/2006/relationships/oleObject" Target="../embeddings/oleObject81.bin"/><Relationship Id="rId9" Type="http://schemas.openxmlformats.org/officeDocument/2006/relationships/oleObject" Target="../embeddings/oleObject82.bin"/><Relationship Id="rId14" Type="http://schemas.openxmlformats.org/officeDocument/2006/relationships/image" Target="../media/image124.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9.emf"/><Relationship Id="rId5" Type="http://schemas.openxmlformats.org/officeDocument/2006/relationships/oleObject" Target="../embeddings/oleObject4.bin"/><Relationship Id="rId4" Type="http://schemas.openxmlformats.org/officeDocument/2006/relationships/image" Target="../media/image8.wmf"/></Relationships>
</file>

<file path=ppt/slides/_rels/slide20.xml.rels><?xml version="1.0" encoding="UTF-8" standalone="yes"?>
<Relationships xmlns="http://schemas.openxmlformats.org/package/2006/relationships"><Relationship Id="rId8" Type="http://schemas.openxmlformats.org/officeDocument/2006/relationships/image" Target="../media/image127.wmf"/><Relationship Id="rId13" Type="http://schemas.openxmlformats.org/officeDocument/2006/relationships/oleObject" Target="../embeddings/oleObject90.bin"/><Relationship Id="rId18" Type="http://schemas.openxmlformats.org/officeDocument/2006/relationships/image" Target="../media/image132.png"/><Relationship Id="rId3" Type="http://schemas.openxmlformats.org/officeDocument/2006/relationships/oleObject" Target="../embeddings/oleObject85.bin"/><Relationship Id="rId21" Type="http://schemas.openxmlformats.org/officeDocument/2006/relationships/image" Target="../media/image85.png"/><Relationship Id="rId7" Type="http://schemas.openxmlformats.org/officeDocument/2006/relationships/oleObject" Target="../embeddings/oleObject87.bin"/><Relationship Id="rId12" Type="http://schemas.openxmlformats.org/officeDocument/2006/relationships/image" Target="../media/image129.wmf"/><Relationship Id="rId17" Type="http://schemas.openxmlformats.org/officeDocument/2006/relationships/oleObject" Target="../embeddings/oleObject92.bin"/><Relationship Id="rId2" Type="http://schemas.openxmlformats.org/officeDocument/2006/relationships/notesSlide" Target="../notesSlides/notesSlide1.xml"/><Relationship Id="rId16" Type="http://schemas.openxmlformats.org/officeDocument/2006/relationships/image" Target="../media/image131.wmf"/><Relationship Id="rId1" Type="http://schemas.openxmlformats.org/officeDocument/2006/relationships/slideLayout" Target="../slideLayouts/slideLayout1.xml"/><Relationship Id="rId6" Type="http://schemas.openxmlformats.org/officeDocument/2006/relationships/image" Target="../media/image126.wmf"/><Relationship Id="rId11" Type="http://schemas.openxmlformats.org/officeDocument/2006/relationships/oleObject" Target="../embeddings/oleObject89.bin"/><Relationship Id="rId5" Type="http://schemas.openxmlformats.org/officeDocument/2006/relationships/oleObject" Target="../embeddings/oleObject86.bin"/><Relationship Id="rId15" Type="http://schemas.openxmlformats.org/officeDocument/2006/relationships/oleObject" Target="../embeddings/oleObject91.bin"/><Relationship Id="rId23" Type="http://schemas.openxmlformats.org/officeDocument/2006/relationships/image" Target="../media/image133.wmf"/><Relationship Id="rId10" Type="http://schemas.openxmlformats.org/officeDocument/2006/relationships/image" Target="../media/image128.wmf"/><Relationship Id="rId19" Type="http://schemas.openxmlformats.org/officeDocument/2006/relationships/customXml" Target="../ink/ink34.xml"/><Relationship Id="rId4" Type="http://schemas.openxmlformats.org/officeDocument/2006/relationships/image" Target="../media/image125.wmf"/><Relationship Id="rId9" Type="http://schemas.openxmlformats.org/officeDocument/2006/relationships/oleObject" Target="../embeddings/oleObject88.bin"/><Relationship Id="rId14" Type="http://schemas.openxmlformats.org/officeDocument/2006/relationships/image" Target="../media/image130.wmf"/><Relationship Id="rId22" Type="http://schemas.openxmlformats.org/officeDocument/2006/relationships/oleObject" Target="../embeddings/oleObject93.bin"/></Relationships>
</file>

<file path=ppt/slides/_rels/slide21.xml.rels><?xml version="1.0" encoding="UTF-8" standalone="yes"?>
<Relationships xmlns="http://schemas.openxmlformats.org/package/2006/relationships"><Relationship Id="rId8" Type="http://schemas.openxmlformats.org/officeDocument/2006/relationships/image" Target="../media/image136.wmf"/><Relationship Id="rId13" Type="http://schemas.openxmlformats.org/officeDocument/2006/relationships/image" Target="../media/image137.png"/><Relationship Id="rId18" Type="http://schemas.openxmlformats.org/officeDocument/2006/relationships/oleObject" Target="../embeddings/oleObject100.bin"/><Relationship Id="rId3" Type="http://schemas.openxmlformats.org/officeDocument/2006/relationships/oleObject" Target="../embeddings/oleObject94.bin"/><Relationship Id="rId7" Type="http://schemas.openxmlformats.org/officeDocument/2006/relationships/oleObject" Target="../embeddings/oleObject96.bin"/><Relationship Id="rId12" Type="http://schemas.openxmlformats.org/officeDocument/2006/relationships/oleObject" Target="../embeddings/oleObject97.bin"/><Relationship Id="rId17" Type="http://schemas.openxmlformats.org/officeDocument/2006/relationships/image" Target="../media/image139.png"/><Relationship Id="rId2" Type="http://schemas.openxmlformats.org/officeDocument/2006/relationships/notesSlide" Target="../notesSlides/notesSlide2.xml"/><Relationship Id="rId16" Type="http://schemas.openxmlformats.org/officeDocument/2006/relationships/oleObject" Target="../embeddings/oleObject99.bin"/><Relationship Id="rId1" Type="http://schemas.openxmlformats.org/officeDocument/2006/relationships/slideLayout" Target="../slideLayouts/slideLayout1.xml"/><Relationship Id="rId6" Type="http://schemas.openxmlformats.org/officeDocument/2006/relationships/image" Target="../media/image135.wmf"/><Relationship Id="rId11" Type="http://schemas.openxmlformats.org/officeDocument/2006/relationships/image" Target="../media/image93.png"/><Relationship Id="rId5" Type="http://schemas.openxmlformats.org/officeDocument/2006/relationships/oleObject" Target="../embeddings/oleObject95.bin"/><Relationship Id="rId15" Type="http://schemas.openxmlformats.org/officeDocument/2006/relationships/image" Target="../media/image138.wmf"/><Relationship Id="rId19" Type="http://schemas.openxmlformats.org/officeDocument/2006/relationships/image" Target="../media/image140.png"/><Relationship Id="rId4" Type="http://schemas.openxmlformats.org/officeDocument/2006/relationships/image" Target="../media/image134.wmf"/><Relationship Id="rId9" Type="http://schemas.openxmlformats.org/officeDocument/2006/relationships/customXml" Target="../ink/ink35.xml"/><Relationship Id="rId14" Type="http://schemas.openxmlformats.org/officeDocument/2006/relationships/oleObject" Target="../embeddings/oleObject98.bin"/></Relationships>
</file>

<file path=ppt/slides/_rels/slide22.xml.rels><?xml version="1.0" encoding="UTF-8" standalone="yes"?>
<Relationships xmlns="http://schemas.openxmlformats.org/package/2006/relationships"><Relationship Id="rId8" Type="http://schemas.openxmlformats.org/officeDocument/2006/relationships/image" Target="../media/image142.wmf"/><Relationship Id="rId13" Type="http://schemas.openxmlformats.org/officeDocument/2006/relationships/oleObject" Target="../embeddings/oleObject104.bin"/><Relationship Id="rId18" Type="http://schemas.openxmlformats.org/officeDocument/2006/relationships/image" Target="../media/image1020.png"/><Relationship Id="rId21" Type="http://schemas.openxmlformats.org/officeDocument/2006/relationships/oleObject" Target="../embeddings/oleObject106.bin"/><Relationship Id="rId7" Type="http://schemas.openxmlformats.org/officeDocument/2006/relationships/oleObject" Target="../embeddings/oleObject102.bin"/><Relationship Id="rId12" Type="http://schemas.openxmlformats.org/officeDocument/2006/relationships/image" Target="../media/image145.png"/><Relationship Id="rId17" Type="http://schemas.openxmlformats.org/officeDocument/2006/relationships/customXml" Target="../ink/ink36.xml"/><Relationship Id="rId2" Type="http://schemas.openxmlformats.org/officeDocument/2006/relationships/notesSlide" Target="../notesSlides/notesSlide3.xml"/><Relationship Id="rId16" Type="http://schemas.openxmlformats.org/officeDocument/2006/relationships/image" Target="../media/image147.wmf"/><Relationship Id="rId20" Type="http://schemas.openxmlformats.org/officeDocument/2006/relationships/image" Target="../media/image1010.png"/><Relationship Id="rId1" Type="http://schemas.openxmlformats.org/officeDocument/2006/relationships/slideLayout" Target="../slideLayouts/slideLayout1.xml"/><Relationship Id="rId6" Type="http://schemas.openxmlformats.org/officeDocument/2006/relationships/image" Target="../media/image141.wmf"/><Relationship Id="rId11" Type="http://schemas.openxmlformats.org/officeDocument/2006/relationships/image" Target="../media/image144.png"/><Relationship Id="rId24" Type="http://schemas.openxmlformats.org/officeDocument/2006/relationships/image" Target="../media/image1030.png"/><Relationship Id="rId5" Type="http://schemas.openxmlformats.org/officeDocument/2006/relationships/oleObject" Target="../embeddings/oleObject101.bin"/><Relationship Id="rId15" Type="http://schemas.openxmlformats.org/officeDocument/2006/relationships/oleObject" Target="../embeddings/oleObject105.bin"/><Relationship Id="rId23" Type="http://schemas.openxmlformats.org/officeDocument/2006/relationships/customXml" Target="../ink/ink38.xml"/><Relationship Id="rId10" Type="http://schemas.openxmlformats.org/officeDocument/2006/relationships/image" Target="../media/image143.wmf"/><Relationship Id="rId19" Type="http://schemas.openxmlformats.org/officeDocument/2006/relationships/customXml" Target="../ink/ink37.xml"/><Relationship Id="rId4" Type="http://schemas.openxmlformats.org/officeDocument/2006/relationships/image" Target="../media/image990.png"/><Relationship Id="rId9" Type="http://schemas.openxmlformats.org/officeDocument/2006/relationships/oleObject" Target="../embeddings/oleObject103.bin"/><Relationship Id="rId14" Type="http://schemas.openxmlformats.org/officeDocument/2006/relationships/image" Target="../media/image146.wmf"/><Relationship Id="rId22" Type="http://schemas.openxmlformats.org/officeDocument/2006/relationships/image" Target="../media/image148.emf"/></Relationships>
</file>

<file path=ppt/slides/_rels/slide23.xml.rels><?xml version="1.0" encoding="UTF-8" standalone="yes"?>
<Relationships xmlns="http://schemas.openxmlformats.org/package/2006/relationships"><Relationship Id="rId8" Type="http://schemas.openxmlformats.org/officeDocument/2006/relationships/image" Target="../media/image151.wmf"/><Relationship Id="rId13" Type="http://schemas.openxmlformats.org/officeDocument/2006/relationships/oleObject" Target="../embeddings/oleObject112.bin"/><Relationship Id="rId18" Type="http://schemas.openxmlformats.org/officeDocument/2006/relationships/image" Target="../media/image156.wmf"/><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153.wmf"/><Relationship Id="rId17" Type="http://schemas.openxmlformats.org/officeDocument/2006/relationships/oleObject" Target="../embeddings/oleObject114.bin"/><Relationship Id="rId2" Type="http://schemas.openxmlformats.org/officeDocument/2006/relationships/notesSlide" Target="../notesSlides/notesSlide4.xml"/><Relationship Id="rId16" Type="http://schemas.openxmlformats.org/officeDocument/2006/relationships/image" Target="../media/image155.wmf"/><Relationship Id="rId1" Type="http://schemas.openxmlformats.org/officeDocument/2006/relationships/slideLayout" Target="../slideLayouts/slideLayout1.xml"/><Relationship Id="rId6" Type="http://schemas.openxmlformats.org/officeDocument/2006/relationships/image" Target="../media/image150.wmf"/><Relationship Id="rId11" Type="http://schemas.openxmlformats.org/officeDocument/2006/relationships/oleObject" Target="../embeddings/oleObject111.bin"/><Relationship Id="rId5" Type="http://schemas.openxmlformats.org/officeDocument/2006/relationships/oleObject" Target="../embeddings/oleObject108.bin"/><Relationship Id="rId15" Type="http://schemas.openxmlformats.org/officeDocument/2006/relationships/oleObject" Target="../embeddings/oleObject113.bin"/><Relationship Id="rId10" Type="http://schemas.openxmlformats.org/officeDocument/2006/relationships/image" Target="../media/image152.wmf"/><Relationship Id="rId4" Type="http://schemas.openxmlformats.org/officeDocument/2006/relationships/image" Target="../media/image149.png"/><Relationship Id="rId9" Type="http://schemas.openxmlformats.org/officeDocument/2006/relationships/oleObject" Target="../embeddings/oleObject110.bin"/><Relationship Id="rId14" Type="http://schemas.openxmlformats.org/officeDocument/2006/relationships/image" Target="../media/image154.wmf"/></Relationships>
</file>

<file path=ppt/slides/_rels/slide24.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1.xml"/><Relationship Id="rId5" Type="http://schemas.openxmlformats.org/officeDocument/2006/relationships/image" Target="../media/image161.png"/><Relationship Id="rId4" Type="http://schemas.openxmlformats.org/officeDocument/2006/relationships/image" Target="../media/image159.png"/></Relationships>
</file>

<file path=ppt/slides/_rels/slide25.xml.rels><?xml version="1.0" encoding="UTF-8" standalone="yes"?>
<Relationships xmlns="http://schemas.openxmlformats.org/package/2006/relationships"><Relationship Id="rId8" Type="http://schemas.openxmlformats.org/officeDocument/2006/relationships/image" Target="../media/image165.wmf"/><Relationship Id="rId13" Type="http://schemas.openxmlformats.org/officeDocument/2006/relationships/customXml" Target="../ink/ink39.xml"/><Relationship Id="rId18" Type="http://schemas.openxmlformats.org/officeDocument/2006/relationships/customXml" Target="../ink/ink41.xml"/><Relationship Id="rId26" Type="http://schemas.openxmlformats.org/officeDocument/2006/relationships/customXml" Target="../ink/ink44.xml"/><Relationship Id="rId3" Type="http://schemas.openxmlformats.org/officeDocument/2006/relationships/oleObject" Target="../embeddings/oleObject115.bin"/><Relationship Id="rId21" Type="http://schemas.openxmlformats.org/officeDocument/2006/relationships/image" Target="../media/image168.wmf"/><Relationship Id="rId7" Type="http://schemas.openxmlformats.org/officeDocument/2006/relationships/oleObject" Target="../embeddings/oleObject117.bin"/><Relationship Id="rId12" Type="http://schemas.openxmlformats.org/officeDocument/2006/relationships/image" Target="../media/image167.wmf"/><Relationship Id="rId17" Type="http://schemas.openxmlformats.org/officeDocument/2006/relationships/image" Target="../media/image1240.png"/><Relationship Id="rId25" Type="http://schemas.openxmlformats.org/officeDocument/2006/relationships/image" Target="../media/image127.png"/><Relationship Id="rId2" Type="http://schemas.openxmlformats.org/officeDocument/2006/relationships/image" Target="../media/image162.png"/><Relationship Id="rId16" Type="http://schemas.openxmlformats.org/officeDocument/2006/relationships/customXml" Target="../ink/ink40.xml"/><Relationship Id="rId20" Type="http://schemas.openxmlformats.org/officeDocument/2006/relationships/oleObject" Target="../embeddings/oleObject120.bin"/><Relationship Id="rId1" Type="http://schemas.openxmlformats.org/officeDocument/2006/relationships/slideLayout" Target="../slideLayouts/slideLayout1.xml"/><Relationship Id="rId6" Type="http://schemas.openxmlformats.org/officeDocument/2006/relationships/image" Target="../media/image164.wmf"/><Relationship Id="rId11" Type="http://schemas.openxmlformats.org/officeDocument/2006/relationships/oleObject" Target="../embeddings/oleObject119.bin"/><Relationship Id="rId24" Type="http://schemas.openxmlformats.org/officeDocument/2006/relationships/customXml" Target="../ink/ink43.xml"/><Relationship Id="rId5" Type="http://schemas.openxmlformats.org/officeDocument/2006/relationships/oleObject" Target="../embeddings/oleObject116.bin"/><Relationship Id="rId15" Type="http://schemas.openxmlformats.org/officeDocument/2006/relationships/image" Target="../media/image1230.png"/><Relationship Id="rId23" Type="http://schemas.openxmlformats.org/officeDocument/2006/relationships/image" Target="../media/image126.png"/><Relationship Id="rId10" Type="http://schemas.openxmlformats.org/officeDocument/2006/relationships/image" Target="../media/image166.wmf"/><Relationship Id="rId19" Type="http://schemas.openxmlformats.org/officeDocument/2006/relationships/image" Target="../media/image1250.png"/><Relationship Id="rId4" Type="http://schemas.openxmlformats.org/officeDocument/2006/relationships/image" Target="../media/image163.emf"/><Relationship Id="rId9" Type="http://schemas.openxmlformats.org/officeDocument/2006/relationships/oleObject" Target="../embeddings/oleObject118.bin"/><Relationship Id="rId22" Type="http://schemas.openxmlformats.org/officeDocument/2006/relationships/customXml" Target="../ink/ink42.xml"/><Relationship Id="rId27" Type="http://schemas.openxmlformats.org/officeDocument/2006/relationships/image" Target="../media/image128.png"/></Relationships>
</file>

<file path=ppt/slides/_rels/slide26.xml.rels><?xml version="1.0" encoding="UTF-8" standalone="yes"?>
<Relationships xmlns="http://schemas.openxmlformats.org/package/2006/relationships"><Relationship Id="rId13" Type="http://schemas.openxmlformats.org/officeDocument/2006/relationships/customXml" Target="../ink/ink46.xml"/><Relationship Id="rId18" Type="http://schemas.openxmlformats.org/officeDocument/2006/relationships/image" Target="../media/image138.png"/><Relationship Id="rId26" Type="http://schemas.openxmlformats.org/officeDocument/2006/relationships/image" Target="../media/image175.wmf"/><Relationship Id="rId3" Type="http://schemas.openxmlformats.org/officeDocument/2006/relationships/image" Target="../media/image169.emf"/><Relationship Id="rId21" Type="http://schemas.openxmlformats.org/officeDocument/2006/relationships/customXml" Target="../ink/ink49.xml"/><Relationship Id="rId34" Type="http://schemas.openxmlformats.org/officeDocument/2006/relationships/image" Target="../media/image1431.png"/><Relationship Id="rId7" Type="http://schemas.openxmlformats.org/officeDocument/2006/relationships/image" Target="../media/image171.wmf"/><Relationship Id="rId12" Type="http://schemas.openxmlformats.org/officeDocument/2006/relationships/image" Target="../media/image1370.png"/><Relationship Id="rId17" Type="http://schemas.openxmlformats.org/officeDocument/2006/relationships/customXml" Target="../ink/ink48.xml"/><Relationship Id="rId25" Type="http://schemas.openxmlformats.org/officeDocument/2006/relationships/oleObject" Target="../embeddings/oleObject127.bin"/><Relationship Id="rId33" Type="http://schemas.openxmlformats.org/officeDocument/2006/relationships/customXml" Target="../ink/ink52.xml"/><Relationship Id="rId2" Type="http://schemas.openxmlformats.org/officeDocument/2006/relationships/oleObject" Target="../embeddings/oleObject121.bin"/><Relationship Id="rId16" Type="http://schemas.openxmlformats.org/officeDocument/2006/relationships/image" Target="../media/image1400.png"/><Relationship Id="rId20" Type="http://schemas.openxmlformats.org/officeDocument/2006/relationships/image" Target="../media/image173.wmf"/><Relationship Id="rId29" Type="http://schemas.openxmlformats.org/officeDocument/2006/relationships/customXml" Target="../ink/ink51.xml"/><Relationship Id="rId1" Type="http://schemas.openxmlformats.org/officeDocument/2006/relationships/slideLayout" Target="../slideLayouts/slideLayout1.xml"/><Relationship Id="rId6" Type="http://schemas.openxmlformats.org/officeDocument/2006/relationships/oleObject" Target="../embeddings/oleObject123.bin"/><Relationship Id="rId24" Type="http://schemas.openxmlformats.org/officeDocument/2006/relationships/image" Target="../media/image174.wmf"/><Relationship Id="rId32" Type="http://schemas.openxmlformats.org/officeDocument/2006/relationships/image" Target="../media/image176.wmf"/><Relationship Id="rId5" Type="http://schemas.openxmlformats.org/officeDocument/2006/relationships/image" Target="../media/image170.emf"/><Relationship Id="rId15" Type="http://schemas.openxmlformats.org/officeDocument/2006/relationships/customXml" Target="../ink/ink47.xml"/><Relationship Id="rId23" Type="http://schemas.openxmlformats.org/officeDocument/2006/relationships/oleObject" Target="../embeddings/oleObject126.bin"/><Relationship Id="rId28" Type="http://schemas.openxmlformats.org/officeDocument/2006/relationships/image" Target="../media/image1410.png"/><Relationship Id="rId10" Type="http://schemas.openxmlformats.org/officeDocument/2006/relationships/customXml" Target="../ink/ink45.xml"/><Relationship Id="rId19" Type="http://schemas.openxmlformats.org/officeDocument/2006/relationships/oleObject" Target="../embeddings/oleObject125.bin"/><Relationship Id="rId31" Type="http://schemas.openxmlformats.org/officeDocument/2006/relationships/oleObject" Target="../embeddings/oleObject128.bin"/><Relationship Id="rId4" Type="http://schemas.openxmlformats.org/officeDocument/2006/relationships/oleObject" Target="../embeddings/oleObject122.bin"/><Relationship Id="rId9" Type="http://schemas.openxmlformats.org/officeDocument/2006/relationships/image" Target="../media/image172.wmf"/><Relationship Id="rId14" Type="http://schemas.openxmlformats.org/officeDocument/2006/relationships/image" Target="../media/image1390.png"/><Relationship Id="rId22" Type="http://schemas.openxmlformats.org/officeDocument/2006/relationships/image" Target="../media/image1360.png"/><Relationship Id="rId27" Type="http://schemas.openxmlformats.org/officeDocument/2006/relationships/customXml" Target="../ink/ink50.xml"/><Relationship Id="rId30" Type="http://schemas.openxmlformats.org/officeDocument/2006/relationships/image" Target="../media/image1420.png"/><Relationship Id="rId8" Type="http://schemas.openxmlformats.org/officeDocument/2006/relationships/oleObject" Target="../embeddings/oleObject124.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32.bin"/><Relationship Id="rId13" Type="http://schemas.openxmlformats.org/officeDocument/2006/relationships/customXml" Target="../ink/ink54.xml"/><Relationship Id="rId18" Type="http://schemas.openxmlformats.org/officeDocument/2006/relationships/image" Target="../media/image1450.png"/><Relationship Id="rId26" Type="http://schemas.openxmlformats.org/officeDocument/2006/relationships/image" Target="../media/image1530.png"/><Relationship Id="rId3" Type="http://schemas.openxmlformats.org/officeDocument/2006/relationships/image" Target="../media/image177.wmf"/><Relationship Id="rId21" Type="http://schemas.openxmlformats.org/officeDocument/2006/relationships/customXml" Target="../ink/ink57.xml"/><Relationship Id="rId7" Type="http://schemas.openxmlformats.org/officeDocument/2006/relationships/image" Target="../media/image179.wmf"/><Relationship Id="rId12" Type="http://schemas.openxmlformats.org/officeDocument/2006/relationships/image" Target="../media/image1430.png"/><Relationship Id="rId17" Type="http://schemas.openxmlformats.org/officeDocument/2006/relationships/customXml" Target="../ink/ink56.xml"/><Relationship Id="rId25" Type="http://schemas.openxmlformats.org/officeDocument/2006/relationships/customXml" Target="../ink/ink58.xml"/><Relationship Id="rId2" Type="http://schemas.openxmlformats.org/officeDocument/2006/relationships/oleObject" Target="../embeddings/oleObject129.bin"/><Relationship Id="rId16" Type="http://schemas.openxmlformats.org/officeDocument/2006/relationships/image" Target="../media/image1400.png"/><Relationship Id="rId20" Type="http://schemas.openxmlformats.org/officeDocument/2006/relationships/image" Target="../media/image181.wmf"/><Relationship Id="rId29" Type="http://schemas.openxmlformats.org/officeDocument/2006/relationships/oleObject" Target="../embeddings/oleObject136.bin"/><Relationship Id="rId1" Type="http://schemas.openxmlformats.org/officeDocument/2006/relationships/slideLayout" Target="../slideLayouts/slideLayout1.xml"/><Relationship Id="rId6" Type="http://schemas.openxmlformats.org/officeDocument/2006/relationships/oleObject" Target="../embeddings/oleObject131.bin"/><Relationship Id="rId24" Type="http://schemas.openxmlformats.org/officeDocument/2006/relationships/image" Target="../media/image182.wmf"/><Relationship Id="rId32" Type="http://schemas.openxmlformats.org/officeDocument/2006/relationships/image" Target="../media/image1470.png"/><Relationship Id="rId5" Type="http://schemas.openxmlformats.org/officeDocument/2006/relationships/image" Target="../media/image178.wmf"/><Relationship Id="rId15" Type="http://schemas.openxmlformats.org/officeDocument/2006/relationships/customXml" Target="../ink/ink55.xml"/><Relationship Id="rId23" Type="http://schemas.openxmlformats.org/officeDocument/2006/relationships/oleObject" Target="../embeddings/oleObject134.bin"/><Relationship Id="rId28" Type="http://schemas.openxmlformats.org/officeDocument/2006/relationships/image" Target="../media/image183.wmf"/><Relationship Id="rId10" Type="http://schemas.openxmlformats.org/officeDocument/2006/relationships/customXml" Target="../ink/ink53.xml"/><Relationship Id="rId19" Type="http://schemas.openxmlformats.org/officeDocument/2006/relationships/oleObject" Target="../embeddings/oleObject133.bin"/><Relationship Id="rId31" Type="http://schemas.openxmlformats.org/officeDocument/2006/relationships/customXml" Target="../ink/ink59.xml"/><Relationship Id="rId4" Type="http://schemas.openxmlformats.org/officeDocument/2006/relationships/oleObject" Target="../embeddings/oleObject130.bin"/><Relationship Id="rId9" Type="http://schemas.openxmlformats.org/officeDocument/2006/relationships/image" Target="../media/image180.wmf"/><Relationship Id="rId14" Type="http://schemas.openxmlformats.org/officeDocument/2006/relationships/image" Target="../media/image1390.png"/><Relationship Id="rId22" Type="http://schemas.openxmlformats.org/officeDocument/2006/relationships/image" Target="../media/image1460.png"/><Relationship Id="rId27" Type="http://schemas.openxmlformats.org/officeDocument/2006/relationships/oleObject" Target="../embeddings/oleObject135.bin"/><Relationship Id="rId30" Type="http://schemas.openxmlformats.org/officeDocument/2006/relationships/image" Target="../media/image184.png"/></Relationships>
</file>

<file path=ppt/slides/_rels/slide28.xml.rels><?xml version="1.0" encoding="UTF-8" standalone="yes"?>
<Relationships xmlns="http://schemas.openxmlformats.org/package/2006/relationships"><Relationship Id="rId8" Type="http://schemas.openxmlformats.org/officeDocument/2006/relationships/image" Target="../media/image187.emf"/><Relationship Id="rId3" Type="http://schemas.openxmlformats.org/officeDocument/2006/relationships/oleObject" Target="../embeddings/oleObject137.bin"/><Relationship Id="rId7" Type="http://schemas.openxmlformats.org/officeDocument/2006/relationships/oleObject" Target="../embeddings/oleObject139.bin"/><Relationship Id="rId12" Type="http://schemas.openxmlformats.org/officeDocument/2006/relationships/image" Target="../media/image189.w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6.emf"/><Relationship Id="rId11" Type="http://schemas.openxmlformats.org/officeDocument/2006/relationships/oleObject" Target="../embeddings/oleObject141.bin"/><Relationship Id="rId5" Type="http://schemas.openxmlformats.org/officeDocument/2006/relationships/oleObject" Target="../embeddings/oleObject138.bin"/><Relationship Id="rId10" Type="http://schemas.openxmlformats.org/officeDocument/2006/relationships/image" Target="../media/image188.emf"/><Relationship Id="rId4" Type="http://schemas.openxmlformats.org/officeDocument/2006/relationships/image" Target="../media/image185.wmf"/><Relationship Id="rId9" Type="http://schemas.openxmlformats.org/officeDocument/2006/relationships/oleObject" Target="../embeddings/oleObject140.bin"/></Relationships>
</file>

<file path=ppt/slides/_rels/slide29.xml.rels><?xml version="1.0" encoding="UTF-8" standalone="yes"?>
<Relationships xmlns="http://schemas.openxmlformats.org/package/2006/relationships"><Relationship Id="rId8" Type="http://schemas.openxmlformats.org/officeDocument/2006/relationships/image" Target="../media/image192.wmf"/><Relationship Id="rId13" Type="http://schemas.openxmlformats.org/officeDocument/2006/relationships/oleObject" Target="../embeddings/oleObject147.bin"/><Relationship Id="rId3" Type="http://schemas.openxmlformats.org/officeDocument/2006/relationships/oleObject" Target="../embeddings/oleObject142.bin"/><Relationship Id="rId7" Type="http://schemas.openxmlformats.org/officeDocument/2006/relationships/oleObject" Target="../embeddings/oleObject144.bin"/><Relationship Id="rId12" Type="http://schemas.openxmlformats.org/officeDocument/2006/relationships/image" Target="../media/image194.wmf"/><Relationship Id="rId2" Type="http://schemas.openxmlformats.org/officeDocument/2006/relationships/notesSlide" Target="../notesSlides/notesSlide6.xml"/><Relationship Id="rId16" Type="http://schemas.openxmlformats.org/officeDocument/2006/relationships/image" Target="../media/image196.wmf"/><Relationship Id="rId1" Type="http://schemas.openxmlformats.org/officeDocument/2006/relationships/slideLayout" Target="../slideLayouts/slideLayout1.xml"/><Relationship Id="rId6" Type="http://schemas.openxmlformats.org/officeDocument/2006/relationships/image" Target="../media/image191.wmf"/><Relationship Id="rId11" Type="http://schemas.openxmlformats.org/officeDocument/2006/relationships/oleObject" Target="../embeddings/oleObject146.bin"/><Relationship Id="rId5" Type="http://schemas.openxmlformats.org/officeDocument/2006/relationships/oleObject" Target="../embeddings/oleObject143.bin"/><Relationship Id="rId15" Type="http://schemas.openxmlformats.org/officeDocument/2006/relationships/oleObject" Target="../embeddings/oleObject148.bin"/><Relationship Id="rId10" Type="http://schemas.openxmlformats.org/officeDocument/2006/relationships/image" Target="../media/image193.wmf"/><Relationship Id="rId4" Type="http://schemas.openxmlformats.org/officeDocument/2006/relationships/image" Target="../media/image190.emf"/><Relationship Id="rId9" Type="http://schemas.openxmlformats.org/officeDocument/2006/relationships/oleObject" Target="../embeddings/oleObject145.bin"/><Relationship Id="rId14" Type="http://schemas.openxmlformats.org/officeDocument/2006/relationships/image" Target="../media/image195.emf"/></Relationships>
</file>

<file path=ppt/slides/_rels/slide3.xml.rels><?xml version="1.0" encoding="UTF-8" standalone="yes"?>
<Relationships xmlns="http://schemas.openxmlformats.org/package/2006/relationships"><Relationship Id="rId13" Type="http://schemas.openxmlformats.org/officeDocument/2006/relationships/customXml" Target="../ink/ink3.xml"/><Relationship Id="rId18" Type="http://schemas.openxmlformats.org/officeDocument/2006/relationships/customXml" Target="../ink/ink5.xml"/><Relationship Id="rId26" Type="http://schemas.openxmlformats.org/officeDocument/2006/relationships/customXml" Target="../ink/ink9.xml"/><Relationship Id="rId3" Type="http://schemas.openxmlformats.org/officeDocument/2006/relationships/image" Target="../media/image12.png"/><Relationship Id="rId21" Type="http://schemas.openxmlformats.org/officeDocument/2006/relationships/image" Target="../media/image19.png"/><Relationship Id="rId34" Type="http://schemas.openxmlformats.org/officeDocument/2006/relationships/customXml" Target="../ink/ink12.xml"/><Relationship Id="rId7" Type="http://schemas.openxmlformats.org/officeDocument/2006/relationships/oleObject" Target="../embeddings/oleObject6.bin"/><Relationship Id="rId12" Type="http://schemas.openxmlformats.org/officeDocument/2006/relationships/image" Target="../media/image17.wmf"/><Relationship Id="rId17" Type="http://schemas.openxmlformats.org/officeDocument/2006/relationships/image" Target="../media/image17.png"/><Relationship Id="rId25" Type="http://schemas.openxmlformats.org/officeDocument/2006/relationships/image" Target="../media/image21.png"/><Relationship Id="rId33" Type="http://schemas.openxmlformats.org/officeDocument/2006/relationships/image" Target="../media/image18.wmf"/><Relationship Id="rId2" Type="http://schemas.openxmlformats.org/officeDocument/2006/relationships/image" Target="../media/image11.png"/><Relationship Id="rId16" Type="http://schemas.openxmlformats.org/officeDocument/2006/relationships/customXml" Target="../ink/ink4.xml"/><Relationship Id="rId20" Type="http://schemas.openxmlformats.org/officeDocument/2006/relationships/customXml" Target="../ink/ink6.xml"/><Relationship Id="rId29"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14.wmf"/><Relationship Id="rId11" Type="http://schemas.openxmlformats.org/officeDocument/2006/relationships/oleObject" Target="../embeddings/oleObject8.bin"/><Relationship Id="rId24" Type="http://schemas.openxmlformats.org/officeDocument/2006/relationships/customXml" Target="../ink/ink8.xml"/><Relationship Id="rId32" Type="http://schemas.openxmlformats.org/officeDocument/2006/relationships/oleObject" Target="../embeddings/oleObject9.bin"/><Relationship Id="rId5" Type="http://schemas.openxmlformats.org/officeDocument/2006/relationships/oleObject" Target="../embeddings/oleObject5.bin"/><Relationship Id="rId15" Type="http://schemas.openxmlformats.org/officeDocument/2006/relationships/image" Target="../media/image160.png"/><Relationship Id="rId23" Type="http://schemas.openxmlformats.org/officeDocument/2006/relationships/image" Target="../media/image20.png"/><Relationship Id="rId28" Type="http://schemas.openxmlformats.org/officeDocument/2006/relationships/customXml" Target="../ink/ink10.xml"/><Relationship Id="rId10" Type="http://schemas.openxmlformats.org/officeDocument/2006/relationships/image" Target="../media/image16.wmf"/><Relationship Id="rId19" Type="http://schemas.openxmlformats.org/officeDocument/2006/relationships/image" Target="../media/image18.png"/><Relationship Id="rId31" Type="http://schemas.openxmlformats.org/officeDocument/2006/relationships/image" Target="../media/image24.png"/><Relationship Id="rId4" Type="http://schemas.openxmlformats.org/officeDocument/2006/relationships/image" Target="../media/image13.png"/><Relationship Id="rId9" Type="http://schemas.openxmlformats.org/officeDocument/2006/relationships/oleObject" Target="../embeddings/oleObject7.bin"/><Relationship Id="rId22" Type="http://schemas.openxmlformats.org/officeDocument/2006/relationships/customXml" Target="../ink/ink7.xml"/><Relationship Id="rId27" Type="http://schemas.openxmlformats.org/officeDocument/2006/relationships/image" Target="../media/image22.png"/><Relationship Id="rId30" Type="http://schemas.openxmlformats.org/officeDocument/2006/relationships/customXml" Target="../ink/ink11.xml"/><Relationship Id="rId35" Type="http://schemas.openxmlformats.org/officeDocument/2006/relationships/image" Target="../media/image25.png"/><Relationship Id="rId8" Type="http://schemas.openxmlformats.org/officeDocument/2006/relationships/image" Target="../media/image15.wmf"/></Relationships>
</file>

<file path=ppt/slides/_rels/slide30.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8.png"/></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51.bin"/><Relationship Id="rId13" Type="http://schemas.openxmlformats.org/officeDocument/2006/relationships/image" Target="../media/image203.wmf"/><Relationship Id="rId3" Type="http://schemas.openxmlformats.org/officeDocument/2006/relationships/image" Target="../media/image199.png"/><Relationship Id="rId7" Type="http://schemas.openxmlformats.org/officeDocument/2006/relationships/image" Target="../media/image201.wmf"/><Relationship Id="rId12" Type="http://schemas.openxmlformats.org/officeDocument/2006/relationships/oleObject" Target="../embeddings/oleObject152.bin"/><Relationship Id="rId17" Type="http://schemas.openxmlformats.org/officeDocument/2006/relationships/image" Target="../media/image206.png"/><Relationship Id="rId2" Type="http://schemas.openxmlformats.org/officeDocument/2006/relationships/notesSlide" Target="../notesSlides/notesSlide8.xml"/><Relationship Id="rId16" Type="http://schemas.openxmlformats.org/officeDocument/2006/relationships/customXml" Target="../ink/ink61.xml"/><Relationship Id="rId1" Type="http://schemas.openxmlformats.org/officeDocument/2006/relationships/slideLayout" Target="../slideLayouts/slideLayout1.xml"/><Relationship Id="rId6" Type="http://schemas.openxmlformats.org/officeDocument/2006/relationships/oleObject" Target="../embeddings/oleObject150.bin"/><Relationship Id="rId11" Type="http://schemas.openxmlformats.org/officeDocument/2006/relationships/image" Target="../media/image203.png"/><Relationship Id="rId5" Type="http://schemas.openxmlformats.org/officeDocument/2006/relationships/image" Target="../media/image200.wmf"/><Relationship Id="rId15" Type="http://schemas.openxmlformats.org/officeDocument/2006/relationships/image" Target="../media/image204.emf"/><Relationship Id="rId10" Type="http://schemas.openxmlformats.org/officeDocument/2006/relationships/customXml" Target="../ink/ink60.xml"/><Relationship Id="rId4" Type="http://schemas.openxmlformats.org/officeDocument/2006/relationships/oleObject" Target="../embeddings/oleObject149.bin"/><Relationship Id="rId9" Type="http://schemas.openxmlformats.org/officeDocument/2006/relationships/image" Target="../media/image202.wmf"/><Relationship Id="rId14" Type="http://schemas.openxmlformats.org/officeDocument/2006/relationships/oleObject" Target="../embeddings/oleObject153.bin"/></Relationships>
</file>

<file path=ppt/slides/_rels/slide32.xml.rels><?xml version="1.0" encoding="UTF-8" standalone="yes"?>
<Relationships xmlns="http://schemas.openxmlformats.org/package/2006/relationships"><Relationship Id="rId8" Type="http://schemas.openxmlformats.org/officeDocument/2006/relationships/image" Target="../media/image207.wmf"/><Relationship Id="rId13" Type="http://schemas.openxmlformats.org/officeDocument/2006/relationships/image" Target="../media/image212.png"/><Relationship Id="rId3" Type="http://schemas.openxmlformats.org/officeDocument/2006/relationships/oleObject" Target="../embeddings/oleObject154.bin"/><Relationship Id="rId7" Type="http://schemas.openxmlformats.org/officeDocument/2006/relationships/oleObject" Target="../embeddings/oleObject156.bin"/><Relationship Id="rId12" Type="http://schemas.openxmlformats.org/officeDocument/2006/relationships/customXml" Target="../ink/ink62.xml"/><Relationship Id="rId17" Type="http://schemas.openxmlformats.org/officeDocument/2006/relationships/image" Target="../media/image214.png"/><Relationship Id="rId2" Type="http://schemas.openxmlformats.org/officeDocument/2006/relationships/notesSlide" Target="../notesSlides/notesSlide9.xml"/><Relationship Id="rId16" Type="http://schemas.openxmlformats.org/officeDocument/2006/relationships/customXml" Target="../ink/ink63.xml"/><Relationship Id="rId1" Type="http://schemas.openxmlformats.org/officeDocument/2006/relationships/slideLayout" Target="../slideLayouts/slideLayout1.xml"/><Relationship Id="rId6" Type="http://schemas.openxmlformats.org/officeDocument/2006/relationships/image" Target="../media/image206.wmf"/><Relationship Id="rId11" Type="http://schemas.openxmlformats.org/officeDocument/2006/relationships/image" Target="../media/image209.wmf"/><Relationship Id="rId5" Type="http://schemas.openxmlformats.org/officeDocument/2006/relationships/oleObject" Target="../embeddings/oleObject155.bin"/><Relationship Id="rId15" Type="http://schemas.openxmlformats.org/officeDocument/2006/relationships/image" Target="../media/image210.emf"/><Relationship Id="rId10" Type="http://schemas.openxmlformats.org/officeDocument/2006/relationships/oleObject" Target="../embeddings/oleObject157.bin"/><Relationship Id="rId4" Type="http://schemas.openxmlformats.org/officeDocument/2006/relationships/image" Target="../media/image205.wmf"/><Relationship Id="rId9" Type="http://schemas.openxmlformats.org/officeDocument/2006/relationships/image" Target="../media/image208.png"/><Relationship Id="rId14" Type="http://schemas.openxmlformats.org/officeDocument/2006/relationships/oleObject" Target="../embeddings/oleObject158.bin"/></Relationships>
</file>

<file path=ppt/slides/_rels/slide33.xml.rels><?xml version="1.0" encoding="UTF-8" standalone="yes"?>
<Relationships xmlns="http://schemas.openxmlformats.org/package/2006/relationships"><Relationship Id="rId8" Type="http://schemas.openxmlformats.org/officeDocument/2006/relationships/image" Target="../media/image213.wmf"/><Relationship Id="rId13" Type="http://schemas.openxmlformats.org/officeDocument/2006/relationships/oleObject" Target="../embeddings/oleObject163.bin"/><Relationship Id="rId3" Type="http://schemas.openxmlformats.org/officeDocument/2006/relationships/oleObject" Target="../embeddings/oleObject159.bin"/><Relationship Id="rId7" Type="http://schemas.openxmlformats.org/officeDocument/2006/relationships/oleObject" Target="../embeddings/oleObject161.bin"/><Relationship Id="rId12" Type="http://schemas.openxmlformats.org/officeDocument/2006/relationships/image" Target="../media/image219.png"/><Relationship Id="rId17" Type="http://schemas.openxmlformats.org/officeDocument/2006/relationships/image" Target="../media/image216.png"/><Relationship Id="rId2" Type="http://schemas.openxmlformats.org/officeDocument/2006/relationships/notesSlide" Target="../notesSlides/notesSlide10.xml"/><Relationship Id="rId16" Type="http://schemas.openxmlformats.org/officeDocument/2006/relationships/image" Target="../media/image214.png"/><Relationship Id="rId1" Type="http://schemas.openxmlformats.org/officeDocument/2006/relationships/slideLayout" Target="../slideLayouts/slideLayout1.xml"/><Relationship Id="rId6" Type="http://schemas.openxmlformats.org/officeDocument/2006/relationships/image" Target="../media/image212.wmf"/><Relationship Id="rId11" Type="http://schemas.openxmlformats.org/officeDocument/2006/relationships/customXml" Target="../ink/ink64.xml"/><Relationship Id="rId5" Type="http://schemas.openxmlformats.org/officeDocument/2006/relationships/oleObject" Target="../embeddings/oleObject160.bin"/><Relationship Id="rId15" Type="http://schemas.openxmlformats.org/officeDocument/2006/relationships/customXml" Target="../ink/ink65.xml"/><Relationship Id="rId10" Type="http://schemas.openxmlformats.org/officeDocument/2006/relationships/image" Target="../media/image214.wmf"/><Relationship Id="rId4" Type="http://schemas.openxmlformats.org/officeDocument/2006/relationships/image" Target="../media/image211.wmf"/><Relationship Id="rId9" Type="http://schemas.openxmlformats.org/officeDocument/2006/relationships/oleObject" Target="../embeddings/oleObject162.bin"/><Relationship Id="rId14" Type="http://schemas.openxmlformats.org/officeDocument/2006/relationships/image" Target="../media/image215.wmf"/></Relationships>
</file>

<file path=ppt/slides/_rels/slide34.xml.rels><?xml version="1.0" encoding="UTF-8" standalone="yes"?>
<Relationships xmlns="http://schemas.openxmlformats.org/package/2006/relationships"><Relationship Id="rId8" Type="http://schemas.openxmlformats.org/officeDocument/2006/relationships/image" Target="../media/image219.wmf"/><Relationship Id="rId13" Type="http://schemas.openxmlformats.org/officeDocument/2006/relationships/oleObject" Target="../embeddings/oleObject168.bin"/><Relationship Id="rId3" Type="http://schemas.openxmlformats.org/officeDocument/2006/relationships/oleObject" Target="../embeddings/oleObject164.bin"/><Relationship Id="rId7" Type="http://schemas.openxmlformats.org/officeDocument/2006/relationships/oleObject" Target="../embeddings/oleObject166.bin"/><Relationship Id="rId12" Type="http://schemas.openxmlformats.org/officeDocument/2006/relationships/image" Target="../media/image219.png"/><Relationship Id="rId17" Type="http://schemas.openxmlformats.org/officeDocument/2006/relationships/image" Target="../media/image222.png"/><Relationship Id="rId2" Type="http://schemas.openxmlformats.org/officeDocument/2006/relationships/notesSlide" Target="../notesSlides/notesSlide11.xml"/><Relationship Id="rId16" Type="http://schemas.openxmlformats.org/officeDocument/2006/relationships/image" Target="../media/image214.png"/><Relationship Id="rId1" Type="http://schemas.openxmlformats.org/officeDocument/2006/relationships/slideLayout" Target="../slideLayouts/slideLayout1.xml"/><Relationship Id="rId6" Type="http://schemas.openxmlformats.org/officeDocument/2006/relationships/image" Target="../media/image218.wmf"/><Relationship Id="rId11" Type="http://schemas.openxmlformats.org/officeDocument/2006/relationships/customXml" Target="../ink/ink66.xml"/><Relationship Id="rId5" Type="http://schemas.openxmlformats.org/officeDocument/2006/relationships/oleObject" Target="../embeddings/oleObject165.bin"/><Relationship Id="rId15" Type="http://schemas.openxmlformats.org/officeDocument/2006/relationships/customXml" Target="../ink/ink67.xml"/><Relationship Id="rId10" Type="http://schemas.openxmlformats.org/officeDocument/2006/relationships/image" Target="../media/image220.wmf"/><Relationship Id="rId4" Type="http://schemas.openxmlformats.org/officeDocument/2006/relationships/image" Target="../media/image217.wmf"/><Relationship Id="rId9" Type="http://schemas.openxmlformats.org/officeDocument/2006/relationships/oleObject" Target="../embeddings/oleObject167.bin"/><Relationship Id="rId14" Type="http://schemas.openxmlformats.org/officeDocument/2006/relationships/image" Target="../media/image221.wmf"/></Relationships>
</file>

<file path=ppt/slides/_rels/slide35.xml.rels><?xml version="1.0" encoding="UTF-8" standalone="yes"?>
<Relationships xmlns="http://schemas.openxmlformats.org/package/2006/relationships"><Relationship Id="rId8" Type="http://schemas.openxmlformats.org/officeDocument/2006/relationships/image" Target="../media/image225.emf"/><Relationship Id="rId3" Type="http://schemas.openxmlformats.org/officeDocument/2006/relationships/oleObject" Target="../embeddings/oleObject169.bin"/><Relationship Id="rId7" Type="http://schemas.openxmlformats.org/officeDocument/2006/relationships/oleObject" Target="../embeddings/oleObject171.bin"/><Relationship Id="rId12" Type="http://schemas.openxmlformats.org/officeDocument/2006/relationships/image" Target="../media/image227.w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24.wmf"/><Relationship Id="rId11" Type="http://schemas.openxmlformats.org/officeDocument/2006/relationships/oleObject" Target="../embeddings/oleObject173.bin"/><Relationship Id="rId5" Type="http://schemas.openxmlformats.org/officeDocument/2006/relationships/oleObject" Target="../embeddings/oleObject170.bin"/><Relationship Id="rId10" Type="http://schemas.openxmlformats.org/officeDocument/2006/relationships/image" Target="../media/image226.wmf"/><Relationship Id="rId4" Type="http://schemas.openxmlformats.org/officeDocument/2006/relationships/image" Target="../media/image223.emf"/><Relationship Id="rId9" Type="http://schemas.openxmlformats.org/officeDocument/2006/relationships/oleObject" Target="../embeddings/oleObject172.bin"/></Relationships>
</file>

<file path=ppt/slides/_rels/slide36.xml.rels><?xml version="1.0" encoding="UTF-8" standalone="yes"?>
<Relationships xmlns="http://schemas.openxmlformats.org/package/2006/relationships"><Relationship Id="rId8" Type="http://schemas.openxmlformats.org/officeDocument/2006/relationships/image" Target="../media/image235.png"/><Relationship Id="rId3" Type="http://schemas.openxmlformats.org/officeDocument/2006/relationships/oleObject" Target="../embeddings/oleObject174.bin"/><Relationship Id="rId7" Type="http://schemas.openxmlformats.org/officeDocument/2006/relationships/customXml" Target="../ink/ink68.xml"/><Relationship Id="rId12" Type="http://schemas.openxmlformats.org/officeDocument/2006/relationships/image" Target="../media/image230.w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29.wmf"/><Relationship Id="rId11" Type="http://schemas.openxmlformats.org/officeDocument/2006/relationships/oleObject" Target="../embeddings/oleObject176.bin"/><Relationship Id="rId5" Type="http://schemas.openxmlformats.org/officeDocument/2006/relationships/oleObject" Target="../embeddings/oleObject175.bin"/><Relationship Id="rId10" Type="http://schemas.openxmlformats.org/officeDocument/2006/relationships/image" Target="../media/image236.png"/><Relationship Id="rId4" Type="http://schemas.openxmlformats.org/officeDocument/2006/relationships/image" Target="../media/image228.emf"/><Relationship Id="rId9" Type="http://schemas.openxmlformats.org/officeDocument/2006/relationships/customXml" Target="../ink/ink69.xml"/></Relationships>
</file>

<file path=ppt/slides/_rels/slide37.xml.rels><?xml version="1.0" encoding="UTF-8" standalone="yes"?>
<Relationships xmlns="http://schemas.openxmlformats.org/package/2006/relationships"><Relationship Id="rId8" Type="http://schemas.openxmlformats.org/officeDocument/2006/relationships/image" Target="../media/image233.wmf"/><Relationship Id="rId13" Type="http://schemas.openxmlformats.org/officeDocument/2006/relationships/image" Target="../media/image1160.png"/><Relationship Id="rId18" Type="http://schemas.openxmlformats.org/officeDocument/2006/relationships/customXml" Target="../ink/ink72.xml"/><Relationship Id="rId3" Type="http://schemas.openxmlformats.org/officeDocument/2006/relationships/oleObject" Target="../embeddings/oleObject177.bin"/><Relationship Id="rId7" Type="http://schemas.openxmlformats.org/officeDocument/2006/relationships/oleObject" Target="../embeddings/oleObject179.bin"/><Relationship Id="rId17" Type="http://schemas.openxmlformats.org/officeDocument/2006/relationships/image" Target="../media/image235.wmf"/><Relationship Id="rId2" Type="http://schemas.openxmlformats.org/officeDocument/2006/relationships/notesSlide" Target="../notesSlides/notesSlide14.xml"/><Relationship Id="rId16" Type="http://schemas.openxmlformats.org/officeDocument/2006/relationships/oleObject" Target="../embeddings/oleObject181.bin"/><Relationship Id="rId1" Type="http://schemas.openxmlformats.org/officeDocument/2006/relationships/slideLayout" Target="../slideLayouts/slideLayout1.xml"/><Relationship Id="rId6" Type="http://schemas.openxmlformats.org/officeDocument/2006/relationships/image" Target="../media/image232.wmf"/><Relationship Id="rId11" Type="http://schemas.openxmlformats.org/officeDocument/2006/relationships/customXml" Target="../ink/ink70.xml"/><Relationship Id="rId5" Type="http://schemas.openxmlformats.org/officeDocument/2006/relationships/oleObject" Target="../embeddings/oleObject178.bin"/><Relationship Id="rId15" Type="http://schemas.openxmlformats.org/officeDocument/2006/relationships/image" Target="../media/image1170.png"/><Relationship Id="rId10" Type="http://schemas.openxmlformats.org/officeDocument/2006/relationships/image" Target="../media/image234.wmf"/><Relationship Id="rId19" Type="http://schemas.openxmlformats.org/officeDocument/2006/relationships/image" Target="../media/image1180.png"/><Relationship Id="rId4" Type="http://schemas.openxmlformats.org/officeDocument/2006/relationships/image" Target="../media/image231.wmf"/><Relationship Id="rId9" Type="http://schemas.openxmlformats.org/officeDocument/2006/relationships/oleObject" Target="../embeddings/oleObject180.bin"/><Relationship Id="rId14" Type="http://schemas.openxmlformats.org/officeDocument/2006/relationships/customXml" Target="../ink/ink71.xml"/></Relationships>
</file>

<file path=ppt/slides/_rels/slide38.xml.rels><?xml version="1.0" encoding="UTF-8" standalone="yes"?>
<Relationships xmlns="http://schemas.openxmlformats.org/package/2006/relationships"><Relationship Id="rId3" Type="http://schemas.openxmlformats.org/officeDocument/2006/relationships/image" Target="../media/image235.wmf"/><Relationship Id="rId2" Type="http://schemas.openxmlformats.org/officeDocument/2006/relationships/oleObject" Target="../embeddings/oleObject181.bin"/><Relationship Id="rId1" Type="http://schemas.openxmlformats.org/officeDocument/2006/relationships/slideLayout" Target="../slideLayouts/slideLayout1.xml"/><Relationship Id="rId5" Type="http://schemas.openxmlformats.org/officeDocument/2006/relationships/image" Target="../media/image236.wmf"/><Relationship Id="rId4" Type="http://schemas.openxmlformats.org/officeDocument/2006/relationships/oleObject" Target="../embeddings/oleObject182.bin"/></Relationships>
</file>

<file path=ppt/slides/_rels/slide39.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237.wmf"/><Relationship Id="rId7" Type="http://schemas.openxmlformats.org/officeDocument/2006/relationships/image" Target="../media/image239.wmf"/><Relationship Id="rId2" Type="http://schemas.openxmlformats.org/officeDocument/2006/relationships/oleObject" Target="../embeddings/oleObject183.bin"/><Relationship Id="rId1" Type="http://schemas.openxmlformats.org/officeDocument/2006/relationships/slideLayout" Target="../slideLayouts/slideLayout1.xml"/><Relationship Id="rId6" Type="http://schemas.openxmlformats.org/officeDocument/2006/relationships/oleObject" Target="../embeddings/oleObject185.bin"/><Relationship Id="rId5" Type="http://schemas.openxmlformats.org/officeDocument/2006/relationships/image" Target="../media/image238.wmf"/><Relationship Id="rId4" Type="http://schemas.openxmlformats.org/officeDocument/2006/relationships/oleObject" Target="../embeddings/oleObject184.bin"/></Relationships>
</file>

<file path=ppt/slides/_rels/slide4.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2.wmf"/><Relationship Id="rId3" Type="http://schemas.openxmlformats.org/officeDocument/2006/relationships/image" Target="../media/image26.png"/><Relationship Id="rId7" Type="http://schemas.openxmlformats.org/officeDocument/2006/relationships/oleObject" Target="../embeddings/oleObject12.bin"/><Relationship Id="rId12" Type="http://schemas.openxmlformats.org/officeDocument/2006/relationships/oleObject" Target="../embeddings/oleObject14.bin"/><Relationship Id="rId2" Type="http://schemas.openxmlformats.org/officeDocument/2006/relationships/oleObject" Target="../embeddings/oleObject10.bin"/><Relationship Id="rId1" Type="http://schemas.openxmlformats.org/officeDocument/2006/relationships/slideLayout" Target="../slideLayouts/slideLayout1.xml"/><Relationship Id="rId6" Type="http://schemas.openxmlformats.org/officeDocument/2006/relationships/image" Target="../media/image28.png"/><Relationship Id="rId11" Type="http://schemas.openxmlformats.org/officeDocument/2006/relationships/image" Target="../media/image31.wmf"/><Relationship Id="rId5" Type="http://schemas.openxmlformats.org/officeDocument/2006/relationships/image" Target="../media/image27.wmf"/><Relationship Id="rId10" Type="http://schemas.openxmlformats.org/officeDocument/2006/relationships/oleObject" Target="../embeddings/oleObject13.bin"/><Relationship Id="rId4" Type="http://schemas.openxmlformats.org/officeDocument/2006/relationships/oleObject" Target="../embeddings/oleObject11.bin"/><Relationship Id="rId9" Type="http://schemas.openxmlformats.org/officeDocument/2006/relationships/image" Target="../media/image30.png"/></Relationships>
</file>

<file path=ppt/slides/_rels/slide40.xml.rels><?xml version="1.0" encoding="UTF-8" standalone="yes"?>
<Relationships xmlns="http://schemas.openxmlformats.org/package/2006/relationships"><Relationship Id="rId3" Type="http://schemas.openxmlformats.org/officeDocument/2006/relationships/image" Target="../media/image235.wmf"/><Relationship Id="rId2" Type="http://schemas.openxmlformats.org/officeDocument/2006/relationships/oleObject" Target="../embeddings/oleObject181.bin"/><Relationship Id="rId1" Type="http://schemas.openxmlformats.org/officeDocument/2006/relationships/slideLayout" Target="../slideLayouts/slideLayout1.xml"/><Relationship Id="rId5" Type="http://schemas.openxmlformats.org/officeDocument/2006/relationships/image" Target="../media/image236.wmf"/><Relationship Id="rId4" Type="http://schemas.openxmlformats.org/officeDocument/2006/relationships/oleObject" Target="../embeddings/oleObject182.bin"/></Relationships>
</file>

<file path=ppt/slides/_rels/slide41.xml.rels><?xml version="1.0" encoding="UTF-8" standalone="yes"?>
<Relationships xmlns="http://schemas.openxmlformats.org/package/2006/relationships"><Relationship Id="rId8" Type="http://schemas.openxmlformats.org/officeDocument/2006/relationships/image" Target="../media/image1750.png"/><Relationship Id="rId13" Type="http://schemas.openxmlformats.org/officeDocument/2006/relationships/oleObject" Target="../embeddings/oleObject189.bin"/><Relationship Id="rId18" Type="http://schemas.openxmlformats.org/officeDocument/2006/relationships/oleObject" Target="../embeddings/oleObject190.bin"/><Relationship Id="rId3" Type="http://schemas.openxmlformats.org/officeDocument/2006/relationships/image" Target="../media/image240.wmf"/><Relationship Id="rId21" Type="http://schemas.openxmlformats.org/officeDocument/2006/relationships/image" Target="../media/image245.wmf"/><Relationship Id="rId12" Type="http://schemas.openxmlformats.org/officeDocument/2006/relationships/image" Target="../media/image176.png"/><Relationship Id="rId17" Type="http://schemas.openxmlformats.org/officeDocument/2006/relationships/image" Target="../media/image177.png"/><Relationship Id="rId2" Type="http://schemas.openxmlformats.org/officeDocument/2006/relationships/oleObject" Target="../embeddings/oleObject186.bin"/><Relationship Id="rId16" Type="http://schemas.openxmlformats.org/officeDocument/2006/relationships/customXml" Target="../ink/ink75.xml"/><Relationship Id="rId20" Type="http://schemas.openxmlformats.org/officeDocument/2006/relationships/oleObject" Target="../embeddings/oleObject191.bin"/><Relationship Id="rId1" Type="http://schemas.openxmlformats.org/officeDocument/2006/relationships/slideLayout" Target="../slideLayouts/slideLayout1.xml"/><Relationship Id="rId6" Type="http://schemas.openxmlformats.org/officeDocument/2006/relationships/customXml" Target="../ink/ink73.xml"/><Relationship Id="rId11" Type="http://schemas.openxmlformats.org/officeDocument/2006/relationships/customXml" Target="../ink/ink74.xml"/><Relationship Id="rId24" Type="http://schemas.openxmlformats.org/officeDocument/2006/relationships/image" Target="../media/image178.png"/><Relationship Id="rId5" Type="http://schemas.openxmlformats.org/officeDocument/2006/relationships/image" Target="../media/image241.wmf"/><Relationship Id="rId15" Type="http://schemas.openxmlformats.org/officeDocument/2006/relationships/image" Target="../media/image157.png"/><Relationship Id="rId23" Type="http://schemas.openxmlformats.org/officeDocument/2006/relationships/customXml" Target="../ink/ink77.xml"/><Relationship Id="rId10" Type="http://schemas.openxmlformats.org/officeDocument/2006/relationships/image" Target="../media/image242.wmf"/><Relationship Id="rId19" Type="http://schemas.openxmlformats.org/officeDocument/2006/relationships/image" Target="../media/image244.wmf"/><Relationship Id="rId4" Type="http://schemas.openxmlformats.org/officeDocument/2006/relationships/oleObject" Target="../embeddings/oleObject187.bin"/><Relationship Id="rId9" Type="http://schemas.openxmlformats.org/officeDocument/2006/relationships/oleObject" Target="../embeddings/oleObject188.bin"/><Relationship Id="rId14" Type="http://schemas.openxmlformats.org/officeDocument/2006/relationships/image" Target="../media/image243.wmf"/><Relationship Id="rId22" Type="http://schemas.openxmlformats.org/officeDocument/2006/relationships/customXml" Target="../ink/ink76.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94.bin"/><Relationship Id="rId13" Type="http://schemas.openxmlformats.org/officeDocument/2006/relationships/image" Target="../media/image254.png"/><Relationship Id="rId18" Type="http://schemas.openxmlformats.org/officeDocument/2006/relationships/image" Target="../media/image1680.png"/><Relationship Id="rId26" Type="http://schemas.openxmlformats.org/officeDocument/2006/relationships/image" Target="../media/image1720.png"/><Relationship Id="rId3" Type="http://schemas.openxmlformats.org/officeDocument/2006/relationships/image" Target="../media/image247.png"/><Relationship Id="rId21" Type="http://schemas.openxmlformats.org/officeDocument/2006/relationships/customXml" Target="../ink/ink80.xml"/><Relationship Id="rId7" Type="http://schemas.openxmlformats.org/officeDocument/2006/relationships/image" Target="../media/image249.wmf"/><Relationship Id="rId12" Type="http://schemas.openxmlformats.org/officeDocument/2006/relationships/image" Target="../media/image253.png"/><Relationship Id="rId25" Type="http://schemas.openxmlformats.org/officeDocument/2006/relationships/customXml" Target="../ink/ink82.xml"/><Relationship Id="rId2" Type="http://schemas.openxmlformats.org/officeDocument/2006/relationships/image" Target="../media/image246.png"/><Relationship Id="rId16" Type="http://schemas.openxmlformats.org/officeDocument/2006/relationships/customXml" Target="../ink/ink78.xml"/><Relationship Id="rId20" Type="http://schemas.openxmlformats.org/officeDocument/2006/relationships/image" Target="../media/image1690.png"/><Relationship Id="rId1" Type="http://schemas.openxmlformats.org/officeDocument/2006/relationships/slideLayout" Target="../slideLayouts/slideLayout1.xml"/><Relationship Id="rId6" Type="http://schemas.openxmlformats.org/officeDocument/2006/relationships/oleObject" Target="../embeddings/oleObject193.bin"/><Relationship Id="rId11" Type="http://schemas.openxmlformats.org/officeDocument/2006/relationships/image" Target="../media/image252.png"/><Relationship Id="rId24" Type="http://schemas.openxmlformats.org/officeDocument/2006/relationships/image" Target="../media/image1710.png"/><Relationship Id="rId5" Type="http://schemas.openxmlformats.org/officeDocument/2006/relationships/image" Target="../media/image248.wmf"/><Relationship Id="rId15" Type="http://schemas.openxmlformats.org/officeDocument/2006/relationships/image" Target="../media/image255.wmf"/><Relationship Id="rId23" Type="http://schemas.openxmlformats.org/officeDocument/2006/relationships/customXml" Target="../ink/ink81.xml"/><Relationship Id="rId10" Type="http://schemas.openxmlformats.org/officeDocument/2006/relationships/image" Target="../media/image251.png"/><Relationship Id="rId19" Type="http://schemas.openxmlformats.org/officeDocument/2006/relationships/customXml" Target="../ink/ink79.xml"/><Relationship Id="rId4" Type="http://schemas.openxmlformats.org/officeDocument/2006/relationships/oleObject" Target="../embeddings/oleObject192.bin"/><Relationship Id="rId9" Type="http://schemas.openxmlformats.org/officeDocument/2006/relationships/image" Target="../media/image250.wmf"/><Relationship Id="rId14" Type="http://schemas.openxmlformats.org/officeDocument/2006/relationships/oleObject" Target="../embeddings/oleObject195.bin"/><Relationship Id="rId22" Type="http://schemas.openxmlformats.org/officeDocument/2006/relationships/image" Target="../media/image1700.png"/></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98.bin"/><Relationship Id="rId13" Type="http://schemas.openxmlformats.org/officeDocument/2006/relationships/image" Target="../media/image259.wmf"/><Relationship Id="rId18" Type="http://schemas.openxmlformats.org/officeDocument/2006/relationships/image" Target="../media/image1780.png"/><Relationship Id="rId3" Type="http://schemas.openxmlformats.org/officeDocument/2006/relationships/image" Target="../media/image250.wmf"/><Relationship Id="rId7" Type="http://schemas.openxmlformats.org/officeDocument/2006/relationships/image" Target="../media/image257.wmf"/><Relationship Id="rId12" Type="http://schemas.openxmlformats.org/officeDocument/2006/relationships/oleObject" Target="../embeddings/oleObject200.bin"/><Relationship Id="rId2" Type="http://schemas.openxmlformats.org/officeDocument/2006/relationships/oleObject" Target="../embeddings/oleObject194.bin"/><Relationship Id="rId16" Type="http://schemas.openxmlformats.org/officeDocument/2006/relationships/customXml" Target="../ink/ink83.xml"/><Relationship Id="rId20" Type="http://schemas.openxmlformats.org/officeDocument/2006/relationships/image" Target="../media/image179.png"/><Relationship Id="rId1" Type="http://schemas.openxmlformats.org/officeDocument/2006/relationships/slideLayout" Target="../slideLayouts/slideLayout1.xml"/><Relationship Id="rId6" Type="http://schemas.openxmlformats.org/officeDocument/2006/relationships/oleObject" Target="../embeddings/oleObject197.bin"/><Relationship Id="rId11" Type="http://schemas.openxmlformats.org/officeDocument/2006/relationships/image" Target="../media/image184.png"/><Relationship Id="rId5" Type="http://schemas.openxmlformats.org/officeDocument/2006/relationships/image" Target="../media/image256.wmf"/><Relationship Id="rId15" Type="http://schemas.openxmlformats.org/officeDocument/2006/relationships/image" Target="../media/image260.wmf"/><Relationship Id="rId10" Type="http://schemas.openxmlformats.org/officeDocument/2006/relationships/oleObject" Target="../embeddings/oleObject199.bin"/><Relationship Id="rId19" Type="http://schemas.openxmlformats.org/officeDocument/2006/relationships/customXml" Target="../ink/ink84.xml"/><Relationship Id="rId4" Type="http://schemas.openxmlformats.org/officeDocument/2006/relationships/oleObject" Target="../embeddings/oleObject196.bin"/><Relationship Id="rId9" Type="http://schemas.openxmlformats.org/officeDocument/2006/relationships/image" Target="../media/image258.wmf"/><Relationship Id="rId14" Type="http://schemas.openxmlformats.org/officeDocument/2006/relationships/oleObject" Target="../embeddings/oleObject201.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05.bin"/><Relationship Id="rId18" Type="http://schemas.openxmlformats.org/officeDocument/2006/relationships/image" Target="../media/image1780.png"/><Relationship Id="rId3" Type="http://schemas.openxmlformats.org/officeDocument/2006/relationships/image" Target="../media/image261.wmf"/><Relationship Id="rId21" Type="http://schemas.openxmlformats.org/officeDocument/2006/relationships/image" Target="../media/image265.png"/><Relationship Id="rId7" Type="http://schemas.openxmlformats.org/officeDocument/2006/relationships/image" Target="../media/image263.wmf"/><Relationship Id="rId12" Type="http://schemas.openxmlformats.org/officeDocument/2006/relationships/customXml" Target="../ink/ink85.xml"/><Relationship Id="rId2" Type="http://schemas.openxmlformats.org/officeDocument/2006/relationships/oleObject" Target="../embeddings/oleObject202.bin"/><Relationship Id="rId20" Type="http://schemas.openxmlformats.org/officeDocument/2006/relationships/image" Target="../media/image1740.png"/><Relationship Id="rId1" Type="http://schemas.openxmlformats.org/officeDocument/2006/relationships/slideLayout" Target="../slideLayouts/slideLayout1.xml"/><Relationship Id="rId6" Type="http://schemas.openxmlformats.org/officeDocument/2006/relationships/oleObject" Target="../embeddings/oleObject204.bin"/><Relationship Id="rId11" Type="http://schemas.openxmlformats.org/officeDocument/2006/relationships/image" Target="../media/image184.png"/><Relationship Id="rId5" Type="http://schemas.openxmlformats.org/officeDocument/2006/relationships/image" Target="../media/image262.wmf"/><Relationship Id="rId10" Type="http://schemas.openxmlformats.org/officeDocument/2006/relationships/oleObject" Target="../embeddings/oleObject206.bin"/><Relationship Id="rId19" Type="http://schemas.openxmlformats.org/officeDocument/2006/relationships/customXml" Target="../ink/ink86.xml"/><Relationship Id="rId4" Type="http://schemas.openxmlformats.org/officeDocument/2006/relationships/oleObject" Target="../embeddings/oleObject203.bin"/><Relationship Id="rId9" Type="http://schemas.openxmlformats.org/officeDocument/2006/relationships/image" Target="../media/image264.wmf"/></Relationships>
</file>

<file path=ppt/slides/_rels/slide45.xml.rels><?xml version="1.0" encoding="UTF-8" standalone="yes"?>
<Relationships xmlns="http://schemas.openxmlformats.org/package/2006/relationships"><Relationship Id="rId2" Type="http://schemas.openxmlformats.org/officeDocument/2006/relationships/image" Target="../media/image26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36.wmf"/><Relationship Id="rId13" Type="http://schemas.openxmlformats.org/officeDocument/2006/relationships/customXml" Target="../ink/ink15.xml"/><Relationship Id="rId3" Type="http://schemas.openxmlformats.org/officeDocument/2006/relationships/image" Target="../media/image33.wmf"/><Relationship Id="rId7" Type="http://schemas.openxmlformats.org/officeDocument/2006/relationships/oleObject" Target="../embeddings/oleObject17.bin"/><Relationship Id="rId12" Type="http://schemas.openxmlformats.org/officeDocument/2006/relationships/image" Target="../media/image38.png"/><Relationship Id="rId2" Type="http://schemas.openxmlformats.org/officeDocument/2006/relationships/oleObject" Target="../embeddings/oleObject15.bin"/><Relationship Id="rId16" Type="http://schemas.openxmlformats.org/officeDocument/2006/relationships/image" Target="../media/image37.wmf"/><Relationship Id="rId1" Type="http://schemas.openxmlformats.org/officeDocument/2006/relationships/slideLayout" Target="../slideLayouts/slideLayout1.xml"/><Relationship Id="rId6" Type="http://schemas.openxmlformats.org/officeDocument/2006/relationships/image" Target="../media/image35.png"/><Relationship Id="rId11" Type="http://schemas.openxmlformats.org/officeDocument/2006/relationships/customXml" Target="../ink/ink14.xml"/><Relationship Id="rId5" Type="http://schemas.openxmlformats.org/officeDocument/2006/relationships/oleObject" Target="../embeddings/oleObject16.bin"/><Relationship Id="rId15" Type="http://schemas.openxmlformats.org/officeDocument/2006/relationships/oleObject" Target="../embeddings/oleObject18.bin"/><Relationship Id="rId10" Type="http://schemas.openxmlformats.org/officeDocument/2006/relationships/image" Target="../media/image37.png"/><Relationship Id="rId4" Type="http://schemas.openxmlformats.org/officeDocument/2006/relationships/image" Target="../media/image34.png"/><Relationship Id="rId9" Type="http://schemas.openxmlformats.org/officeDocument/2006/relationships/customXml" Target="../ink/ink13.xml"/><Relationship Id="rId14" Type="http://schemas.openxmlformats.org/officeDocument/2006/relationships/image" Target="../media/image39.png"/></Relationships>
</file>

<file path=ppt/slides/_rels/slide6.xml.rels><?xml version="1.0" encoding="UTF-8" standalone="yes"?>
<Relationships xmlns="http://schemas.openxmlformats.org/package/2006/relationships"><Relationship Id="rId8" Type="http://schemas.openxmlformats.org/officeDocument/2006/relationships/image" Target="../media/image43.emf"/><Relationship Id="rId13" Type="http://schemas.openxmlformats.org/officeDocument/2006/relationships/image" Target="../media/image46.png"/><Relationship Id="rId3" Type="http://schemas.openxmlformats.org/officeDocument/2006/relationships/image" Target="../media/image40.png"/><Relationship Id="rId7" Type="http://schemas.openxmlformats.org/officeDocument/2006/relationships/oleObject" Target="../embeddings/oleObject20.bin"/><Relationship Id="rId12" Type="http://schemas.openxmlformats.org/officeDocument/2006/relationships/image" Target="../media/image44.wmf"/><Relationship Id="rId2" Type="http://schemas.openxmlformats.org/officeDocument/2006/relationships/customXml" Target="../ink/ink16.xml"/><Relationship Id="rId1" Type="http://schemas.openxmlformats.org/officeDocument/2006/relationships/slideLayout" Target="../slideLayouts/slideLayout1.xml"/><Relationship Id="rId6" Type="http://schemas.openxmlformats.org/officeDocument/2006/relationships/image" Target="../media/image42.wmf"/><Relationship Id="rId11" Type="http://schemas.openxmlformats.org/officeDocument/2006/relationships/oleObject" Target="../embeddings/oleObject21.bin"/><Relationship Id="rId5" Type="http://schemas.openxmlformats.org/officeDocument/2006/relationships/oleObject" Target="../embeddings/oleObject19.bin"/><Relationship Id="rId10" Type="http://schemas.openxmlformats.org/officeDocument/2006/relationships/image" Target="../media/image45.png"/><Relationship Id="rId4" Type="http://schemas.openxmlformats.org/officeDocument/2006/relationships/image" Target="../media/image41.png"/><Relationship Id="rId9" Type="http://schemas.openxmlformats.org/officeDocument/2006/relationships/customXml" Target="../ink/ink17.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image" Target="../media/image47.png"/><Relationship Id="rId7" Type="http://schemas.openxmlformats.org/officeDocument/2006/relationships/image" Target="../media/image49.png"/><Relationship Id="rId12" Type="http://schemas.openxmlformats.org/officeDocument/2006/relationships/image" Target="../media/image50.wmf"/><Relationship Id="rId2" Type="http://schemas.openxmlformats.org/officeDocument/2006/relationships/oleObject" Target="../embeddings/oleObject22.bin"/><Relationship Id="rId1" Type="http://schemas.openxmlformats.org/officeDocument/2006/relationships/slideLayout" Target="../slideLayouts/slideLayout1.xml"/><Relationship Id="rId6" Type="http://schemas.openxmlformats.org/officeDocument/2006/relationships/customXml" Target="../ink/ink18.xml"/><Relationship Id="rId11" Type="http://schemas.openxmlformats.org/officeDocument/2006/relationships/oleObject" Target="../embeddings/oleObject25.bin"/><Relationship Id="rId5" Type="http://schemas.openxmlformats.org/officeDocument/2006/relationships/image" Target="../media/image48.emf"/><Relationship Id="rId10" Type="http://schemas.openxmlformats.org/officeDocument/2006/relationships/customXml" Target="../ink/ink19.xml"/><Relationship Id="rId4" Type="http://schemas.openxmlformats.org/officeDocument/2006/relationships/oleObject" Target="../embeddings/oleObject23.bin"/><Relationship Id="rId9" Type="http://schemas.openxmlformats.org/officeDocument/2006/relationships/image" Target="../media/image49.wmf"/></Relationships>
</file>

<file path=ppt/slides/_rels/slide8.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7.png"/><Relationship Id="rId3" Type="http://schemas.openxmlformats.org/officeDocument/2006/relationships/image" Target="../media/image51.wmf"/><Relationship Id="rId7" Type="http://schemas.openxmlformats.org/officeDocument/2006/relationships/oleObject" Target="../embeddings/oleObject28.bin"/><Relationship Id="rId12" Type="http://schemas.openxmlformats.org/officeDocument/2006/relationships/image" Target="../media/image56.wmf"/><Relationship Id="rId2" Type="http://schemas.openxmlformats.org/officeDocument/2006/relationships/oleObject" Target="../embeddings/oleObject26.bin"/><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55.emf"/><Relationship Id="rId4" Type="http://schemas.openxmlformats.org/officeDocument/2006/relationships/image" Target="../media/image53.png"/><Relationship Id="rId9" Type="http://schemas.openxmlformats.org/officeDocument/2006/relationships/oleObject" Target="../embeddings/oleObject29.bin"/><Relationship Id="rId14" Type="http://schemas.openxmlformats.org/officeDocument/2006/relationships/image" Target="../media/image58.png"/></Relationships>
</file>

<file path=ppt/slides/_rels/slide9.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1.wmf"/><Relationship Id="rId11" Type="http://schemas.openxmlformats.org/officeDocument/2006/relationships/oleObject" Target="../embeddings/oleObject35.bin"/><Relationship Id="rId5" Type="http://schemas.openxmlformats.org/officeDocument/2006/relationships/oleObject" Target="../embeddings/oleObject32.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34.bin"/><Relationship Id="rId1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680812" y="248275"/>
            <a:ext cx="5822165" cy="612169"/>
          </a:xfrm>
        </p:spPr>
        <p:txBody>
          <a:bodyPr/>
          <a:lstStyle/>
          <a:p>
            <a:r>
              <a:rPr lang="en-US" sz="3600" b="1" u="sng">
                <a:latin typeface="+mn-lt"/>
              </a:rPr>
              <a:t>Normal Metal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27710" y="933251"/>
            <a:ext cx="2604025" cy="338554"/>
          </a:xfrm>
          <a:prstGeom prst="rect">
            <a:avLst/>
          </a:prstGeom>
          <a:noFill/>
        </p:spPr>
        <p:txBody>
          <a:bodyPr wrap="square" rtlCol="0">
            <a:spAutoFit/>
          </a:bodyPr>
          <a:lstStyle/>
          <a:p>
            <a:r>
              <a:rPr lang="en-US" sz="1600"/>
              <a:t>So our H is:</a:t>
            </a:r>
          </a:p>
        </p:txBody>
      </p:sp>
      <p:graphicFrame>
        <p:nvGraphicFramePr>
          <p:cNvPr id="4" name="Object 3">
            <a:extLst>
              <a:ext uri="{FF2B5EF4-FFF2-40B4-BE49-F238E27FC236}">
                <a16:creationId xmlns:a16="http://schemas.microsoft.com/office/drawing/2014/main" id="{699DDEDB-3E88-49A1-9687-61C416250724}"/>
              </a:ext>
            </a:extLst>
          </p:cNvPr>
          <p:cNvGraphicFramePr>
            <a:graphicFrameLocks noChangeAspect="1"/>
          </p:cNvGraphicFramePr>
          <p:nvPr>
            <p:extLst>
              <p:ext uri="{D42A27DB-BD31-4B8C-83A1-F6EECF244321}">
                <p14:modId xmlns:p14="http://schemas.microsoft.com/office/powerpoint/2010/main" val="2672177311"/>
              </p:ext>
            </p:extLst>
          </p:nvPr>
        </p:nvGraphicFramePr>
        <p:xfrm>
          <a:off x="406197" y="1391717"/>
          <a:ext cx="8585200" cy="611188"/>
        </p:xfrm>
        <a:graphic>
          <a:graphicData uri="http://schemas.openxmlformats.org/presentationml/2006/ole">
            <mc:AlternateContent xmlns:mc="http://schemas.openxmlformats.org/markup-compatibility/2006">
              <mc:Choice xmlns:v="urn:schemas-microsoft-com:vml" Requires="v">
                <p:oleObj name="Equation" r:id="rId2" imgW="6095880" imgH="431640" progId="Equation.DSMT4">
                  <p:embed/>
                </p:oleObj>
              </mc:Choice>
              <mc:Fallback>
                <p:oleObj name="Equation" r:id="rId2" imgW="6095880" imgH="431640" progId="Equation.DSMT4">
                  <p:embed/>
                  <p:pic>
                    <p:nvPicPr>
                      <p:cNvPr id="0" name="Object 151"/>
                      <p:cNvPicPr>
                        <a:picLocks noChangeAspect="1" noChangeArrowheads="1"/>
                      </p:cNvPicPr>
                      <p:nvPr/>
                    </p:nvPicPr>
                    <p:blipFill>
                      <a:blip r:embed="rId3"/>
                      <a:srcRect/>
                      <a:stretch>
                        <a:fillRect/>
                      </a:stretch>
                    </p:blipFill>
                    <p:spPr bwMode="auto">
                      <a:xfrm>
                        <a:off x="406197" y="1391717"/>
                        <a:ext cx="8585200" cy="611188"/>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EE22CF96-F5E8-4EC0-9DF9-4208B6344285}"/>
              </a:ext>
            </a:extLst>
          </p:cNvPr>
          <p:cNvGraphicFramePr>
            <a:graphicFrameLocks noChangeAspect="1"/>
          </p:cNvGraphicFramePr>
          <p:nvPr>
            <p:extLst>
              <p:ext uri="{D42A27DB-BD31-4B8C-83A1-F6EECF244321}">
                <p14:modId xmlns:p14="http://schemas.microsoft.com/office/powerpoint/2010/main" val="1666826097"/>
              </p:ext>
            </p:extLst>
          </p:nvPr>
        </p:nvGraphicFramePr>
        <p:xfrm>
          <a:off x="8567760" y="2677798"/>
          <a:ext cx="2487130" cy="1166587"/>
        </p:xfrm>
        <a:graphic>
          <a:graphicData uri="http://schemas.openxmlformats.org/presentationml/2006/ole">
            <mc:AlternateContent xmlns:mc="http://schemas.openxmlformats.org/markup-compatibility/2006">
              <mc:Choice xmlns:v="urn:schemas-microsoft-com:vml" Requires="v">
                <p:oleObj name="Equation" r:id="rId4" imgW="1777680" imgH="838080" progId="Equation.DSMT4">
                  <p:embed/>
                </p:oleObj>
              </mc:Choice>
              <mc:Fallback>
                <p:oleObj name="Equation" r:id="rId4" imgW="1777680" imgH="838080" progId="Equation.DSMT4">
                  <p:embed/>
                  <p:pic>
                    <p:nvPicPr>
                      <p:cNvPr id="0" name="Object 178"/>
                      <p:cNvPicPr>
                        <a:picLocks noChangeAspect="1" noChangeArrowheads="1"/>
                      </p:cNvPicPr>
                      <p:nvPr/>
                    </p:nvPicPr>
                    <p:blipFill>
                      <a:blip r:embed="rId5"/>
                      <a:srcRect/>
                      <a:stretch>
                        <a:fillRect/>
                      </a:stretch>
                    </p:blipFill>
                    <p:spPr bwMode="auto">
                      <a:xfrm>
                        <a:off x="8567760" y="2677798"/>
                        <a:ext cx="2487130" cy="1166587"/>
                      </a:xfrm>
                      <a:prstGeom prst="rect">
                        <a:avLst/>
                      </a:prstGeom>
                      <a:noFill/>
                    </p:spPr>
                  </p:pic>
                </p:oleObj>
              </mc:Fallback>
            </mc:AlternateContent>
          </a:graphicData>
        </a:graphic>
      </p:graphicFrame>
      <p:pic>
        <p:nvPicPr>
          <p:cNvPr id="9" name="Picture 8">
            <a:extLst>
              <a:ext uri="{FF2B5EF4-FFF2-40B4-BE49-F238E27FC236}">
                <a16:creationId xmlns:a16="http://schemas.microsoft.com/office/drawing/2014/main" id="{5ED88DDD-AE31-4EC1-A304-8A1E0EDB332F}"/>
              </a:ext>
            </a:extLst>
          </p:cNvPr>
          <p:cNvPicPr>
            <a:picLocks noChangeAspect="1"/>
          </p:cNvPicPr>
          <p:nvPr/>
        </p:nvPicPr>
        <p:blipFill>
          <a:blip r:embed="rId6"/>
          <a:stretch>
            <a:fillRect/>
          </a:stretch>
        </p:blipFill>
        <p:spPr>
          <a:xfrm>
            <a:off x="327710" y="4473575"/>
            <a:ext cx="5685162" cy="2005259"/>
          </a:xfrm>
          <a:prstGeom prst="rect">
            <a:avLst/>
          </a:prstGeom>
        </p:spPr>
      </p:pic>
      <p:pic>
        <p:nvPicPr>
          <p:cNvPr id="10" name="Picture 9">
            <a:extLst>
              <a:ext uri="{FF2B5EF4-FFF2-40B4-BE49-F238E27FC236}">
                <a16:creationId xmlns:a16="http://schemas.microsoft.com/office/drawing/2014/main" id="{04F27F2E-C951-4CED-B56E-B208AA6DD4EC}"/>
              </a:ext>
            </a:extLst>
          </p:cNvPr>
          <p:cNvPicPr>
            <a:picLocks noChangeAspect="1"/>
          </p:cNvPicPr>
          <p:nvPr/>
        </p:nvPicPr>
        <p:blipFill>
          <a:blip r:embed="rId7"/>
          <a:stretch>
            <a:fillRect/>
          </a:stretch>
        </p:blipFill>
        <p:spPr>
          <a:xfrm>
            <a:off x="575633" y="3063875"/>
            <a:ext cx="4505325" cy="1409700"/>
          </a:xfrm>
          <a:prstGeom prst="rect">
            <a:avLst/>
          </a:prstGeom>
        </p:spPr>
      </p:pic>
      <mc:AlternateContent xmlns:mc="http://schemas.openxmlformats.org/markup-compatibility/2006" xmlns:p14="http://schemas.microsoft.com/office/powerpoint/2010/main">
        <mc:Choice Requires="p14">
          <p:contentPart p14:bwMode="auto" r:id="rId8">
            <p14:nvContentPartPr>
              <p14:cNvPr id="3" name="Ink 2">
                <a:extLst>
                  <a:ext uri="{FF2B5EF4-FFF2-40B4-BE49-F238E27FC236}">
                    <a16:creationId xmlns:a16="http://schemas.microsoft.com/office/drawing/2014/main" id="{372BEA3B-2B00-455B-8CC3-9A44A6AC764A}"/>
                  </a:ext>
                </a:extLst>
              </p14:cNvPr>
              <p14:cNvContentPartPr/>
              <p14:nvPr/>
            </p14:nvContentPartPr>
            <p14:xfrm>
              <a:off x="8024801" y="2122817"/>
              <a:ext cx="809280" cy="149400"/>
            </p14:xfrm>
          </p:contentPart>
        </mc:Choice>
        <mc:Fallback xmlns="">
          <p:pic>
            <p:nvPicPr>
              <p:cNvPr id="3" name="Ink 2">
                <a:extLst>
                  <a:ext uri="{FF2B5EF4-FFF2-40B4-BE49-F238E27FC236}">
                    <a16:creationId xmlns:a16="http://schemas.microsoft.com/office/drawing/2014/main" id="{372BEA3B-2B00-455B-8CC3-9A44A6AC764A}"/>
                  </a:ext>
                </a:extLst>
              </p:cNvPr>
              <p:cNvPicPr/>
              <p:nvPr/>
            </p:nvPicPr>
            <p:blipFill>
              <a:blip r:embed="rId9"/>
              <a:stretch>
                <a:fillRect/>
              </a:stretch>
            </p:blipFill>
            <p:spPr>
              <a:xfrm>
                <a:off x="8015801" y="2113817"/>
                <a:ext cx="82692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537D1CE1-D20E-4EF1-8D51-B9D43ED5FE17}"/>
                  </a:ext>
                </a:extLst>
              </p14:cNvPr>
              <p14:cNvContentPartPr/>
              <p14:nvPr/>
            </p14:nvContentPartPr>
            <p14:xfrm>
              <a:off x="8152237" y="2421572"/>
              <a:ext cx="3093480" cy="1679040"/>
            </p14:xfrm>
          </p:contentPart>
        </mc:Choice>
        <mc:Fallback xmlns="">
          <p:pic>
            <p:nvPicPr>
              <p:cNvPr id="7" name="Ink 6">
                <a:extLst>
                  <a:ext uri="{FF2B5EF4-FFF2-40B4-BE49-F238E27FC236}">
                    <a16:creationId xmlns:a16="http://schemas.microsoft.com/office/drawing/2014/main" id="{537D1CE1-D20E-4EF1-8D51-B9D43ED5FE17}"/>
                  </a:ext>
                </a:extLst>
              </p:cNvPr>
              <p:cNvPicPr/>
              <p:nvPr/>
            </p:nvPicPr>
            <p:blipFill>
              <a:blip r:embed="rId12"/>
              <a:stretch>
                <a:fillRect/>
              </a:stretch>
            </p:blipFill>
            <p:spPr>
              <a:xfrm>
                <a:off x="8143237" y="2412572"/>
                <a:ext cx="3111120" cy="1696680"/>
              </a:xfrm>
              <a:prstGeom prst="rect">
                <a:avLst/>
              </a:prstGeom>
            </p:spPr>
          </p:pic>
        </mc:Fallback>
      </mc:AlternateContent>
      <p:sp>
        <p:nvSpPr>
          <p:cNvPr id="8" name="TextBox 7">
            <a:extLst>
              <a:ext uri="{FF2B5EF4-FFF2-40B4-BE49-F238E27FC236}">
                <a16:creationId xmlns:a16="http://schemas.microsoft.com/office/drawing/2014/main" id="{3DB62A1E-4E49-C886-7925-483CE1B58947}"/>
              </a:ext>
            </a:extLst>
          </p:cNvPr>
          <p:cNvSpPr txBox="1"/>
          <p:nvPr/>
        </p:nvSpPr>
        <p:spPr>
          <a:xfrm>
            <a:off x="327710" y="2232803"/>
            <a:ext cx="6906717" cy="584775"/>
          </a:xfrm>
          <a:prstGeom prst="rect">
            <a:avLst/>
          </a:prstGeom>
          <a:noFill/>
        </p:spPr>
        <p:txBody>
          <a:bodyPr wrap="square" rtlCol="0">
            <a:spAutoFit/>
          </a:bodyPr>
          <a:lstStyle/>
          <a:p>
            <a:r>
              <a:rPr lang="en-US" sz="1600"/>
              <a:t>q sum in V</a:t>
            </a:r>
            <a:r>
              <a:rPr lang="en-US" sz="1600" baseline="-25000"/>
              <a:t>eph</a:t>
            </a:r>
            <a:r>
              <a:rPr lang="en-US" sz="1600"/>
              <a:t> is over all wavevectors, even those outside the BZ.  But note that </a:t>
            </a:r>
            <a:r>
              <a:rPr lang="en-US" sz="1600">
                <a:latin typeface="Calibri" panose="020F0502020204030204" pitchFamily="34" charset="0"/>
                <a:cs typeface="Calibri" panose="020F0502020204030204" pitchFamily="34" charset="0"/>
              </a:rPr>
              <a:t>Ω</a:t>
            </a:r>
            <a:r>
              <a:rPr lang="en-US" sz="1600" baseline="-25000">
                <a:latin typeface="Calibri" panose="020F0502020204030204" pitchFamily="34" charset="0"/>
                <a:cs typeface="Calibri" panose="020F0502020204030204" pitchFamily="34" charset="0"/>
              </a:rPr>
              <a:t>q</a:t>
            </a:r>
            <a:r>
              <a:rPr lang="en-US" sz="1600">
                <a:latin typeface="Calibri" panose="020F0502020204030204" pitchFamily="34" charset="0"/>
                <a:cs typeface="Calibri" panose="020F0502020204030204" pitchFamily="34" charset="0"/>
              </a:rPr>
              <a:t> and A</a:t>
            </a:r>
            <a:r>
              <a:rPr lang="en-US" sz="1600" baseline="-25000">
                <a:latin typeface="Calibri" panose="020F0502020204030204" pitchFamily="34" charset="0"/>
                <a:cs typeface="Calibri" panose="020F0502020204030204" pitchFamily="34" charset="0"/>
              </a:rPr>
              <a:t>q</a:t>
            </a:r>
            <a:r>
              <a:rPr lang="en-US" sz="1600">
                <a:latin typeface="Calibri" panose="020F0502020204030204" pitchFamily="34" charset="0"/>
                <a:cs typeface="Calibri" panose="020F0502020204030204" pitchFamily="34" charset="0"/>
              </a:rPr>
              <a:t> are periodic functions of q over volume of BZ.</a:t>
            </a:r>
            <a:endParaRPr lang="en-US" sz="1600"/>
          </a:p>
        </p:txBody>
      </p:sp>
    </p:spTree>
    <p:extLst>
      <p:ext uri="{BB962C8B-B14F-4D97-AF65-F5344CB8AC3E}">
        <p14:creationId xmlns:p14="http://schemas.microsoft.com/office/powerpoint/2010/main" val="15008977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52822" y="177418"/>
            <a:ext cx="5391894" cy="612169"/>
          </a:xfrm>
        </p:spPr>
        <p:txBody>
          <a:bodyPr>
            <a:normAutofit/>
          </a:bodyPr>
          <a:lstStyle/>
          <a:p>
            <a:r>
              <a:rPr lang="en-US" sz="3200" b="1" u="sng">
                <a:latin typeface="+mn-lt"/>
              </a:rPr>
              <a:t>Nonequilibrium Properties</a:t>
            </a:r>
            <a:endParaRPr lang="en-US" sz="54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40441" y="1152955"/>
            <a:ext cx="9545599" cy="584775"/>
          </a:xfrm>
          <a:prstGeom prst="rect">
            <a:avLst/>
          </a:prstGeom>
          <a:noFill/>
        </p:spPr>
        <p:txBody>
          <a:bodyPr wrap="square" rtlCol="0">
            <a:spAutoFit/>
          </a:bodyPr>
          <a:lstStyle/>
          <a:p>
            <a:r>
              <a:rPr lang="en-US" sz="1600"/>
              <a:t>Now we’ll consider the </a:t>
            </a:r>
            <a:r>
              <a:rPr lang="en-US" sz="1600" b="1"/>
              <a:t>dielectric susceptibility</a:t>
            </a:r>
            <a:r>
              <a:rPr lang="en-US" sz="1600"/>
              <a:t>.  So from the definitions of all the susceptibility functions (see EM folder/Metal ME perhaps) we can say that the total </a:t>
            </a:r>
            <a:r>
              <a:rPr lang="el-GR" sz="1600">
                <a:latin typeface="Calibri" panose="020F0502020204030204" pitchFamily="34" charset="0"/>
                <a:cs typeface="Calibri" panose="020F0502020204030204" pitchFamily="34" charset="0"/>
              </a:rPr>
              <a:t>ε</a:t>
            </a:r>
            <a:r>
              <a:rPr lang="en-US" sz="1600">
                <a:latin typeface="Calibri" panose="020F0502020204030204" pitchFamily="34" charset="0"/>
                <a:cs typeface="Calibri" panose="020F0502020204030204" pitchFamily="34" charset="0"/>
              </a:rPr>
              <a:t> follows the equation below,</a:t>
            </a:r>
            <a:endParaRPr lang="en-US" sz="1600"/>
          </a:p>
        </p:txBody>
      </p:sp>
      <p:sp>
        <p:nvSpPr>
          <p:cNvPr id="8" name="Rectangle 6">
            <a:extLst>
              <a:ext uri="{FF2B5EF4-FFF2-40B4-BE49-F238E27FC236}">
                <a16:creationId xmlns:a16="http://schemas.microsoft.com/office/drawing/2014/main" id="{137323C1-42F7-41D6-9D72-303E8AA07D3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A957CFE4-A203-0AD3-A254-46F16EE32CBD}"/>
              </a:ext>
            </a:extLst>
          </p:cNvPr>
          <p:cNvGraphicFramePr>
            <a:graphicFrameLocks noChangeAspect="1"/>
          </p:cNvGraphicFramePr>
          <p:nvPr>
            <p:extLst>
              <p:ext uri="{D42A27DB-BD31-4B8C-83A1-F6EECF244321}">
                <p14:modId xmlns:p14="http://schemas.microsoft.com/office/powerpoint/2010/main" val="261017538"/>
              </p:ext>
            </p:extLst>
          </p:nvPr>
        </p:nvGraphicFramePr>
        <p:xfrm>
          <a:off x="438763" y="1946326"/>
          <a:ext cx="2294605" cy="340152"/>
        </p:xfrm>
        <a:graphic>
          <a:graphicData uri="http://schemas.openxmlformats.org/presentationml/2006/ole">
            <mc:AlternateContent xmlns:mc="http://schemas.openxmlformats.org/markup-compatibility/2006">
              <mc:Choice xmlns:v="urn:schemas-microsoft-com:vml" Requires="v">
                <p:oleObj name="Equation" r:id="rId2" imgW="1599459" imgH="238301" progId="Equation.DSMT4">
                  <p:embed/>
                </p:oleObj>
              </mc:Choice>
              <mc:Fallback>
                <p:oleObj name="Equation" r:id="rId2" imgW="1599459" imgH="238301" progId="Equation.DSMT4">
                  <p:embed/>
                  <p:pic>
                    <p:nvPicPr>
                      <p:cNvPr id="0" name=""/>
                      <p:cNvPicPr/>
                      <p:nvPr/>
                    </p:nvPicPr>
                    <p:blipFill>
                      <a:blip r:embed="rId3"/>
                      <a:stretch>
                        <a:fillRect/>
                      </a:stretch>
                    </p:blipFill>
                    <p:spPr>
                      <a:xfrm>
                        <a:off x="438763" y="1946326"/>
                        <a:ext cx="2294605" cy="34015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5D36F155-A461-3177-4B92-AEB1481AE90C}"/>
              </a:ext>
            </a:extLst>
          </p:cNvPr>
          <p:cNvGraphicFramePr>
            <a:graphicFrameLocks noChangeAspect="1"/>
          </p:cNvGraphicFramePr>
          <p:nvPr>
            <p:extLst>
              <p:ext uri="{D42A27DB-BD31-4B8C-83A1-F6EECF244321}">
                <p14:modId xmlns:p14="http://schemas.microsoft.com/office/powerpoint/2010/main" val="4014126430"/>
              </p:ext>
            </p:extLst>
          </p:nvPr>
        </p:nvGraphicFramePr>
        <p:xfrm>
          <a:off x="438763" y="2844998"/>
          <a:ext cx="3192462" cy="663575"/>
        </p:xfrm>
        <a:graphic>
          <a:graphicData uri="http://schemas.openxmlformats.org/presentationml/2006/ole">
            <mc:AlternateContent xmlns:mc="http://schemas.openxmlformats.org/markup-compatibility/2006">
              <mc:Choice xmlns:v="urn:schemas-microsoft-com:vml" Requires="v">
                <p:oleObj name="Equation" r:id="rId4" imgW="2323800" imgH="482400" progId="Equation.DSMT4">
                  <p:embed/>
                </p:oleObj>
              </mc:Choice>
              <mc:Fallback>
                <p:oleObj name="Equation" r:id="rId4" imgW="2323800" imgH="482400" progId="Equation.DSMT4">
                  <p:embed/>
                  <p:pic>
                    <p:nvPicPr>
                      <p:cNvPr id="0" name=""/>
                      <p:cNvPicPr/>
                      <p:nvPr/>
                    </p:nvPicPr>
                    <p:blipFill>
                      <a:blip r:embed="rId5"/>
                      <a:stretch>
                        <a:fillRect/>
                      </a:stretch>
                    </p:blipFill>
                    <p:spPr>
                      <a:xfrm>
                        <a:off x="438763" y="2844998"/>
                        <a:ext cx="3192462" cy="6635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1951898C-108C-187A-AF5D-B7894CB050C3}"/>
              </a:ext>
            </a:extLst>
          </p:cNvPr>
          <p:cNvSpPr txBox="1"/>
          <p:nvPr/>
        </p:nvSpPr>
        <p:spPr>
          <a:xfrm>
            <a:off x="340441" y="2382667"/>
            <a:ext cx="8351275" cy="338554"/>
          </a:xfrm>
          <a:prstGeom prst="rect">
            <a:avLst/>
          </a:prstGeom>
          <a:noFill/>
        </p:spPr>
        <p:txBody>
          <a:bodyPr wrap="square" rtlCol="0">
            <a:spAutoFit/>
          </a:bodyPr>
          <a:lstStyle/>
          <a:p>
            <a:r>
              <a:rPr lang="en-US" sz="1600"/>
              <a:t>and we can relate the total </a:t>
            </a:r>
            <a:r>
              <a:rPr lang="el-GR" sz="1600">
                <a:latin typeface="Calibri" panose="020F0502020204030204" pitchFamily="34" charset="0"/>
                <a:cs typeface="Calibri" panose="020F0502020204030204" pitchFamily="34" charset="0"/>
              </a:rPr>
              <a:t>ε</a:t>
            </a:r>
            <a:r>
              <a:rPr lang="en-US" sz="1600">
                <a:latin typeface="Calibri" panose="020F0502020204030204" pitchFamily="34" charset="0"/>
                <a:cs typeface="Calibri" panose="020F0502020204030204" pitchFamily="34" charset="0"/>
              </a:rPr>
              <a:t> to the electron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e</a:t>
            </a:r>
            <a:r>
              <a:rPr lang="en-US" sz="1600">
                <a:latin typeface="Calibri" panose="020F0502020204030204" pitchFamily="34" charset="0"/>
                <a:cs typeface="Calibri" panose="020F0502020204030204" pitchFamily="34" charset="0"/>
              </a:rPr>
              <a:t> and the phonon/ion susceptibility </a:t>
            </a:r>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ion</a:t>
            </a:r>
            <a:r>
              <a:rPr lang="en-US" sz="1600">
                <a:latin typeface="Calibri" panose="020F0502020204030204" pitchFamily="34" charset="0"/>
                <a:cs typeface="Calibri" panose="020F0502020204030204" pitchFamily="34" charset="0"/>
              </a:rPr>
              <a:t>.</a:t>
            </a:r>
            <a:endParaRPr lang="en-US" sz="1600"/>
          </a:p>
        </p:txBody>
      </p:sp>
      <p:sp>
        <p:nvSpPr>
          <p:cNvPr id="11" name="TextBox 10">
            <a:extLst>
              <a:ext uri="{FF2B5EF4-FFF2-40B4-BE49-F238E27FC236}">
                <a16:creationId xmlns:a16="http://schemas.microsoft.com/office/drawing/2014/main" id="{1678ED13-11C8-6CD4-7DE9-6F5492224A28}"/>
              </a:ext>
            </a:extLst>
          </p:cNvPr>
          <p:cNvSpPr txBox="1"/>
          <p:nvPr/>
        </p:nvSpPr>
        <p:spPr>
          <a:xfrm>
            <a:off x="389603" y="4672835"/>
            <a:ext cx="7495868" cy="584775"/>
          </a:xfrm>
          <a:prstGeom prst="rect">
            <a:avLst/>
          </a:prstGeom>
          <a:noFill/>
        </p:spPr>
        <p:txBody>
          <a:bodyPr wrap="square" rtlCol="0">
            <a:spAutoFit/>
          </a:bodyPr>
          <a:lstStyle/>
          <a:p>
            <a:r>
              <a:rPr lang="en-US" sz="1600"/>
              <a:t>recalling the bare susceptibilities (treating electrons and phonons as separate here, so can’t include screening in the phonon dielectric), in the roughest approximation, </a:t>
            </a:r>
          </a:p>
        </p:txBody>
      </p:sp>
      <p:graphicFrame>
        <p:nvGraphicFramePr>
          <p:cNvPr id="12" name="Object 11">
            <a:extLst>
              <a:ext uri="{FF2B5EF4-FFF2-40B4-BE49-F238E27FC236}">
                <a16:creationId xmlns:a16="http://schemas.microsoft.com/office/drawing/2014/main" id="{7AC2D3EF-3101-F7FD-2C9F-68359B122B7A}"/>
              </a:ext>
            </a:extLst>
          </p:cNvPr>
          <p:cNvGraphicFramePr>
            <a:graphicFrameLocks noChangeAspect="1"/>
          </p:cNvGraphicFramePr>
          <p:nvPr>
            <p:extLst>
              <p:ext uri="{D42A27DB-BD31-4B8C-83A1-F6EECF244321}">
                <p14:modId xmlns:p14="http://schemas.microsoft.com/office/powerpoint/2010/main" val="1311638261"/>
              </p:ext>
            </p:extLst>
          </p:nvPr>
        </p:nvGraphicFramePr>
        <p:xfrm>
          <a:off x="438763" y="4124073"/>
          <a:ext cx="2845211" cy="330145"/>
        </p:xfrm>
        <a:graphic>
          <a:graphicData uri="http://schemas.openxmlformats.org/presentationml/2006/ole">
            <mc:AlternateContent xmlns:mc="http://schemas.openxmlformats.org/markup-compatibility/2006">
              <mc:Choice xmlns:v="urn:schemas-microsoft-com:vml" Requires="v">
                <p:oleObj name="Equation" r:id="rId6" imgW="1970807" imgH="228928" progId="Equation.DSMT4">
                  <p:embed/>
                </p:oleObj>
              </mc:Choice>
              <mc:Fallback>
                <p:oleObj name="Equation" r:id="rId6" imgW="1970807" imgH="228928" progId="Equation.DSMT4">
                  <p:embed/>
                  <p:pic>
                    <p:nvPicPr>
                      <p:cNvPr id="0" name=""/>
                      <p:cNvPicPr/>
                      <p:nvPr/>
                    </p:nvPicPr>
                    <p:blipFill>
                      <a:blip r:embed="rId7"/>
                      <a:stretch>
                        <a:fillRect/>
                      </a:stretch>
                    </p:blipFill>
                    <p:spPr>
                      <a:xfrm>
                        <a:off x="438763" y="4124073"/>
                        <a:ext cx="2845211" cy="33014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4EE69DCF-8287-E7A3-3533-89D24C9ACADC}"/>
              </a:ext>
            </a:extLst>
          </p:cNvPr>
          <p:cNvGraphicFramePr>
            <a:graphicFrameLocks noChangeAspect="1"/>
          </p:cNvGraphicFramePr>
          <p:nvPr>
            <p:extLst>
              <p:ext uri="{D42A27DB-BD31-4B8C-83A1-F6EECF244321}">
                <p14:modId xmlns:p14="http://schemas.microsoft.com/office/powerpoint/2010/main" val="405667594"/>
              </p:ext>
            </p:extLst>
          </p:nvPr>
        </p:nvGraphicFramePr>
        <p:xfrm>
          <a:off x="543437" y="5399603"/>
          <a:ext cx="3594100" cy="1263650"/>
        </p:xfrm>
        <a:graphic>
          <a:graphicData uri="http://schemas.openxmlformats.org/presentationml/2006/ole">
            <mc:AlternateContent xmlns:mc="http://schemas.openxmlformats.org/markup-compatibility/2006">
              <mc:Choice xmlns:v="urn:schemas-microsoft-com:vml" Requires="v">
                <p:oleObj name="Equation" r:id="rId8" imgW="2743200" imgH="965160" progId="Equation.DSMT4">
                  <p:embed/>
                </p:oleObj>
              </mc:Choice>
              <mc:Fallback>
                <p:oleObj name="Equation" r:id="rId8" imgW="2743200" imgH="965160" progId="Equation.DSMT4">
                  <p:embed/>
                  <p:pic>
                    <p:nvPicPr>
                      <p:cNvPr id="0" name=""/>
                      <p:cNvPicPr/>
                      <p:nvPr/>
                    </p:nvPicPr>
                    <p:blipFill>
                      <a:blip r:embed="rId9"/>
                      <a:stretch>
                        <a:fillRect/>
                      </a:stretch>
                    </p:blipFill>
                    <p:spPr>
                      <a:xfrm>
                        <a:off x="543437" y="5399603"/>
                        <a:ext cx="3594100" cy="126365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E4E06573-FD05-1B7E-CA9F-C867A9B837D7}"/>
              </a:ext>
            </a:extLst>
          </p:cNvPr>
          <p:cNvSpPr txBox="1"/>
          <p:nvPr/>
        </p:nvSpPr>
        <p:spPr>
          <a:xfrm>
            <a:off x="340441" y="3650576"/>
            <a:ext cx="3120515" cy="338554"/>
          </a:xfrm>
          <a:prstGeom prst="rect">
            <a:avLst/>
          </a:prstGeom>
          <a:noFill/>
        </p:spPr>
        <p:txBody>
          <a:bodyPr wrap="square" rtlCol="0">
            <a:spAutoFit/>
          </a:bodyPr>
          <a:lstStyle/>
          <a:p>
            <a:r>
              <a:rPr lang="en-US" sz="1600"/>
              <a:t>combining these, we find:</a:t>
            </a:r>
          </a:p>
        </p:txBody>
      </p:sp>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4E615B0E-8F12-90DE-4719-581576EE3C1A}"/>
                  </a:ext>
                </a:extLst>
              </p14:cNvPr>
              <p14:cNvContentPartPr/>
              <p14:nvPr/>
            </p14:nvContentPartPr>
            <p14:xfrm>
              <a:off x="4611946" y="5972903"/>
              <a:ext cx="794767" cy="135932"/>
            </p14:xfrm>
          </p:contentPart>
        </mc:Choice>
        <mc:Fallback xmlns="">
          <p:pic>
            <p:nvPicPr>
              <p:cNvPr id="15" name="Ink 14">
                <a:extLst>
                  <a:ext uri="{FF2B5EF4-FFF2-40B4-BE49-F238E27FC236}">
                    <a16:creationId xmlns:a16="http://schemas.microsoft.com/office/drawing/2014/main" id="{4E615B0E-8F12-90DE-4719-581576EE3C1A}"/>
                  </a:ext>
                </a:extLst>
              </p:cNvPr>
              <p:cNvPicPr/>
              <p:nvPr/>
            </p:nvPicPr>
            <p:blipFill>
              <a:blip r:embed="rId11"/>
              <a:stretch>
                <a:fillRect/>
              </a:stretch>
            </p:blipFill>
            <p:spPr>
              <a:xfrm>
                <a:off x="4602947" y="5963913"/>
                <a:ext cx="812404" cy="153553"/>
              </a:xfrm>
              <a:prstGeom prst="rect">
                <a:avLst/>
              </a:prstGeom>
            </p:spPr>
          </p:pic>
        </mc:Fallback>
      </mc:AlternateContent>
      <p:graphicFrame>
        <p:nvGraphicFramePr>
          <p:cNvPr id="16" name="Object 15">
            <a:extLst>
              <a:ext uri="{FF2B5EF4-FFF2-40B4-BE49-F238E27FC236}">
                <a16:creationId xmlns:a16="http://schemas.microsoft.com/office/drawing/2014/main" id="{52755956-C819-EDC2-1A49-5102F28707BC}"/>
              </a:ext>
            </a:extLst>
          </p:cNvPr>
          <p:cNvGraphicFramePr>
            <a:graphicFrameLocks noChangeAspect="1"/>
          </p:cNvGraphicFramePr>
          <p:nvPr>
            <p:extLst>
              <p:ext uri="{D42A27DB-BD31-4B8C-83A1-F6EECF244321}">
                <p14:modId xmlns:p14="http://schemas.microsoft.com/office/powerpoint/2010/main" val="3145302305"/>
              </p:ext>
            </p:extLst>
          </p:nvPr>
        </p:nvGraphicFramePr>
        <p:xfrm>
          <a:off x="5748769" y="5668719"/>
          <a:ext cx="1723923" cy="996044"/>
        </p:xfrm>
        <a:graphic>
          <a:graphicData uri="http://schemas.openxmlformats.org/presentationml/2006/ole">
            <mc:AlternateContent xmlns:mc="http://schemas.openxmlformats.org/markup-compatibility/2006">
              <mc:Choice xmlns:v="urn:schemas-microsoft-com:vml" Requires="v">
                <p:oleObj name="Equation" r:id="rId12" imgW="1143000" imgH="660240" progId="Equation.DSMT4">
                  <p:embed/>
                </p:oleObj>
              </mc:Choice>
              <mc:Fallback>
                <p:oleObj name="Equation" r:id="rId12" imgW="1143000" imgH="660240" progId="Equation.DSMT4">
                  <p:embed/>
                  <p:pic>
                    <p:nvPicPr>
                      <p:cNvPr id="0" name=""/>
                      <p:cNvPicPr/>
                      <p:nvPr/>
                    </p:nvPicPr>
                    <p:blipFill>
                      <a:blip r:embed="rId13"/>
                      <a:stretch>
                        <a:fillRect/>
                      </a:stretch>
                    </p:blipFill>
                    <p:spPr>
                      <a:xfrm>
                        <a:off x="5748769" y="5668719"/>
                        <a:ext cx="1723923" cy="996044"/>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FFCEBCEC-9A09-4DF6-8C58-C0D87AFFF694}"/>
              </a:ext>
            </a:extLst>
          </p:cNvPr>
          <p:cNvGraphicFramePr>
            <a:graphicFrameLocks noChangeAspect="1"/>
          </p:cNvGraphicFramePr>
          <p:nvPr>
            <p:extLst>
              <p:ext uri="{D42A27DB-BD31-4B8C-83A1-F6EECF244321}">
                <p14:modId xmlns:p14="http://schemas.microsoft.com/office/powerpoint/2010/main" val="1743901829"/>
              </p:ext>
            </p:extLst>
          </p:nvPr>
        </p:nvGraphicFramePr>
        <p:xfrm>
          <a:off x="8781333" y="5811153"/>
          <a:ext cx="3050791" cy="711175"/>
        </p:xfrm>
        <a:graphic>
          <a:graphicData uri="http://schemas.openxmlformats.org/presentationml/2006/ole">
            <mc:AlternateContent xmlns:mc="http://schemas.openxmlformats.org/markup-compatibility/2006">
              <mc:Choice xmlns:v="urn:schemas-microsoft-com:vml" Requires="v">
                <p:oleObj name="Equation" r:id="rId14" imgW="2070000" imgH="482400" progId="Equation.DSMT4">
                  <p:embed/>
                </p:oleObj>
              </mc:Choice>
              <mc:Fallback>
                <p:oleObj name="Equation" r:id="rId14" imgW="2070000" imgH="482400" progId="Equation.DSMT4">
                  <p:embed/>
                  <p:pic>
                    <p:nvPicPr>
                      <p:cNvPr id="0" name=""/>
                      <p:cNvPicPr/>
                      <p:nvPr/>
                    </p:nvPicPr>
                    <p:blipFill>
                      <a:blip r:embed="rId15"/>
                      <a:stretch>
                        <a:fillRect/>
                      </a:stretch>
                    </p:blipFill>
                    <p:spPr>
                      <a:xfrm>
                        <a:off x="8781333" y="5811153"/>
                        <a:ext cx="3050791" cy="711175"/>
                      </a:xfrm>
                      <a:prstGeom prst="rect">
                        <a:avLst/>
                      </a:prstGeom>
                      <a:solidFill>
                        <a:schemeClr val="accent1">
                          <a:alpha val="24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8" name="Ink 17">
                <a:extLst>
                  <a:ext uri="{FF2B5EF4-FFF2-40B4-BE49-F238E27FC236}">
                    <a16:creationId xmlns:a16="http://schemas.microsoft.com/office/drawing/2014/main" id="{56C4B4E0-8F05-96A5-9761-4B8950C3B1B5}"/>
                  </a:ext>
                </a:extLst>
              </p14:cNvPr>
              <p14:cNvContentPartPr/>
              <p14:nvPr/>
            </p14:nvContentPartPr>
            <p14:xfrm>
              <a:off x="7684820" y="5995152"/>
              <a:ext cx="794767" cy="135932"/>
            </p14:xfrm>
          </p:contentPart>
        </mc:Choice>
        <mc:Fallback xmlns="">
          <p:pic>
            <p:nvPicPr>
              <p:cNvPr id="18" name="Ink 17">
                <a:extLst>
                  <a:ext uri="{FF2B5EF4-FFF2-40B4-BE49-F238E27FC236}">
                    <a16:creationId xmlns:a16="http://schemas.microsoft.com/office/drawing/2014/main" id="{56C4B4E0-8F05-96A5-9761-4B8950C3B1B5}"/>
                  </a:ext>
                </a:extLst>
              </p:cNvPr>
              <p:cNvPicPr/>
              <p:nvPr/>
            </p:nvPicPr>
            <p:blipFill>
              <a:blip r:embed="rId11"/>
              <a:stretch>
                <a:fillRect/>
              </a:stretch>
            </p:blipFill>
            <p:spPr>
              <a:xfrm>
                <a:off x="7675821" y="5986162"/>
                <a:ext cx="812404" cy="153553"/>
              </a:xfrm>
              <a:prstGeom prst="rect">
                <a:avLst/>
              </a:prstGeom>
            </p:spPr>
          </p:pic>
        </mc:Fallback>
      </mc:AlternateContent>
      <p:sp>
        <p:nvSpPr>
          <p:cNvPr id="20" name="TextBox 19">
            <a:extLst>
              <a:ext uri="{FF2B5EF4-FFF2-40B4-BE49-F238E27FC236}">
                <a16:creationId xmlns:a16="http://schemas.microsoft.com/office/drawing/2014/main" id="{22124B79-5CF5-0657-1CC1-F4EF08802215}"/>
              </a:ext>
            </a:extLst>
          </p:cNvPr>
          <p:cNvSpPr txBox="1"/>
          <p:nvPr/>
        </p:nvSpPr>
        <p:spPr>
          <a:xfrm>
            <a:off x="8781333" y="4817593"/>
            <a:ext cx="3223854" cy="830997"/>
          </a:xfrm>
          <a:prstGeom prst="rect">
            <a:avLst/>
          </a:prstGeom>
          <a:noFill/>
        </p:spPr>
        <p:txBody>
          <a:bodyPr wrap="square" rtlCol="0">
            <a:spAutoFit/>
          </a:bodyPr>
          <a:lstStyle/>
          <a:p>
            <a:r>
              <a:rPr lang="en-US" sz="1600"/>
              <a:t>and this congrues with what we found when looking at the effective interaction a few slides back.</a:t>
            </a:r>
          </a:p>
        </p:txBody>
      </p:sp>
    </p:spTree>
    <p:extLst>
      <p:ext uri="{BB962C8B-B14F-4D97-AF65-F5344CB8AC3E}">
        <p14:creationId xmlns:p14="http://schemas.microsoft.com/office/powerpoint/2010/main" val="929850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2502478" y="174597"/>
            <a:ext cx="6933753" cy="621596"/>
          </a:xfrm>
        </p:spPr>
        <p:txBody>
          <a:bodyPr>
            <a:normAutofit fontScale="90000"/>
          </a:bodyPr>
          <a:lstStyle/>
          <a:p>
            <a:r>
              <a:rPr lang="en-US" sz="3600" b="1" u="sng">
                <a:latin typeface="+mn-lt"/>
              </a:rPr>
              <a:t>Phonons – Nonequilibrium Properties</a:t>
            </a:r>
            <a:endParaRPr lang="en-US" b="1" u="sng">
              <a:latin typeface="+mn-lt"/>
            </a:endParaRP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3B2D2B93-A99A-429F-BC98-D2DF4640322B}"/>
              </a:ext>
            </a:extLst>
          </p:cNvPr>
          <p:cNvSpPr txBox="1"/>
          <p:nvPr/>
        </p:nvSpPr>
        <p:spPr>
          <a:xfrm>
            <a:off x="322120" y="1388884"/>
            <a:ext cx="10436076" cy="1631216"/>
          </a:xfrm>
          <a:prstGeom prst="rect">
            <a:avLst/>
          </a:prstGeom>
          <a:noFill/>
        </p:spPr>
        <p:txBody>
          <a:bodyPr wrap="square" rtlCol="0">
            <a:spAutoFit/>
          </a:bodyPr>
          <a:lstStyle/>
          <a:p>
            <a:r>
              <a:rPr lang="en-US" sz="1600" b="1"/>
              <a:t>Absorption</a:t>
            </a:r>
            <a:endParaRPr lang="en-US" sz="1400" b="1"/>
          </a:p>
          <a:p>
            <a:r>
              <a:rPr lang="en-US" sz="1400"/>
              <a:t>Photon absorption by phonons works pretty much like it does with electrons.  Can’t really have absorption within the same band, but can between different bands.  If between different acoustic branches, then it’s called Brillouin scattering, and if between acoustic and optical branch, then Raman scattering.  I think the latter predominates; it seems its more likely for an optical branch to be excited by, well, optical photons, because oscillations of this branch involve out of phase oscillations of atoms in the basis which are often oppositely charged, and so kind of resembles wave antenna current oscillations, or oscillations of electrons when making transitions between atomic states, and so more easily receives and creates EM radiation.  </a:t>
            </a:r>
          </a:p>
        </p:txBody>
      </p:sp>
      <p:pic>
        <p:nvPicPr>
          <p:cNvPr id="4" name="Picture 3">
            <a:extLst>
              <a:ext uri="{FF2B5EF4-FFF2-40B4-BE49-F238E27FC236}">
                <a16:creationId xmlns:a16="http://schemas.microsoft.com/office/drawing/2014/main" id="{7A4AED99-52AB-A0BA-3806-D6242FACC014}"/>
              </a:ext>
            </a:extLst>
          </p:cNvPr>
          <p:cNvPicPr>
            <a:picLocks noChangeAspect="1"/>
          </p:cNvPicPr>
          <p:nvPr/>
        </p:nvPicPr>
        <p:blipFill>
          <a:blip r:embed="rId2"/>
          <a:stretch>
            <a:fillRect/>
          </a:stretch>
        </p:blipFill>
        <p:spPr>
          <a:xfrm>
            <a:off x="509473" y="3322434"/>
            <a:ext cx="3276884" cy="2751058"/>
          </a:xfrm>
          <a:prstGeom prst="rect">
            <a:avLst/>
          </a:prstGeom>
        </p:spPr>
      </p:pic>
      <p:pic>
        <p:nvPicPr>
          <p:cNvPr id="6" name="Picture 5">
            <a:extLst>
              <a:ext uri="{FF2B5EF4-FFF2-40B4-BE49-F238E27FC236}">
                <a16:creationId xmlns:a16="http://schemas.microsoft.com/office/drawing/2014/main" id="{7B30BCD0-054D-4A39-4ECB-D5A363434BFB}"/>
              </a:ext>
            </a:extLst>
          </p:cNvPr>
          <p:cNvPicPr>
            <a:picLocks noChangeAspect="1"/>
          </p:cNvPicPr>
          <p:nvPr/>
        </p:nvPicPr>
        <p:blipFill>
          <a:blip r:embed="rId3"/>
          <a:stretch>
            <a:fillRect/>
          </a:stretch>
        </p:blipFill>
        <p:spPr>
          <a:xfrm>
            <a:off x="5238987" y="3322434"/>
            <a:ext cx="3401846" cy="2751058"/>
          </a:xfrm>
          <a:prstGeom prst="rect">
            <a:avLst/>
          </a:prstGeom>
        </p:spPr>
      </p:pic>
    </p:spTree>
    <p:extLst>
      <p:ext uri="{BB962C8B-B14F-4D97-AF65-F5344CB8AC3E}">
        <p14:creationId xmlns:p14="http://schemas.microsoft.com/office/powerpoint/2010/main" val="170428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2502478" y="174597"/>
            <a:ext cx="6933753" cy="621596"/>
          </a:xfrm>
        </p:spPr>
        <p:txBody>
          <a:bodyPr>
            <a:normAutofit fontScale="90000"/>
          </a:bodyPr>
          <a:lstStyle/>
          <a:p>
            <a:r>
              <a:rPr lang="en-US" sz="3600" b="1" u="sng">
                <a:latin typeface="+mn-lt"/>
              </a:rPr>
              <a:t>Phonons – Nonequilibrium Properties</a:t>
            </a:r>
            <a:endParaRPr lang="en-US" b="1" u="sng">
              <a:latin typeface="+mn-lt"/>
            </a:endParaRP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9" name="Picture 8">
            <a:extLst>
              <a:ext uri="{FF2B5EF4-FFF2-40B4-BE49-F238E27FC236}">
                <a16:creationId xmlns:a16="http://schemas.microsoft.com/office/drawing/2014/main" id="{CCF288E9-39B6-EAD1-0A7A-69CB137B44C2}"/>
              </a:ext>
            </a:extLst>
          </p:cNvPr>
          <p:cNvPicPr>
            <a:picLocks noChangeAspect="1"/>
          </p:cNvPicPr>
          <p:nvPr/>
        </p:nvPicPr>
        <p:blipFill>
          <a:blip r:embed="rId2"/>
          <a:stretch>
            <a:fillRect/>
          </a:stretch>
        </p:blipFill>
        <p:spPr>
          <a:xfrm>
            <a:off x="245108" y="3622558"/>
            <a:ext cx="3299746" cy="2362405"/>
          </a:xfrm>
          <a:prstGeom prst="rect">
            <a:avLst/>
          </a:prstGeom>
        </p:spPr>
      </p:pic>
      <p:graphicFrame>
        <p:nvGraphicFramePr>
          <p:cNvPr id="16" name="Object 15">
            <a:extLst>
              <a:ext uri="{FF2B5EF4-FFF2-40B4-BE49-F238E27FC236}">
                <a16:creationId xmlns:a16="http://schemas.microsoft.com/office/drawing/2014/main" id="{75D02138-1F0C-EBBC-523C-2F00BE90F2D1}"/>
              </a:ext>
            </a:extLst>
          </p:cNvPr>
          <p:cNvGraphicFramePr>
            <a:graphicFrameLocks noChangeAspect="1"/>
          </p:cNvGraphicFramePr>
          <p:nvPr/>
        </p:nvGraphicFramePr>
        <p:xfrm>
          <a:off x="469051" y="2236448"/>
          <a:ext cx="1351384" cy="591231"/>
        </p:xfrm>
        <a:graphic>
          <a:graphicData uri="http://schemas.openxmlformats.org/presentationml/2006/ole">
            <mc:AlternateContent xmlns:mc="http://schemas.openxmlformats.org/markup-compatibility/2006">
              <mc:Choice xmlns:v="urn:schemas-microsoft-com:vml" Requires="v">
                <p:oleObj name="Equation" r:id="rId3" imgW="1066186" imgH="467229" progId="Equation.DSMT4">
                  <p:embed/>
                </p:oleObj>
              </mc:Choice>
              <mc:Fallback>
                <p:oleObj name="Equation" r:id="rId3" imgW="1066186" imgH="467229" progId="Equation.DSMT4">
                  <p:embed/>
                  <p:pic>
                    <p:nvPicPr>
                      <p:cNvPr id="16" name="Object 15">
                        <a:extLst>
                          <a:ext uri="{FF2B5EF4-FFF2-40B4-BE49-F238E27FC236}">
                            <a16:creationId xmlns:a16="http://schemas.microsoft.com/office/drawing/2014/main" id="{75D02138-1F0C-EBBC-523C-2F00BE90F2D1}"/>
                          </a:ext>
                        </a:extLst>
                      </p:cNvPr>
                      <p:cNvPicPr/>
                      <p:nvPr/>
                    </p:nvPicPr>
                    <p:blipFill>
                      <a:blip r:embed="rId4"/>
                      <a:stretch>
                        <a:fillRect/>
                      </a:stretch>
                    </p:blipFill>
                    <p:spPr>
                      <a:xfrm>
                        <a:off x="469051" y="2236448"/>
                        <a:ext cx="1351384" cy="591231"/>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9E9133DE-4D73-1F6D-E6A2-91D67813DFA1}"/>
              </a:ext>
            </a:extLst>
          </p:cNvPr>
          <p:cNvSpPr txBox="1"/>
          <p:nvPr/>
        </p:nvSpPr>
        <p:spPr>
          <a:xfrm>
            <a:off x="317240" y="1236724"/>
            <a:ext cx="6853334" cy="738664"/>
          </a:xfrm>
          <a:prstGeom prst="rect">
            <a:avLst/>
          </a:prstGeom>
          <a:noFill/>
        </p:spPr>
        <p:txBody>
          <a:bodyPr wrap="square" rtlCol="0">
            <a:spAutoFit/>
          </a:bodyPr>
          <a:lstStyle/>
          <a:p>
            <a:r>
              <a:rPr lang="en-US" sz="1400"/>
              <a:t>In a periodic potential, only crystal momentum is conserved (and that, only up to RLV).   With the extra G in there, we can connect two points on the dispersion curve with a photon line (the red one, ultimately).  So we can get absorption in periodic potentials.  </a:t>
            </a:r>
          </a:p>
        </p:txBody>
      </p:sp>
      <mc:AlternateContent xmlns:mc="http://schemas.openxmlformats.org/markup-compatibility/2006" xmlns:p14="http://schemas.microsoft.com/office/powerpoint/2010/main">
        <mc:Choice Requires="p14">
          <p:contentPart p14:bwMode="auto" r:id="rId5">
            <p14:nvContentPartPr>
              <p14:cNvPr id="21" name="Ink 20">
                <a:extLst>
                  <a:ext uri="{FF2B5EF4-FFF2-40B4-BE49-F238E27FC236}">
                    <a16:creationId xmlns:a16="http://schemas.microsoft.com/office/drawing/2014/main" id="{B90F3FA5-5569-3317-A798-C4C779479A3A}"/>
                  </a:ext>
                </a:extLst>
              </p14:cNvPr>
              <p14:cNvContentPartPr/>
              <p14:nvPr/>
            </p14:nvContentPartPr>
            <p14:xfrm rot="1721706">
              <a:off x="395546" y="3614233"/>
              <a:ext cx="1859760" cy="1102320"/>
            </p14:xfrm>
          </p:contentPart>
        </mc:Choice>
        <mc:Fallback xmlns="">
          <p:pic>
            <p:nvPicPr>
              <p:cNvPr id="21" name="Ink 20">
                <a:extLst>
                  <a:ext uri="{FF2B5EF4-FFF2-40B4-BE49-F238E27FC236}">
                    <a16:creationId xmlns:a16="http://schemas.microsoft.com/office/drawing/2014/main" id="{B90F3FA5-5569-3317-A798-C4C779479A3A}"/>
                  </a:ext>
                </a:extLst>
              </p:cNvPr>
              <p:cNvPicPr/>
              <p:nvPr/>
            </p:nvPicPr>
            <p:blipFill>
              <a:blip r:embed="rId6"/>
              <a:stretch>
                <a:fillRect/>
              </a:stretch>
            </p:blipFill>
            <p:spPr>
              <a:xfrm rot="1721706">
                <a:off x="386906" y="3605593"/>
                <a:ext cx="1877400" cy="1119960"/>
              </a:xfrm>
              <a:prstGeom prst="rect">
                <a:avLst/>
              </a:prstGeom>
            </p:spPr>
          </p:pic>
        </mc:Fallback>
      </mc:AlternateContent>
      <p:sp>
        <p:nvSpPr>
          <p:cNvPr id="22" name="TextBox 21">
            <a:extLst>
              <a:ext uri="{FF2B5EF4-FFF2-40B4-BE49-F238E27FC236}">
                <a16:creationId xmlns:a16="http://schemas.microsoft.com/office/drawing/2014/main" id="{E7017E9B-BFF4-A3F1-6D41-BA5B76BB9398}"/>
              </a:ext>
            </a:extLst>
          </p:cNvPr>
          <p:cNvSpPr txBox="1"/>
          <p:nvPr/>
        </p:nvSpPr>
        <p:spPr>
          <a:xfrm>
            <a:off x="4153086" y="2712564"/>
            <a:ext cx="2266375" cy="523220"/>
          </a:xfrm>
          <a:prstGeom prst="rect">
            <a:avLst/>
          </a:prstGeom>
          <a:noFill/>
        </p:spPr>
        <p:txBody>
          <a:bodyPr wrap="square" rtlCol="0">
            <a:spAutoFit/>
          </a:bodyPr>
          <a:lstStyle/>
          <a:p>
            <a:r>
              <a:rPr lang="en-US" sz="1400"/>
              <a:t>In the reduced zone scheme, it’d look like this:</a:t>
            </a:r>
            <a:endParaRPr lang="en-US" sz="1600"/>
          </a:p>
        </p:txBody>
      </p:sp>
      <p:pic>
        <p:nvPicPr>
          <p:cNvPr id="4" name="Picture 3">
            <a:extLst>
              <a:ext uri="{FF2B5EF4-FFF2-40B4-BE49-F238E27FC236}">
                <a16:creationId xmlns:a16="http://schemas.microsoft.com/office/drawing/2014/main" id="{09D3D176-D9CA-21A3-2E14-2671F8022AAD}"/>
              </a:ext>
            </a:extLst>
          </p:cNvPr>
          <p:cNvPicPr>
            <a:picLocks noChangeAspect="1"/>
          </p:cNvPicPr>
          <p:nvPr/>
        </p:nvPicPr>
        <p:blipFill>
          <a:blip r:embed="rId7"/>
          <a:stretch>
            <a:fillRect/>
          </a:stretch>
        </p:blipFill>
        <p:spPr>
          <a:xfrm>
            <a:off x="3902236" y="3560661"/>
            <a:ext cx="3035072" cy="2484594"/>
          </a:xfrm>
          <a:prstGeom prst="rect">
            <a:avLst/>
          </a:prstGeom>
        </p:spPr>
      </p:pic>
      <p:sp>
        <p:nvSpPr>
          <p:cNvPr id="6" name="TextBox 5">
            <a:extLst>
              <a:ext uri="{FF2B5EF4-FFF2-40B4-BE49-F238E27FC236}">
                <a16:creationId xmlns:a16="http://schemas.microsoft.com/office/drawing/2014/main" id="{4F227D82-088A-99E2-8A79-E4F3647BD81F}"/>
              </a:ext>
            </a:extLst>
          </p:cNvPr>
          <p:cNvSpPr txBox="1"/>
          <p:nvPr/>
        </p:nvSpPr>
        <p:spPr>
          <a:xfrm>
            <a:off x="1259043" y="3242846"/>
            <a:ext cx="1427583" cy="338554"/>
          </a:xfrm>
          <a:prstGeom prst="rect">
            <a:avLst/>
          </a:prstGeom>
          <a:noFill/>
        </p:spPr>
        <p:txBody>
          <a:bodyPr wrap="square" rtlCol="0">
            <a:spAutoFit/>
          </a:bodyPr>
          <a:lstStyle/>
          <a:p>
            <a:r>
              <a:rPr lang="en-US" sz="1600"/>
              <a:t>starting point</a:t>
            </a:r>
            <a:endParaRPr lang="en-US"/>
          </a:p>
        </p:txBody>
      </p:sp>
      <p:pic>
        <p:nvPicPr>
          <p:cNvPr id="7" name="Picture 6">
            <a:extLst>
              <a:ext uri="{FF2B5EF4-FFF2-40B4-BE49-F238E27FC236}">
                <a16:creationId xmlns:a16="http://schemas.microsoft.com/office/drawing/2014/main" id="{562FBA9E-CC5F-78BB-B268-CD02DE56062F}"/>
              </a:ext>
            </a:extLst>
          </p:cNvPr>
          <p:cNvPicPr>
            <a:picLocks noChangeAspect="1"/>
          </p:cNvPicPr>
          <p:nvPr/>
        </p:nvPicPr>
        <p:blipFill>
          <a:blip r:embed="rId8"/>
          <a:stretch>
            <a:fillRect/>
          </a:stretch>
        </p:blipFill>
        <p:spPr>
          <a:xfrm>
            <a:off x="7564745" y="3656048"/>
            <a:ext cx="2903472" cy="2293819"/>
          </a:xfrm>
          <a:prstGeom prst="rect">
            <a:avLst/>
          </a:prstGeom>
        </p:spPr>
      </p:pic>
      <p:sp>
        <p:nvSpPr>
          <p:cNvPr id="10" name="TextBox 9">
            <a:extLst>
              <a:ext uri="{FF2B5EF4-FFF2-40B4-BE49-F238E27FC236}">
                <a16:creationId xmlns:a16="http://schemas.microsoft.com/office/drawing/2014/main" id="{6FE0537F-03F9-878A-9EBA-6A94AA63A7C4}"/>
              </a:ext>
            </a:extLst>
          </p:cNvPr>
          <p:cNvSpPr txBox="1"/>
          <p:nvPr/>
        </p:nvSpPr>
        <p:spPr>
          <a:xfrm>
            <a:off x="7879112" y="2285542"/>
            <a:ext cx="4002466" cy="1169551"/>
          </a:xfrm>
          <a:prstGeom prst="rect">
            <a:avLst/>
          </a:prstGeom>
          <a:noFill/>
        </p:spPr>
        <p:txBody>
          <a:bodyPr wrap="square" rtlCol="0">
            <a:spAutoFit/>
          </a:bodyPr>
          <a:lstStyle/>
          <a:p>
            <a:r>
              <a:rPr lang="en-US" sz="1400"/>
              <a:t>And in the reduced zone scheme, it’d practically look like this, because the slope of the photon line is so steep compared to the electron dispersion curve.  So basically we need only worry about energy conservation, graphically.</a:t>
            </a:r>
            <a:endParaRPr lang="en-US" sz="1600"/>
          </a:p>
        </p:txBody>
      </p:sp>
    </p:spTree>
    <p:extLst>
      <p:ext uri="{BB962C8B-B14F-4D97-AF65-F5344CB8AC3E}">
        <p14:creationId xmlns:p14="http://schemas.microsoft.com/office/powerpoint/2010/main" val="3466829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71914" y="180192"/>
            <a:ext cx="6242148" cy="612169"/>
          </a:xfrm>
        </p:spPr>
        <p:txBody>
          <a:bodyPr>
            <a:normAutofit fontScale="90000"/>
          </a:bodyPr>
          <a:lstStyle/>
          <a:p>
            <a:r>
              <a:rPr lang="en-US" sz="4000" b="1" u="sng">
                <a:latin typeface="+mn-lt"/>
              </a:rPr>
              <a:t>Superconductors - Interaction</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 name="Picture 13">
            <a:extLst>
              <a:ext uri="{FF2B5EF4-FFF2-40B4-BE49-F238E27FC236}">
                <a16:creationId xmlns:a16="http://schemas.microsoft.com/office/drawing/2014/main" id="{1D1F0947-1FF5-7AD9-2ACF-42D792646700}"/>
              </a:ext>
            </a:extLst>
          </p:cNvPr>
          <p:cNvPicPr>
            <a:picLocks noChangeAspect="1"/>
          </p:cNvPicPr>
          <p:nvPr/>
        </p:nvPicPr>
        <p:blipFill>
          <a:blip r:embed="rId2"/>
          <a:stretch>
            <a:fillRect/>
          </a:stretch>
        </p:blipFill>
        <p:spPr>
          <a:xfrm rot="5400000">
            <a:off x="745699" y="1172774"/>
            <a:ext cx="3968750" cy="4513580"/>
          </a:xfrm>
          <a:prstGeom prst="rect">
            <a:avLst/>
          </a:prstGeom>
        </p:spPr>
      </p:pic>
      <p:sp>
        <p:nvSpPr>
          <p:cNvPr id="27" name="TextBox 26">
            <a:extLst>
              <a:ext uri="{FF2B5EF4-FFF2-40B4-BE49-F238E27FC236}">
                <a16:creationId xmlns:a16="http://schemas.microsoft.com/office/drawing/2014/main" id="{B9D89C20-BCF3-1770-B925-1A3D8F64B6E1}"/>
              </a:ext>
            </a:extLst>
          </p:cNvPr>
          <p:cNvSpPr txBox="1"/>
          <p:nvPr/>
        </p:nvSpPr>
        <p:spPr>
          <a:xfrm>
            <a:off x="5388077" y="1360859"/>
            <a:ext cx="6096000" cy="5262979"/>
          </a:xfrm>
          <a:prstGeom prst="rect">
            <a:avLst/>
          </a:prstGeom>
          <a:noFill/>
        </p:spPr>
        <p:txBody>
          <a:bodyPr wrap="square">
            <a:spAutoFit/>
          </a:bodyPr>
          <a:lstStyle/>
          <a:p>
            <a:pPr marL="0" marR="0">
              <a:spcBef>
                <a:spcPts val="0"/>
              </a:spcBef>
              <a:spcAft>
                <a:spcPts val="0"/>
              </a:spcAft>
            </a:pPr>
            <a:r>
              <a:rPr lang="en-US" sz="1600">
                <a:effectLst/>
                <a:latin typeface="Calibri" panose="020F0502020204030204" pitchFamily="34" charset="0"/>
                <a:ea typeface="Times New Roman" panose="02020603050405020304" pitchFamily="18" charset="0"/>
              </a:rPr>
              <a:t>At </a:t>
            </a:r>
            <a:r>
              <a:rPr lang="en-US" sz="1600" i="1">
                <a:effectLst/>
                <a:latin typeface="Calibri" panose="020F0502020204030204" pitchFamily="34" charset="0"/>
                <a:ea typeface="Times New Roman" panose="02020603050405020304" pitchFamily="18" charset="0"/>
              </a:rPr>
              <a:t>very</a:t>
            </a:r>
            <a:r>
              <a:rPr lang="en-US" sz="1600">
                <a:effectLst/>
                <a:latin typeface="Calibri" panose="020F0502020204030204" pitchFamily="34" charset="0"/>
                <a:ea typeface="Times New Roman" panose="02020603050405020304" pitchFamily="18" charset="0"/>
              </a:rPr>
              <a:t> low temperatures, many metals will enter a superconducting state.  The metal must have a strong enough e-ph interaction to induce a sufficient attractive force between e’s.  And the metal must have a large enough electron density of states.  Or well, the critical temperature below which these metals would superconduct depends on these parameters.  Basically T</a:t>
            </a:r>
            <a:r>
              <a:rPr lang="en-US" sz="1600" baseline="-25000">
                <a:effectLst/>
                <a:latin typeface="Calibri" panose="020F0502020204030204" pitchFamily="34" charset="0"/>
                <a:ea typeface="Times New Roman" panose="02020603050405020304" pitchFamily="18" charset="0"/>
              </a:rPr>
              <a:t>c</a:t>
            </a:r>
            <a:r>
              <a:rPr lang="en-US" sz="1600">
                <a:effectLst/>
                <a:latin typeface="Calibri" panose="020F0502020204030204" pitchFamily="34" charset="0"/>
                <a:ea typeface="Times New Roman" panose="02020603050405020304" pitchFamily="18" charset="0"/>
              </a:rPr>
              <a:t> ~ exp(-1/λρ</a:t>
            </a:r>
            <a:r>
              <a:rPr lang="en-US" sz="1600" baseline="-25000">
                <a:effectLst/>
                <a:latin typeface="Calibri" panose="020F0502020204030204" pitchFamily="34" charset="0"/>
                <a:ea typeface="Times New Roman" panose="02020603050405020304" pitchFamily="18" charset="0"/>
              </a:rPr>
              <a:t>F</a:t>
            </a:r>
            <a:r>
              <a:rPr lang="en-US" sz="1600">
                <a:effectLst/>
                <a:latin typeface="Calibri" panose="020F0502020204030204" pitchFamily="34" charset="0"/>
                <a:ea typeface="Times New Roman" panose="02020603050405020304" pitchFamily="18" charset="0"/>
              </a:rPr>
              <a:t>).  So if the electron-phonon coupling is weak, then λ will be small.  And if density of states is small, then ρ</a:t>
            </a:r>
            <a:r>
              <a:rPr lang="en-US" sz="1600" baseline="-25000">
                <a:effectLst/>
                <a:latin typeface="Calibri" panose="020F0502020204030204" pitchFamily="34" charset="0"/>
                <a:ea typeface="Times New Roman" panose="02020603050405020304" pitchFamily="18" charset="0"/>
              </a:rPr>
              <a:t>F</a:t>
            </a:r>
            <a:r>
              <a:rPr lang="en-US" sz="1600">
                <a:effectLst/>
                <a:latin typeface="Calibri" panose="020F0502020204030204" pitchFamily="34" charset="0"/>
                <a:ea typeface="Times New Roman" panose="02020603050405020304" pitchFamily="18" charset="0"/>
              </a:rPr>
              <a:t> is small obviously.  And this would make T</a:t>
            </a:r>
            <a:r>
              <a:rPr lang="en-US" sz="1600" baseline="-25000">
                <a:effectLst/>
                <a:latin typeface="Calibri" panose="020F0502020204030204" pitchFamily="34" charset="0"/>
                <a:ea typeface="Times New Roman" panose="02020603050405020304" pitchFamily="18" charset="0"/>
              </a:rPr>
              <a:t>c</a:t>
            </a:r>
            <a:r>
              <a:rPr lang="en-US" sz="1600">
                <a:effectLst/>
                <a:latin typeface="Calibri" panose="020F0502020204030204" pitchFamily="34" charset="0"/>
                <a:ea typeface="Times New Roman" panose="02020603050405020304" pitchFamily="18" charset="0"/>
              </a:rPr>
              <a:t> super small, perhaps beyond presently achievable temperatures.  Additionally, the metal has to support its electrons joining up in S</a:t>
            </a:r>
            <a:r>
              <a:rPr lang="en-US" sz="1600" baseline="-25000">
                <a:effectLst/>
                <a:latin typeface="Calibri" panose="020F0502020204030204" pitchFamily="34" charset="0"/>
                <a:ea typeface="Times New Roman" panose="02020603050405020304" pitchFamily="18" charset="0"/>
              </a:rPr>
              <a:t>T</a:t>
            </a:r>
            <a:r>
              <a:rPr lang="en-US" sz="1600">
                <a:effectLst/>
                <a:latin typeface="Calibri" panose="020F0502020204030204" pitchFamily="34" charset="0"/>
                <a:ea typeface="Times New Roman" panose="02020603050405020304" pitchFamily="18" charset="0"/>
              </a:rPr>
              <a:t> = 0, i.e., </a:t>
            </a:r>
            <a:r>
              <a:rPr lang="en-US" sz="1600">
                <a:effectLst/>
                <a:latin typeface="Cambria Math" panose="02040503050406030204" pitchFamily="18" charset="0"/>
                <a:ea typeface="Times New Roman" panose="02020603050405020304" pitchFamily="18" charset="0"/>
                <a:cs typeface="Calibri" panose="020F0502020204030204" pitchFamily="34" charset="0"/>
              </a:rPr>
              <a:t>↑↓</a:t>
            </a:r>
            <a:r>
              <a:rPr lang="en-US" sz="1600">
                <a:effectLst/>
                <a:latin typeface="Calibri" panose="020F0502020204030204" pitchFamily="34" charset="0"/>
                <a:ea typeface="Times New Roman" panose="02020603050405020304" pitchFamily="18" charset="0"/>
              </a:rPr>
              <a:t> singlet pairs.  So Alkali/Alkaline metals don’t superconduct (at achievable temperatures anyway) because their density of states is too small and or their electron- phonon coupling is too weak.  But the transition metals often do superconduct, as often their Fermi surfaces intersect the d-bands and so their density of states is large; the Noble metals are an exception.  But the transition metals that have a ferromagnetic phase transition at low T’s will not superconduct, because their spins would tend to want to pair the wrong way, i.e., </a:t>
            </a:r>
            <a:r>
              <a:rPr lang="en-US" sz="1600">
                <a:effectLst/>
                <a:latin typeface="Cambria Math" panose="02040503050406030204" pitchFamily="18" charset="0"/>
                <a:ea typeface="Times New Roman" panose="02020603050405020304" pitchFamily="18" charset="0"/>
                <a:cs typeface="Calibri" panose="020F0502020204030204" pitchFamily="34" charset="0"/>
              </a:rPr>
              <a:t>↑↑</a:t>
            </a:r>
            <a:r>
              <a:rPr lang="en-US" sz="1600">
                <a:effectLst/>
                <a:latin typeface="Calibri" panose="020F0502020204030204" pitchFamily="34" charset="0"/>
                <a:ea typeface="Times New Roman" panose="02020603050405020304" pitchFamily="18" charset="0"/>
              </a:rPr>
              <a:t> or </a:t>
            </a:r>
            <a:r>
              <a:rPr lang="en-US" sz="1600">
                <a:effectLst/>
                <a:latin typeface="Cambria Math" panose="02040503050406030204" pitchFamily="18" charset="0"/>
                <a:ea typeface="Times New Roman" panose="02020603050405020304" pitchFamily="18" charset="0"/>
                <a:cs typeface="Calibri" panose="020F0502020204030204" pitchFamily="34" charset="0"/>
              </a:rPr>
              <a:t>↓↓</a:t>
            </a:r>
            <a:r>
              <a:rPr lang="en-US" sz="1600">
                <a:effectLst/>
                <a:latin typeface="Calibri" panose="020F0502020204030204" pitchFamily="34" charset="0"/>
                <a:ea typeface="Times New Roman" panose="02020603050405020304" pitchFamily="18" charset="0"/>
              </a:rPr>
              <a:t>.  Aℓ does have a barely strong enough coupling strength and density of states to superconduct.  Some metals, like Pb, couple very strongly, and require the Eliashberg theory for an adequate description.  </a:t>
            </a:r>
            <a:endParaRPr lang="en-US" sz="16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50610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71914" y="180192"/>
            <a:ext cx="6242148" cy="612169"/>
          </a:xfrm>
        </p:spPr>
        <p:txBody>
          <a:bodyPr>
            <a:normAutofit fontScale="90000"/>
          </a:bodyPr>
          <a:lstStyle/>
          <a:p>
            <a:r>
              <a:rPr lang="en-US" sz="4000" b="1" u="sng">
                <a:latin typeface="+mn-lt"/>
              </a:rPr>
              <a:t>Superconductors -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463451" y="950599"/>
            <a:ext cx="4724499" cy="584775"/>
          </a:xfrm>
          <a:prstGeom prst="rect">
            <a:avLst/>
          </a:prstGeom>
          <a:noFill/>
        </p:spPr>
        <p:txBody>
          <a:bodyPr wrap="square" rtlCol="0">
            <a:spAutoFit/>
          </a:bodyPr>
          <a:lstStyle/>
          <a:p>
            <a:r>
              <a:rPr lang="en-US" b="1"/>
              <a:t>BCS Theory</a:t>
            </a:r>
            <a:endParaRPr lang="en-US" sz="1400"/>
          </a:p>
          <a:p>
            <a:r>
              <a:rPr lang="en-US" sz="1400"/>
              <a:t>So if we go back to that effective e-e interaction, </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25878BF5-D7E2-447B-ABA0-556611DD9EF5}"/>
              </a:ext>
            </a:extLst>
          </p:cNvPr>
          <p:cNvSpPr txBox="1"/>
          <p:nvPr/>
        </p:nvSpPr>
        <p:spPr>
          <a:xfrm>
            <a:off x="463450" y="2657315"/>
            <a:ext cx="10991131" cy="738664"/>
          </a:xfrm>
          <a:prstGeom prst="rect">
            <a:avLst/>
          </a:prstGeom>
          <a:noFill/>
        </p:spPr>
        <p:txBody>
          <a:bodyPr wrap="square" rtlCol="0">
            <a:spAutoFit/>
          </a:bodyPr>
          <a:lstStyle/>
          <a:p>
            <a:r>
              <a:rPr lang="en-US" sz="1400"/>
              <a:t>Can see we get attractive interaction for energy transfers </a:t>
            </a:r>
            <a:r>
              <a:rPr lang="el-GR" sz="1400">
                <a:latin typeface="Calibri" panose="020F0502020204030204" pitchFamily="34" charset="0"/>
                <a:cs typeface="Calibri" panose="020F0502020204030204" pitchFamily="34" charset="0"/>
              </a:rPr>
              <a:t>ω</a:t>
            </a:r>
            <a:r>
              <a:rPr lang="en-US" sz="1400"/>
              <a:t> &lt;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For electrons near Fermi surface, momentum transfers q, will be such that q ~ q</a:t>
            </a:r>
            <a:r>
              <a:rPr lang="en-US" sz="1400" baseline="-25000">
                <a:latin typeface="Calibri" panose="020F0502020204030204" pitchFamily="34" charset="0"/>
                <a:cs typeface="Calibri" panose="020F0502020204030204" pitchFamily="34" charset="0"/>
              </a:rPr>
              <a:t>F</a:t>
            </a:r>
            <a:r>
              <a:rPr lang="en-US" sz="1400">
                <a:latin typeface="Calibri" panose="020F0502020204030204" pitchFamily="34" charset="0"/>
                <a:cs typeface="Calibri" panose="020F0502020204030204" pitchFamily="34" charset="0"/>
              </a:rPr>
              <a:t> and so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So now near the Fermi surface, we have a negative interaction for </a:t>
            </a:r>
            <a:r>
              <a:rPr lang="el-GR" sz="1400">
                <a:latin typeface="Calibri" panose="020F0502020204030204" pitchFamily="34" charset="0"/>
                <a:cs typeface="Calibri" panose="020F0502020204030204" pitchFamily="34" charset="0"/>
              </a:rPr>
              <a:t>ω</a:t>
            </a:r>
            <a:r>
              <a:rPr lang="en-US" sz="1400">
                <a:latin typeface="Calibri" panose="020F0502020204030204" pitchFamily="34" charset="0"/>
                <a:cs typeface="Calibri" panose="020F0502020204030204" pitchFamily="34" charset="0"/>
              </a:rPr>
              <a:t> &lt;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roughly.  If energy transfers are with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of Fermi surface, then energies themselves are within that range too.  So we can represent the effective two-particle interaction as roughly,</a:t>
            </a:r>
            <a:endParaRPr lang="en-US" sz="1400"/>
          </a:p>
        </p:txBody>
      </p:sp>
      <p:sp>
        <p:nvSpPr>
          <p:cNvPr id="19" name="TextBox 18">
            <a:extLst>
              <a:ext uri="{FF2B5EF4-FFF2-40B4-BE49-F238E27FC236}">
                <a16:creationId xmlns:a16="http://schemas.microsoft.com/office/drawing/2014/main" id="{0120EBF1-F9F5-4F41-B250-65FAD62565C4}"/>
              </a:ext>
            </a:extLst>
          </p:cNvPr>
          <p:cNvSpPr txBox="1"/>
          <p:nvPr/>
        </p:nvSpPr>
        <p:spPr>
          <a:xfrm>
            <a:off x="463450" y="4798658"/>
            <a:ext cx="11519490" cy="523220"/>
          </a:xfrm>
          <a:prstGeom prst="rect">
            <a:avLst/>
          </a:prstGeom>
          <a:noFill/>
        </p:spPr>
        <p:txBody>
          <a:bodyPr wrap="square" rtlCol="0">
            <a:spAutoFit/>
          </a:bodyPr>
          <a:lstStyle/>
          <a:p>
            <a:r>
              <a:rPr lang="en-US" sz="1400" dirty="0"/>
              <a:t>The small attractive potential is mainly effective at binding electrons near the Fermi surface, specifically, within about a Debye energy of it.  Electrons enter the bound state in pairs (k,↑) + (-k,↓).   And so one often restricts the interaction to include just these guys, and so we say (1/2 goes away due to spin sum):</a:t>
            </a:r>
          </a:p>
        </p:txBody>
      </p:sp>
      <p:graphicFrame>
        <p:nvGraphicFramePr>
          <p:cNvPr id="13" name="Object 12">
            <a:extLst>
              <a:ext uri="{FF2B5EF4-FFF2-40B4-BE49-F238E27FC236}">
                <a16:creationId xmlns:a16="http://schemas.microsoft.com/office/drawing/2014/main" id="{72759CB7-6D16-4DDF-BBE3-38780B70C5E7}"/>
              </a:ext>
            </a:extLst>
          </p:cNvPr>
          <p:cNvGraphicFramePr>
            <a:graphicFrameLocks noChangeAspect="1"/>
          </p:cNvGraphicFramePr>
          <p:nvPr>
            <p:extLst>
              <p:ext uri="{D42A27DB-BD31-4B8C-83A1-F6EECF244321}">
                <p14:modId xmlns:p14="http://schemas.microsoft.com/office/powerpoint/2010/main" val="814490772"/>
              </p:ext>
            </p:extLst>
          </p:nvPr>
        </p:nvGraphicFramePr>
        <p:xfrm>
          <a:off x="473075" y="1719263"/>
          <a:ext cx="3222625" cy="657225"/>
        </p:xfrm>
        <a:graphic>
          <a:graphicData uri="http://schemas.openxmlformats.org/presentationml/2006/ole">
            <mc:AlternateContent xmlns:mc="http://schemas.openxmlformats.org/markup-compatibility/2006">
              <mc:Choice xmlns:v="urn:schemas-microsoft-com:vml" Requires="v">
                <p:oleObj name="Equation" r:id="rId2" imgW="2323800" imgH="482400" progId="Equation.DSMT4">
                  <p:embed/>
                </p:oleObj>
              </mc:Choice>
              <mc:Fallback>
                <p:oleObj name="Equation" r:id="rId2" imgW="2323800" imgH="482400" progId="Equation.DSMT4">
                  <p:embed/>
                  <p:pic>
                    <p:nvPicPr>
                      <p:cNvPr id="39" name="Object 38">
                        <a:extLst>
                          <a:ext uri="{FF2B5EF4-FFF2-40B4-BE49-F238E27FC236}">
                            <a16:creationId xmlns:a16="http://schemas.microsoft.com/office/drawing/2014/main" id="{546118CE-8F1E-41ED-AC09-2B4FFC697FE5}"/>
                          </a:ext>
                        </a:extLst>
                      </p:cNvPr>
                      <p:cNvPicPr>
                        <a:picLocks noChangeAspect="1" noChangeArrowheads="1"/>
                      </p:cNvPicPr>
                      <p:nvPr/>
                    </p:nvPicPr>
                    <p:blipFill>
                      <a:blip r:embed="rId3"/>
                      <a:srcRect/>
                      <a:stretch>
                        <a:fillRect/>
                      </a:stretch>
                    </p:blipFill>
                    <p:spPr bwMode="auto">
                      <a:xfrm>
                        <a:off x="473075" y="1719263"/>
                        <a:ext cx="3222625" cy="6572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1D52B47-04D7-43AC-B7C1-73440AD3803F}"/>
              </a:ext>
            </a:extLst>
          </p:cNvPr>
          <p:cNvGraphicFramePr>
            <a:graphicFrameLocks noChangeAspect="1"/>
          </p:cNvGraphicFramePr>
          <p:nvPr>
            <p:extLst>
              <p:ext uri="{D42A27DB-BD31-4B8C-83A1-F6EECF244321}">
                <p14:modId xmlns:p14="http://schemas.microsoft.com/office/powerpoint/2010/main" val="1096945461"/>
              </p:ext>
            </p:extLst>
          </p:nvPr>
        </p:nvGraphicFramePr>
        <p:xfrm>
          <a:off x="5210713" y="5635309"/>
          <a:ext cx="2392363" cy="592138"/>
        </p:xfrm>
        <a:graphic>
          <a:graphicData uri="http://schemas.openxmlformats.org/presentationml/2006/ole">
            <mc:AlternateContent xmlns:mc="http://schemas.openxmlformats.org/markup-compatibility/2006">
              <mc:Choice xmlns:v="urn:schemas-microsoft-com:vml" Requires="v">
                <p:oleObj name="Equation" r:id="rId4" imgW="2031840" imgH="507960" progId="Equation.DSMT4">
                  <p:embed/>
                </p:oleObj>
              </mc:Choice>
              <mc:Fallback>
                <p:oleObj name="Equation" r:id="rId4" imgW="2031840" imgH="507960" progId="Equation.DSMT4">
                  <p:embed/>
                  <p:pic>
                    <p:nvPicPr>
                      <p:cNvPr id="0" name="Object 1"/>
                      <p:cNvPicPr>
                        <a:picLocks noChangeAspect="1" noChangeArrowheads="1"/>
                      </p:cNvPicPr>
                      <p:nvPr/>
                    </p:nvPicPr>
                    <p:blipFill>
                      <a:blip r:embed="rId5"/>
                      <a:srcRect/>
                      <a:stretch>
                        <a:fillRect/>
                      </a:stretch>
                    </p:blipFill>
                    <p:spPr bwMode="auto">
                      <a:xfrm>
                        <a:off x="5210713" y="5635309"/>
                        <a:ext cx="2392363" cy="592138"/>
                      </a:xfrm>
                      <a:prstGeom prst="rect">
                        <a:avLst/>
                      </a:prstGeom>
                      <a:solidFill>
                        <a:schemeClr val="accent4">
                          <a:lumMod val="20000"/>
                          <a:lumOff val="80000"/>
                        </a:schemeClr>
                      </a:solidFill>
                    </p:spPr>
                  </p:pic>
                </p:oleObj>
              </mc:Fallback>
            </mc:AlternateContent>
          </a:graphicData>
        </a:graphic>
      </p:graphicFrame>
      <p:sp>
        <p:nvSpPr>
          <p:cNvPr id="18" name="Rectangle 5">
            <a:extLst>
              <a:ext uri="{FF2B5EF4-FFF2-40B4-BE49-F238E27FC236}">
                <a16:creationId xmlns:a16="http://schemas.microsoft.com/office/drawing/2014/main" id="{9D97F34A-82C1-428B-A9E7-D967EF535225}"/>
              </a:ext>
            </a:extLst>
          </p:cNvPr>
          <p:cNvSpPr>
            <a:spLocks noChangeArrowheads="1"/>
          </p:cNvSpPr>
          <p:nvPr/>
        </p:nvSpPr>
        <p:spPr bwMode="auto">
          <a:xfrm>
            <a:off x="1036948" y="56685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3" name="Object 22">
            <a:extLst>
              <a:ext uri="{FF2B5EF4-FFF2-40B4-BE49-F238E27FC236}">
                <a16:creationId xmlns:a16="http://schemas.microsoft.com/office/drawing/2014/main" id="{E70753AB-9711-44BC-B847-45103E1A0FA6}"/>
              </a:ext>
            </a:extLst>
          </p:cNvPr>
          <p:cNvGraphicFramePr>
            <a:graphicFrameLocks noChangeAspect="1"/>
          </p:cNvGraphicFramePr>
          <p:nvPr>
            <p:extLst>
              <p:ext uri="{D42A27DB-BD31-4B8C-83A1-F6EECF244321}">
                <p14:modId xmlns:p14="http://schemas.microsoft.com/office/powerpoint/2010/main" val="3634678549"/>
              </p:ext>
            </p:extLst>
          </p:nvPr>
        </p:nvGraphicFramePr>
        <p:xfrm>
          <a:off x="637126" y="5638484"/>
          <a:ext cx="3911600" cy="574675"/>
        </p:xfrm>
        <a:graphic>
          <a:graphicData uri="http://schemas.openxmlformats.org/presentationml/2006/ole">
            <mc:AlternateContent xmlns:mc="http://schemas.openxmlformats.org/markup-compatibility/2006">
              <mc:Choice xmlns:v="urn:schemas-microsoft-com:vml" Requires="v">
                <p:oleObj name="Equation" r:id="rId6" imgW="2819160" imgH="419040" progId="Equation.DSMT4">
                  <p:embed/>
                </p:oleObj>
              </mc:Choice>
              <mc:Fallback>
                <p:oleObj name="Equation" r:id="rId6" imgW="2819160" imgH="419040" progId="Equation.DSMT4">
                  <p:embed/>
                  <p:pic>
                    <p:nvPicPr>
                      <p:cNvPr id="7" name="Object 6">
                        <a:extLst>
                          <a:ext uri="{FF2B5EF4-FFF2-40B4-BE49-F238E27FC236}">
                            <a16:creationId xmlns:a16="http://schemas.microsoft.com/office/drawing/2014/main" id="{BE43D729-2658-4899-948C-E52AA8A6EED7}"/>
                          </a:ext>
                        </a:extLst>
                      </p:cNvPr>
                      <p:cNvPicPr>
                        <a:picLocks noChangeAspect="1" noChangeArrowheads="1"/>
                      </p:cNvPicPr>
                      <p:nvPr/>
                    </p:nvPicPr>
                    <p:blipFill>
                      <a:blip r:embed="rId7"/>
                      <a:srcRect/>
                      <a:stretch>
                        <a:fillRect/>
                      </a:stretch>
                    </p:blipFill>
                    <p:spPr bwMode="auto">
                      <a:xfrm>
                        <a:off x="637126" y="5638484"/>
                        <a:ext cx="3911600" cy="574675"/>
                      </a:xfrm>
                      <a:prstGeom prst="rect">
                        <a:avLst/>
                      </a:prstGeom>
                      <a:solidFill>
                        <a:schemeClr val="accent4">
                          <a:lumMod val="20000"/>
                          <a:lumOff val="80000"/>
                        </a:schemeClr>
                      </a:solidFill>
                    </p:spPr>
                  </p:pic>
                </p:oleObj>
              </mc:Fallback>
            </mc:AlternateContent>
          </a:graphicData>
        </a:graphic>
      </p:graphicFrame>
      <p:graphicFrame>
        <p:nvGraphicFramePr>
          <p:cNvPr id="25" name="Object 24">
            <a:extLst>
              <a:ext uri="{FF2B5EF4-FFF2-40B4-BE49-F238E27FC236}">
                <a16:creationId xmlns:a16="http://schemas.microsoft.com/office/drawing/2014/main" id="{AAAEF8E4-BD6F-495C-B378-4E83520F7795}"/>
              </a:ext>
            </a:extLst>
          </p:cNvPr>
          <p:cNvGraphicFramePr>
            <a:graphicFrameLocks noChangeAspect="1"/>
          </p:cNvGraphicFramePr>
          <p:nvPr>
            <p:extLst>
              <p:ext uri="{D42A27DB-BD31-4B8C-83A1-F6EECF244321}">
                <p14:modId xmlns:p14="http://schemas.microsoft.com/office/powerpoint/2010/main" val="46207062"/>
              </p:ext>
            </p:extLst>
          </p:nvPr>
        </p:nvGraphicFramePr>
        <p:xfrm>
          <a:off x="7132948" y="3614581"/>
          <a:ext cx="4419600" cy="674688"/>
        </p:xfrm>
        <a:graphic>
          <a:graphicData uri="http://schemas.openxmlformats.org/presentationml/2006/ole">
            <mc:AlternateContent xmlns:mc="http://schemas.openxmlformats.org/markup-compatibility/2006">
              <mc:Choice xmlns:v="urn:schemas-microsoft-com:vml" Requires="v">
                <p:oleObj name="Equation" r:id="rId8" imgW="3530520" imgH="533160" progId="Equation.DSMT4">
                  <p:embed/>
                </p:oleObj>
              </mc:Choice>
              <mc:Fallback>
                <p:oleObj name="Equation" r:id="rId8" imgW="3530520" imgH="533160" progId="Equation.DSMT4">
                  <p:embed/>
                  <p:pic>
                    <p:nvPicPr>
                      <p:cNvPr id="5" name="Object 4">
                        <a:extLst>
                          <a:ext uri="{FF2B5EF4-FFF2-40B4-BE49-F238E27FC236}">
                            <a16:creationId xmlns:a16="http://schemas.microsoft.com/office/drawing/2014/main" id="{1444FAAE-6791-4378-A850-BB94A3956675}"/>
                          </a:ext>
                        </a:extLst>
                      </p:cNvPr>
                      <p:cNvPicPr>
                        <a:picLocks noChangeAspect="1" noChangeArrowheads="1"/>
                      </p:cNvPicPr>
                      <p:nvPr/>
                    </p:nvPicPr>
                    <p:blipFill>
                      <a:blip r:embed="rId9"/>
                      <a:srcRect/>
                      <a:stretch>
                        <a:fillRect/>
                      </a:stretch>
                    </p:blipFill>
                    <p:spPr bwMode="auto">
                      <a:xfrm>
                        <a:off x="7132948" y="3614581"/>
                        <a:ext cx="4419600" cy="674688"/>
                      </a:xfrm>
                      <a:prstGeom prst="rect">
                        <a:avLst/>
                      </a:prstGeom>
                      <a:solidFill>
                        <a:srgbClr val="CCECFF"/>
                      </a:solidFill>
                    </p:spPr>
                  </p:pic>
                </p:oleObj>
              </mc:Fallback>
            </mc:AlternateContent>
          </a:graphicData>
        </a:graphic>
      </p:graphicFrame>
      <p:sp>
        <p:nvSpPr>
          <p:cNvPr id="5" name="TextBox 4">
            <a:extLst>
              <a:ext uri="{FF2B5EF4-FFF2-40B4-BE49-F238E27FC236}">
                <a16:creationId xmlns:a16="http://schemas.microsoft.com/office/drawing/2014/main" id="{F55106D6-31E8-407B-9348-D9BE933351BB}"/>
              </a:ext>
            </a:extLst>
          </p:cNvPr>
          <p:cNvSpPr txBox="1"/>
          <p:nvPr/>
        </p:nvSpPr>
        <p:spPr>
          <a:xfrm>
            <a:off x="8035547" y="5628516"/>
            <a:ext cx="2230442" cy="584775"/>
          </a:xfrm>
          <a:prstGeom prst="rect">
            <a:avLst/>
          </a:prstGeom>
          <a:noFill/>
          <a:ln w="19050">
            <a:solidFill>
              <a:srgbClr val="0070C0"/>
            </a:solidFill>
          </a:ln>
        </p:spPr>
        <p:txBody>
          <a:bodyPr wrap="square" rtlCol="0">
            <a:spAutoFit/>
          </a:bodyPr>
          <a:lstStyle/>
          <a:p>
            <a:r>
              <a:rPr lang="en-US" sz="1600" dirty="0"/>
              <a:t>This is the one most often used, actually</a:t>
            </a:r>
          </a:p>
        </p:txBody>
      </p:sp>
      <p:graphicFrame>
        <p:nvGraphicFramePr>
          <p:cNvPr id="14" name="Object 13">
            <a:extLst>
              <a:ext uri="{FF2B5EF4-FFF2-40B4-BE49-F238E27FC236}">
                <a16:creationId xmlns:a16="http://schemas.microsoft.com/office/drawing/2014/main" id="{1B7870DD-16B1-4F38-3C60-4A61FBED677D}"/>
              </a:ext>
            </a:extLst>
          </p:cNvPr>
          <p:cNvGraphicFramePr>
            <a:graphicFrameLocks noChangeAspect="1"/>
          </p:cNvGraphicFramePr>
          <p:nvPr>
            <p:extLst>
              <p:ext uri="{D42A27DB-BD31-4B8C-83A1-F6EECF244321}">
                <p14:modId xmlns:p14="http://schemas.microsoft.com/office/powerpoint/2010/main" val="3274219702"/>
              </p:ext>
            </p:extLst>
          </p:nvPr>
        </p:nvGraphicFramePr>
        <p:xfrm>
          <a:off x="614362" y="3676401"/>
          <a:ext cx="5845431" cy="628939"/>
        </p:xfrm>
        <a:graphic>
          <a:graphicData uri="http://schemas.openxmlformats.org/presentationml/2006/ole">
            <mc:AlternateContent xmlns:mc="http://schemas.openxmlformats.org/markup-compatibility/2006">
              <mc:Choice xmlns:v="urn:schemas-microsoft-com:vml" Requires="v">
                <p:oleObj name="Equation" r:id="rId10" imgW="4012920" imgH="431640" progId="Equation.DSMT4">
                  <p:embed/>
                </p:oleObj>
              </mc:Choice>
              <mc:Fallback>
                <p:oleObj name="Equation" r:id="rId10" imgW="4012920" imgH="431640" progId="Equation.DSMT4">
                  <p:embed/>
                  <p:pic>
                    <p:nvPicPr>
                      <p:cNvPr id="0" name=""/>
                      <p:cNvPicPr/>
                      <p:nvPr/>
                    </p:nvPicPr>
                    <p:blipFill>
                      <a:blip r:embed="rId11"/>
                      <a:stretch>
                        <a:fillRect/>
                      </a:stretch>
                    </p:blipFill>
                    <p:spPr>
                      <a:xfrm>
                        <a:off x="614362" y="3676401"/>
                        <a:ext cx="5845431" cy="628939"/>
                      </a:xfrm>
                      <a:prstGeom prst="rect">
                        <a:avLst/>
                      </a:prstGeom>
                      <a:solidFill>
                        <a:srgbClr val="99CCFF"/>
                      </a:solidFill>
                    </p:spPr>
                  </p:pic>
                </p:oleObj>
              </mc:Fallback>
            </mc:AlternateContent>
          </a:graphicData>
        </a:graphic>
      </p:graphicFrame>
    </p:spTree>
    <p:extLst>
      <p:ext uri="{BB962C8B-B14F-4D97-AF65-F5344CB8AC3E}">
        <p14:creationId xmlns:p14="http://schemas.microsoft.com/office/powerpoint/2010/main" val="719587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71914" y="180192"/>
            <a:ext cx="6242148" cy="612169"/>
          </a:xfrm>
        </p:spPr>
        <p:txBody>
          <a:bodyPr>
            <a:normAutofit fontScale="90000"/>
          </a:bodyPr>
          <a:lstStyle/>
          <a:p>
            <a:r>
              <a:rPr lang="en-US" sz="4000" b="1" u="sng">
                <a:latin typeface="+mn-lt"/>
              </a:rPr>
              <a:t>Superconductors -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463451" y="950599"/>
            <a:ext cx="6025839" cy="584775"/>
          </a:xfrm>
          <a:prstGeom prst="rect">
            <a:avLst/>
          </a:prstGeom>
          <a:noFill/>
        </p:spPr>
        <p:txBody>
          <a:bodyPr wrap="square" rtlCol="0">
            <a:spAutoFit/>
          </a:bodyPr>
          <a:lstStyle/>
          <a:p>
            <a:r>
              <a:rPr lang="en-US" b="1"/>
              <a:t>BCS Theory</a:t>
            </a:r>
            <a:endParaRPr lang="en-US" sz="1400"/>
          </a:p>
          <a:p>
            <a:r>
              <a:rPr lang="en-US" sz="1400"/>
              <a:t>Mahan does it differently.  He replaces </a:t>
            </a:r>
            <a:r>
              <a:rPr lang="el-GR" sz="1400">
                <a:latin typeface="Calibri" panose="020F0502020204030204" pitchFamily="34" charset="0"/>
                <a:cs typeface="Calibri" panose="020F0502020204030204" pitchFamily="34" charset="0"/>
              </a:rPr>
              <a:t>ω</a:t>
            </a:r>
            <a:r>
              <a:rPr lang="en-US" sz="1400">
                <a:latin typeface="Calibri" panose="020F0502020204030204" pitchFamily="34" charset="0"/>
                <a:cs typeface="Calibri" panose="020F0502020204030204" pitchFamily="34" charset="0"/>
              </a:rPr>
              <a:t> w/ </a:t>
            </a:r>
            <a:r>
              <a:rPr lang="el-GR" sz="1400">
                <a:latin typeface="Calibri" panose="020F0502020204030204" pitchFamily="34" charset="0"/>
                <a:cs typeface="Calibri" panose="020F0502020204030204" pitchFamily="34" charset="0"/>
              </a:rPr>
              <a:t>ξ</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(I guess), and gets:</a:t>
            </a:r>
            <a:endParaRPr lang="en-US" sz="140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25878BF5-D7E2-447B-ABA0-556611DD9EF5}"/>
              </a:ext>
            </a:extLst>
          </p:cNvPr>
          <p:cNvSpPr txBox="1"/>
          <p:nvPr/>
        </p:nvSpPr>
        <p:spPr>
          <a:xfrm>
            <a:off x="463451" y="2496528"/>
            <a:ext cx="11020626" cy="307777"/>
          </a:xfrm>
          <a:prstGeom prst="rect">
            <a:avLst/>
          </a:prstGeom>
          <a:noFill/>
        </p:spPr>
        <p:txBody>
          <a:bodyPr wrap="square" rtlCol="0">
            <a:spAutoFit/>
          </a:bodyPr>
          <a:lstStyle/>
          <a:p>
            <a:r>
              <a:rPr lang="en-US" sz="1400"/>
              <a:t>So we get attractive interaction when </a:t>
            </a:r>
            <a:r>
              <a:rPr lang="el-GR" sz="1400">
                <a:latin typeface="Calibri" panose="020F0502020204030204" pitchFamily="34" charset="0"/>
                <a:cs typeface="Calibri" panose="020F0502020204030204" pitchFamily="34" charset="0"/>
              </a:rPr>
              <a:t>ξ</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&lt;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which means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is close to Fermi surface.  And if q is close to Fermi surface, then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So can say, </a:t>
            </a:r>
            <a:endParaRPr lang="en-US" sz="1400"/>
          </a:p>
        </p:txBody>
      </p:sp>
      <p:graphicFrame>
        <p:nvGraphicFramePr>
          <p:cNvPr id="7" name="Object 6">
            <a:extLst>
              <a:ext uri="{FF2B5EF4-FFF2-40B4-BE49-F238E27FC236}">
                <a16:creationId xmlns:a16="http://schemas.microsoft.com/office/drawing/2014/main" id="{BE43D729-2658-4899-948C-E52AA8A6EED7}"/>
              </a:ext>
            </a:extLst>
          </p:cNvPr>
          <p:cNvGraphicFramePr>
            <a:graphicFrameLocks noChangeAspect="1"/>
          </p:cNvGraphicFramePr>
          <p:nvPr>
            <p:extLst>
              <p:ext uri="{D42A27DB-BD31-4B8C-83A1-F6EECF244321}">
                <p14:modId xmlns:p14="http://schemas.microsoft.com/office/powerpoint/2010/main" val="187722833"/>
              </p:ext>
            </p:extLst>
          </p:nvPr>
        </p:nvGraphicFramePr>
        <p:xfrm>
          <a:off x="549060" y="4338977"/>
          <a:ext cx="4298950" cy="592137"/>
        </p:xfrm>
        <a:graphic>
          <a:graphicData uri="http://schemas.openxmlformats.org/presentationml/2006/ole">
            <mc:AlternateContent xmlns:mc="http://schemas.openxmlformats.org/markup-compatibility/2006">
              <mc:Choice xmlns:v="urn:schemas-microsoft-com:vml" Requires="v">
                <p:oleObj name="Equation" r:id="rId2" imgW="3098520" imgH="431640" progId="Equation.DSMT4">
                  <p:embed/>
                </p:oleObj>
              </mc:Choice>
              <mc:Fallback>
                <p:oleObj name="Equation" r:id="rId2" imgW="3098520" imgH="431640" progId="Equation.DSMT4">
                  <p:embed/>
                  <p:pic>
                    <p:nvPicPr>
                      <p:cNvPr id="7" name="Object 6">
                        <a:extLst>
                          <a:ext uri="{FF2B5EF4-FFF2-40B4-BE49-F238E27FC236}">
                            <a16:creationId xmlns:a16="http://schemas.microsoft.com/office/drawing/2014/main" id="{BE43D729-2658-4899-948C-E52AA8A6EED7}"/>
                          </a:ext>
                        </a:extLst>
                      </p:cNvPr>
                      <p:cNvPicPr>
                        <a:picLocks noChangeAspect="1" noChangeArrowheads="1"/>
                      </p:cNvPicPr>
                      <p:nvPr/>
                    </p:nvPicPr>
                    <p:blipFill>
                      <a:blip r:embed="rId3"/>
                      <a:srcRect/>
                      <a:stretch>
                        <a:fillRect/>
                      </a:stretch>
                    </p:blipFill>
                    <p:spPr bwMode="auto">
                      <a:xfrm>
                        <a:off x="549060" y="4338977"/>
                        <a:ext cx="4298950" cy="592137"/>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E68C07DD-3261-4F8F-9495-29684ED44AB8}"/>
              </a:ext>
            </a:extLst>
          </p:cNvPr>
          <p:cNvGraphicFramePr>
            <a:graphicFrameLocks noChangeAspect="1"/>
          </p:cNvGraphicFramePr>
          <p:nvPr>
            <p:extLst>
              <p:ext uri="{D42A27DB-BD31-4B8C-83A1-F6EECF244321}">
                <p14:modId xmlns:p14="http://schemas.microsoft.com/office/powerpoint/2010/main" val="3507305178"/>
              </p:ext>
            </p:extLst>
          </p:nvPr>
        </p:nvGraphicFramePr>
        <p:xfrm>
          <a:off x="5692988" y="4300037"/>
          <a:ext cx="2000250" cy="742950"/>
        </p:xfrm>
        <a:graphic>
          <a:graphicData uri="http://schemas.openxmlformats.org/presentationml/2006/ole">
            <mc:AlternateContent xmlns:mc="http://schemas.openxmlformats.org/markup-compatibility/2006">
              <mc:Choice xmlns:v="urn:schemas-microsoft-com:vml" Requires="v">
                <p:oleObj name="Equation" r:id="rId4" imgW="1587240" imgH="583920" progId="Equation.DSMT4">
                  <p:embed/>
                </p:oleObj>
              </mc:Choice>
              <mc:Fallback>
                <p:oleObj name="Equation" r:id="rId4" imgW="1587240" imgH="583920" progId="Equation.DSMT4">
                  <p:embed/>
                  <p:pic>
                    <p:nvPicPr>
                      <p:cNvPr id="17" name="Object 16">
                        <a:extLst>
                          <a:ext uri="{FF2B5EF4-FFF2-40B4-BE49-F238E27FC236}">
                            <a16:creationId xmlns:a16="http://schemas.microsoft.com/office/drawing/2014/main" id="{E68C07DD-3261-4F8F-9495-29684ED44AB8}"/>
                          </a:ext>
                        </a:extLst>
                      </p:cNvPr>
                      <p:cNvPicPr>
                        <a:picLocks noChangeAspect="1" noChangeArrowheads="1"/>
                      </p:cNvPicPr>
                      <p:nvPr/>
                    </p:nvPicPr>
                    <p:blipFill>
                      <a:blip r:embed="rId5"/>
                      <a:srcRect/>
                      <a:stretch>
                        <a:fillRect/>
                      </a:stretch>
                    </p:blipFill>
                    <p:spPr bwMode="auto">
                      <a:xfrm>
                        <a:off x="5692988" y="4300037"/>
                        <a:ext cx="2000250" cy="742950"/>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0CF984EB-532E-4F69-A785-B05536DCA459}"/>
              </a:ext>
            </a:extLst>
          </p:cNvPr>
          <p:cNvSpPr txBox="1"/>
          <p:nvPr/>
        </p:nvSpPr>
        <p:spPr>
          <a:xfrm>
            <a:off x="463451" y="3765459"/>
            <a:ext cx="3007336" cy="307777"/>
          </a:xfrm>
          <a:prstGeom prst="rect">
            <a:avLst/>
          </a:prstGeom>
          <a:noFill/>
        </p:spPr>
        <p:txBody>
          <a:bodyPr wrap="square" rtlCol="0">
            <a:spAutoFit/>
          </a:bodyPr>
          <a:lstStyle/>
          <a:p>
            <a:r>
              <a:rPr lang="en-US" sz="1400"/>
              <a:t>And so we might say, roughly,</a:t>
            </a:r>
          </a:p>
        </p:txBody>
      </p:sp>
      <p:sp>
        <p:nvSpPr>
          <p:cNvPr id="15" name="TextBox 14">
            <a:extLst>
              <a:ext uri="{FF2B5EF4-FFF2-40B4-BE49-F238E27FC236}">
                <a16:creationId xmlns:a16="http://schemas.microsoft.com/office/drawing/2014/main" id="{98BF921D-F979-4525-B8E3-08ADEB4D072F}"/>
              </a:ext>
            </a:extLst>
          </p:cNvPr>
          <p:cNvSpPr txBox="1"/>
          <p:nvPr/>
        </p:nvSpPr>
        <p:spPr>
          <a:xfrm>
            <a:off x="463451" y="5363950"/>
            <a:ext cx="4688360" cy="738664"/>
          </a:xfrm>
          <a:prstGeom prst="rect">
            <a:avLst/>
          </a:prstGeom>
          <a:noFill/>
        </p:spPr>
        <p:txBody>
          <a:bodyPr wrap="square" rtlCol="0">
            <a:spAutoFit/>
          </a:bodyPr>
          <a:lstStyle/>
          <a:p>
            <a:r>
              <a:rPr lang="en-US" sz="1400"/>
              <a:t>Another potential approximation is to just extend the k-space range of (constant) attraction to everywhere, and then we get this, basically a delta function interaction in position space. ,</a:t>
            </a:r>
            <a:endParaRPr lang="en-US" sz="1400" dirty="0"/>
          </a:p>
        </p:txBody>
      </p:sp>
      <p:graphicFrame>
        <p:nvGraphicFramePr>
          <p:cNvPr id="21" name="Object 20">
            <a:extLst>
              <a:ext uri="{FF2B5EF4-FFF2-40B4-BE49-F238E27FC236}">
                <a16:creationId xmlns:a16="http://schemas.microsoft.com/office/drawing/2014/main" id="{10DC494E-E991-4A1C-AF12-F3AF4C3C4AE4}"/>
              </a:ext>
            </a:extLst>
          </p:cNvPr>
          <p:cNvGraphicFramePr>
            <a:graphicFrameLocks noChangeAspect="1"/>
          </p:cNvGraphicFramePr>
          <p:nvPr>
            <p:extLst>
              <p:ext uri="{D42A27DB-BD31-4B8C-83A1-F6EECF244321}">
                <p14:modId xmlns:p14="http://schemas.microsoft.com/office/powerpoint/2010/main" val="728445669"/>
              </p:ext>
            </p:extLst>
          </p:nvPr>
        </p:nvGraphicFramePr>
        <p:xfrm>
          <a:off x="5692988" y="5588025"/>
          <a:ext cx="1002780" cy="330647"/>
        </p:xfrm>
        <a:graphic>
          <a:graphicData uri="http://schemas.openxmlformats.org/presentationml/2006/ole">
            <mc:AlternateContent xmlns:mc="http://schemas.openxmlformats.org/markup-compatibility/2006">
              <mc:Choice xmlns:v="urn:schemas-microsoft-com:vml" Requires="v">
                <p:oleObj name="Equation" r:id="rId6" imgW="698400" imgH="228600" progId="Equation.DSMT4">
                  <p:embed/>
                </p:oleObj>
              </mc:Choice>
              <mc:Fallback>
                <p:oleObj name="Equation" r:id="rId6" imgW="698400" imgH="228600" progId="Equation.DSMT4">
                  <p:embed/>
                  <p:pic>
                    <p:nvPicPr>
                      <p:cNvPr id="21" name="Object 20">
                        <a:extLst>
                          <a:ext uri="{FF2B5EF4-FFF2-40B4-BE49-F238E27FC236}">
                            <a16:creationId xmlns:a16="http://schemas.microsoft.com/office/drawing/2014/main" id="{10DC494E-E991-4A1C-AF12-F3AF4C3C4AE4}"/>
                          </a:ext>
                        </a:extLst>
                      </p:cNvPr>
                      <p:cNvPicPr>
                        <a:picLocks noChangeAspect="1" noChangeArrowheads="1"/>
                      </p:cNvPicPr>
                      <p:nvPr/>
                    </p:nvPicPr>
                    <p:blipFill>
                      <a:blip r:embed="rId7"/>
                      <a:srcRect/>
                      <a:stretch>
                        <a:fillRect/>
                      </a:stretch>
                    </p:blipFill>
                    <p:spPr bwMode="auto">
                      <a:xfrm>
                        <a:off x="5692988" y="5588025"/>
                        <a:ext cx="1002780" cy="330647"/>
                      </a:xfrm>
                      <a:prstGeom prst="rect">
                        <a:avLst/>
                      </a:prstGeom>
                      <a:solidFill>
                        <a:srgbClr val="FFCCFF"/>
                      </a:solidFill>
                    </p:spPr>
                  </p:pic>
                </p:oleObj>
              </mc:Fallback>
            </mc:AlternateContent>
          </a:graphicData>
        </a:graphic>
      </p:graphicFrame>
      <p:graphicFrame>
        <p:nvGraphicFramePr>
          <p:cNvPr id="8" name="Object 7">
            <a:extLst>
              <a:ext uri="{FF2B5EF4-FFF2-40B4-BE49-F238E27FC236}">
                <a16:creationId xmlns:a16="http://schemas.microsoft.com/office/drawing/2014/main" id="{584BF0D7-FE0C-8C33-CE28-BF93439E2668}"/>
              </a:ext>
            </a:extLst>
          </p:cNvPr>
          <p:cNvGraphicFramePr>
            <a:graphicFrameLocks noChangeAspect="1"/>
          </p:cNvGraphicFramePr>
          <p:nvPr>
            <p:extLst>
              <p:ext uri="{D42A27DB-BD31-4B8C-83A1-F6EECF244321}">
                <p14:modId xmlns:p14="http://schemas.microsoft.com/office/powerpoint/2010/main" val="2741376970"/>
              </p:ext>
            </p:extLst>
          </p:nvPr>
        </p:nvGraphicFramePr>
        <p:xfrm>
          <a:off x="579477" y="1661144"/>
          <a:ext cx="2625839" cy="686724"/>
        </p:xfrm>
        <a:graphic>
          <a:graphicData uri="http://schemas.openxmlformats.org/presentationml/2006/ole">
            <mc:AlternateContent xmlns:mc="http://schemas.openxmlformats.org/markup-compatibility/2006">
              <mc:Choice xmlns:v="urn:schemas-microsoft-com:vml" Requires="v">
                <p:oleObj name="Equation" r:id="rId8" imgW="1894522" imgH="496070" progId="Equation.DSMT4">
                  <p:embed/>
                </p:oleObj>
              </mc:Choice>
              <mc:Fallback>
                <p:oleObj name="Equation" r:id="rId8" imgW="1894522" imgH="496070" progId="Equation.DSMT4">
                  <p:embed/>
                  <p:pic>
                    <p:nvPicPr>
                      <p:cNvPr id="0" name=""/>
                      <p:cNvPicPr/>
                      <p:nvPr/>
                    </p:nvPicPr>
                    <p:blipFill>
                      <a:blip r:embed="rId9"/>
                      <a:stretch>
                        <a:fillRect/>
                      </a:stretch>
                    </p:blipFill>
                    <p:spPr>
                      <a:xfrm>
                        <a:off x="579477" y="1661144"/>
                        <a:ext cx="2625839" cy="686724"/>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1254B555-476F-4CB8-6F19-6ACBB192015D}"/>
              </a:ext>
            </a:extLst>
          </p:cNvPr>
          <p:cNvGraphicFramePr>
            <a:graphicFrameLocks noChangeAspect="1"/>
          </p:cNvGraphicFramePr>
          <p:nvPr>
            <p:extLst>
              <p:ext uri="{D42A27DB-BD31-4B8C-83A1-F6EECF244321}">
                <p14:modId xmlns:p14="http://schemas.microsoft.com/office/powerpoint/2010/main" val="4206299017"/>
              </p:ext>
            </p:extLst>
          </p:nvPr>
        </p:nvGraphicFramePr>
        <p:xfrm>
          <a:off x="566686" y="2973866"/>
          <a:ext cx="4585125" cy="623066"/>
        </p:xfrm>
        <a:graphic>
          <a:graphicData uri="http://schemas.openxmlformats.org/presentationml/2006/ole">
            <mc:AlternateContent xmlns:mc="http://schemas.openxmlformats.org/markup-compatibility/2006">
              <mc:Choice xmlns:v="urn:schemas-microsoft-com:vml" Requires="v">
                <p:oleObj name="Equation" r:id="rId10" imgW="3644640" imgH="495000" progId="Equation.DSMT4">
                  <p:embed/>
                </p:oleObj>
              </mc:Choice>
              <mc:Fallback>
                <p:oleObj name="Equation" r:id="rId10" imgW="3644640" imgH="495000" progId="Equation.DSMT4">
                  <p:embed/>
                  <p:pic>
                    <p:nvPicPr>
                      <p:cNvPr id="0" name=""/>
                      <p:cNvPicPr/>
                      <p:nvPr/>
                    </p:nvPicPr>
                    <p:blipFill>
                      <a:blip r:embed="rId11"/>
                      <a:stretch>
                        <a:fillRect/>
                      </a:stretch>
                    </p:blipFill>
                    <p:spPr>
                      <a:xfrm>
                        <a:off x="566686" y="2973866"/>
                        <a:ext cx="4585125" cy="623066"/>
                      </a:xfrm>
                      <a:prstGeom prst="rect">
                        <a:avLst/>
                      </a:prstGeom>
                    </p:spPr>
                  </p:pic>
                </p:oleObj>
              </mc:Fallback>
            </mc:AlternateContent>
          </a:graphicData>
        </a:graphic>
      </p:graphicFrame>
    </p:spTree>
    <p:extLst>
      <p:ext uri="{BB962C8B-B14F-4D97-AF65-F5344CB8AC3E}">
        <p14:creationId xmlns:p14="http://schemas.microsoft.com/office/powerpoint/2010/main" val="3017004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80278" y="173510"/>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7E54ED41-5E1E-45F8-B4FA-BCB4593B45C6}"/>
              </a:ext>
            </a:extLst>
          </p:cNvPr>
          <p:cNvGraphicFramePr>
            <a:graphicFrameLocks noChangeAspect="1"/>
          </p:cNvGraphicFramePr>
          <p:nvPr>
            <p:extLst>
              <p:ext uri="{D42A27DB-BD31-4B8C-83A1-F6EECF244321}">
                <p14:modId xmlns:p14="http://schemas.microsoft.com/office/powerpoint/2010/main" val="3491161291"/>
              </p:ext>
            </p:extLst>
          </p:nvPr>
        </p:nvGraphicFramePr>
        <p:xfrm>
          <a:off x="6688138" y="1982788"/>
          <a:ext cx="2746375" cy="611187"/>
        </p:xfrm>
        <a:graphic>
          <a:graphicData uri="http://schemas.openxmlformats.org/presentationml/2006/ole">
            <mc:AlternateContent xmlns:mc="http://schemas.openxmlformats.org/markup-compatibility/2006">
              <mc:Choice xmlns:v="urn:schemas-microsoft-com:vml" Requires="v">
                <p:oleObj name="Equation" r:id="rId2" imgW="2133360" imgH="482400" progId="Equation.DSMT4">
                  <p:embed/>
                </p:oleObj>
              </mc:Choice>
              <mc:Fallback>
                <p:oleObj name="Equation" r:id="rId2" imgW="2133360" imgH="482400" progId="Equation.DSMT4">
                  <p:embed/>
                  <p:pic>
                    <p:nvPicPr>
                      <p:cNvPr id="0" name="Object 1"/>
                      <p:cNvPicPr>
                        <a:picLocks noChangeAspect="1" noChangeArrowheads="1"/>
                      </p:cNvPicPr>
                      <p:nvPr/>
                    </p:nvPicPr>
                    <p:blipFill>
                      <a:blip r:embed="rId3"/>
                      <a:srcRect/>
                      <a:stretch>
                        <a:fillRect/>
                      </a:stretch>
                    </p:blipFill>
                    <p:spPr bwMode="auto">
                      <a:xfrm>
                        <a:off x="6688138" y="1982788"/>
                        <a:ext cx="2746375" cy="611187"/>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B4314BFD-DCD5-4890-940B-5769AE809296}"/>
              </a:ext>
            </a:extLst>
          </p:cNvPr>
          <p:cNvGraphicFramePr>
            <a:graphicFrameLocks noChangeAspect="1"/>
          </p:cNvGraphicFramePr>
          <p:nvPr>
            <p:extLst>
              <p:ext uri="{D42A27DB-BD31-4B8C-83A1-F6EECF244321}">
                <p14:modId xmlns:p14="http://schemas.microsoft.com/office/powerpoint/2010/main" val="882814872"/>
              </p:ext>
            </p:extLst>
          </p:nvPr>
        </p:nvGraphicFramePr>
        <p:xfrm>
          <a:off x="405301" y="1951845"/>
          <a:ext cx="5077838" cy="633184"/>
        </p:xfrm>
        <a:graphic>
          <a:graphicData uri="http://schemas.openxmlformats.org/presentationml/2006/ole">
            <mc:AlternateContent xmlns:mc="http://schemas.openxmlformats.org/markup-compatibility/2006">
              <mc:Choice xmlns:v="urn:schemas-microsoft-com:vml" Requires="v">
                <p:oleObj name="Equation" r:id="rId4" imgW="3708360" imgH="457200" progId="Equation.DSMT4">
                  <p:embed/>
                </p:oleObj>
              </mc:Choice>
              <mc:Fallback>
                <p:oleObj name="Equation" r:id="rId4" imgW="3708360" imgH="457200" progId="Equation.DSMT4">
                  <p:embed/>
                  <p:pic>
                    <p:nvPicPr>
                      <p:cNvPr id="0" name="Object 3"/>
                      <p:cNvPicPr>
                        <a:picLocks noChangeAspect="1" noChangeArrowheads="1"/>
                      </p:cNvPicPr>
                      <p:nvPr/>
                    </p:nvPicPr>
                    <p:blipFill>
                      <a:blip r:embed="rId5"/>
                      <a:srcRect/>
                      <a:stretch>
                        <a:fillRect/>
                      </a:stretch>
                    </p:blipFill>
                    <p:spPr bwMode="auto">
                      <a:xfrm>
                        <a:off x="405301" y="1951845"/>
                        <a:ext cx="5077838" cy="633184"/>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3D89A58F-3738-4E45-AF3A-D27FB1D56250}"/>
              </a:ext>
            </a:extLst>
          </p:cNvPr>
          <p:cNvSpPr txBox="1"/>
          <p:nvPr/>
        </p:nvSpPr>
        <p:spPr>
          <a:xfrm>
            <a:off x="338626" y="1077065"/>
            <a:ext cx="11133793" cy="738664"/>
          </a:xfrm>
          <a:prstGeom prst="rect">
            <a:avLst/>
          </a:prstGeom>
          <a:noFill/>
        </p:spPr>
        <p:txBody>
          <a:bodyPr wrap="square" rtlCol="0">
            <a:spAutoFit/>
          </a:bodyPr>
          <a:lstStyle/>
          <a:p>
            <a:r>
              <a:rPr lang="en-US" sz="1400" dirty="0"/>
              <a:t>There are a few ways to investigate the excitations.  We’ll take the approach where we look at eigenstates of the two-body interaction.  The relative Schrodinger equation is given below, and we’ll take the interaction to be the guy on the right.  K is the momentum of the center of mass.  M and </a:t>
            </a:r>
            <a:r>
              <a:rPr lang="el-GR" sz="1400" dirty="0"/>
              <a:t>μ</a:t>
            </a:r>
            <a:r>
              <a:rPr lang="en-US" sz="1400" dirty="0"/>
              <a:t> are the total mass, and relative mass, respectively.  </a:t>
            </a:r>
          </a:p>
        </p:txBody>
      </p:sp>
      <p:sp>
        <p:nvSpPr>
          <p:cNvPr id="8" name="TextBox 7">
            <a:extLst>
              <a:ext uri="{FF2B5EF4-FFF2-40B4-BE49-F238E27FC236}">
                <a16:creationId xmlns:a16="http://schemas.microsoft.com/office/drawing/2014/main" id="{7746C5C9-16A6-4A88-BAE4-C710987931EB}"/>
              </a:ext>
            </a:extLst>
          </p:cNvPr>
          <p:cNvSpPr txBox="1"/>
          <p:nvPr/>
        </p:nvSpPr>
        <p:spPr>
          <a:xfrm>
            <a:off x="360303" y="2756392"/>
            <a:ext cx="11398114" cy="1169551"/>
          </a:xfrm>
          <a:prstGeom prst="rect">
            <a:avLst/>
          </a:prstGeom>
          <a:noFill/>
        </p:spPr>
        <p:txBody>
          <a:bodyPr wrap="square" rtlCol="0">
            <a:spAutoFit/>
          </a:bodyPr>
          <a:lstStyle/>
          <a:p>
            <a:r>
              <a:rPr lang="en-US" sz="1400"/>
              <a:t>And we want to ascertain what the lowest energy state of the system is.  We suppose our two particles initially reside on the Fermis surface, with equal/opposite momenta (b/c we’re looking for lowest energy state).  So then E</a:t>
            </a:r>
            <a:r>
              <a:rPr lang="en-US" sz="1400" baseline="-25000"/>
              <a:t>Kn</a:t>
            </a:r>
            <a:r>
              <a:rPr lang="en-US" sz="1400"/>
              <a:t> = 0 + </a:t>
            </a:r>
            <a:r>
              <a:rPr lang="el-GR" sz="1400"/>
              <a:t>ε</a:t>
            </a:r>
            <a:r>
              <a:rPr lang="en-US" sz="1400" baseline="-25000"/>
              <a:t>n</a:t>
            </a:r>
            <a:r>
              <a:rPr lang="en-US" sz="1400"/>
              <a:t>.  And we want to see if we can get a solution whereby E</a:t>
            </a:r>
            <a:r>
              <a:rPr lang="en-US" sz="1400" baseline="-25000"/>
              <a:t>Kn</a:t>
            </a:r>
            <a:r>
              <a:rPr lang="en-US" sz="1400"/>
              <a:t> = </a:t>
            </a:r>
            <a:r>
              <a:rPr lang="el-GR" sz="1400"/>
              <a:t>ε</a:t>
            </a:r>
            <a:r>
              <a:rPr lang="en-US" sz="1400" baseline="-25000"/>
              <a:t>n</a:t>
            </a:r>
            <a:r>
              <a:rPr lang="en-US" sz="1400"/>
              <a:t> &lt; </a:t>
            </a:r>
            <a:r>
              <a:rPr lang="el-GR" sz="1400"/>
              <a:t>ε</a:t>
            </a:r>
            <a:r>
              <a:rPr lang="en-US" sz="1400" baseline="-25000"/>
              <a:t>F</a:t>
            </a:r>
            <a:r>
              <a:rPr lang="en-US" sz="1400"/>
              <a:t> + </a:t>
            </a:r>
            <a:r>
              <a:rPr lang="el-GR" sz="1400"/>
              <a:t>ε</a:t>
            </a:r>
            <a:r>
              <a:rPr lang="en-US" sz="1400" baseline="-25000"/>
              <a:t>F</a:t>
            </a:r>
            <a:r>
              <a:rPr lang="en-US" sz="1400"/>
              <a:t>. (i.e., that the potential energy does lower the energy of the pair below the sum of their respective kinetic energies).  This isn’t forgone because for attractive spherical well potentials, the energy spectrum is the same as the free particle spectrum, at least if the potential isn’t strong enough.  To make progress, since our potential is given in terms of the wavevectors, we take the Fourier transform of both sides,</a:t>
            </a:r>
            <a:endParaRPr lang="en-US" sz="1400" baseline="-25000"/>
          </a:p>
        </p:txBody>
      </p:sp>
      <p:graphicFrame>
        <p:nvGraphicFramePr>
          <p:cNvPr id="10" name="Object 9">
            <a:extLst>
              <a:ext uri="{FF2B5EF4-FFF2-40B4-BE49-F238E27FC236}">
                <a16:creationId xmlns:a16="http://schemas.microsoft.com/office/drawing/2014/main" id="{7FEEED28-79E9-49C2-8DBA-13C78096B08E}"/>
              </a:ext>
            </a:extLst>
          </p:cNvPr>
          <p:cNvGraphicFramePr>
            <a:graphicFrameLocks noChangeAspect="1"/>
          </p:cNvGraphicFramePr>
          <p:nvPr>
            <p:extLst>
              <p:ext uri="{D42A27DB-BD31-4B8C-83A1-F6EECF244321}">
                <p14:modId xmlns:p14="http://schemas.microsoft.com/office/powerpoint/2010/main" val="1645307997"/>
              </p:ext>
            </p:extLst>
          </p:nvPr>
        </p:nvGraphicFramePr>
        <p:xfrm>
          <a:off x="452926" y="4053144"/>
          <a:ext cx="6882305" cy="599696"/>
        </p:xfrm>
        <a:graphic>
          <a:graphicData uri="http://schemas.openxmlformats.org/presentationml/2006/ole">
            <mc:AlternateContent xmlns:mc="http://schemas.openxmlformats.org/markup-compatibility/2006">
              <mc:Choice xmlns:v="urn:schemas-microsoft-com:vml" Requires="v">
                <p:oleObj name="Equation" r:id="rId6" imgW="5460840" imgH="482400" progId="Equation.DSMT4">
                  <p:embed/>
                </p:oleObj>
              </mc:Choice>
              <mc:Fallback>
                <p:oleObj name="Equation" r:id="rId6" imgW="5460840" imgH="482400" progId="Equation.DSMT4">
                  <p:embed/>
                  <p:pic>
                    <p:nvPicPr>
                      <p:cNvPr id="0" name="Object 1"/>
                      <p:cNvPicPr>
                        <a:picLocks noChangeAspect="1" noChangeArrowheads="1"/>
                      </p:cNvPicPr>
                      <p:nvPr/>
                    </p:nvPicPr>
                    <p:blipFill>
                      <a:blip r:embed="rId7"/>
                      <a:srcRect/>
                      <a:stretch>
                        <a:fillRect/>
                      </a:stretch>
                    </p:blipFill>
                    <p:spPr bwMode="auto">
                      <a:xfrm>
                        <a:off x="452926" y="4053144"/>
                        <a:ext cx="6882305" cy="59969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F908C366-CA28-4C87-AD6C-6BB5997B569C}"/>
              </a:ext>
            </a:extLst>
          </p:cNvPr>
          <p:cNvGraphicFramePr>
            <a:graphicFrameLocks noChangeAspect="1"/>
          </p:cNvGraphicFramePr>
          <p:nvPr>
            <p:extLst>
              <p:ext uri="{D42A27DB-BD31-4B8C-83A1-F6EECF244321}">
                <p14:modId xmlns:p14="http://schemas.microsoft.com/office/powerpoint/2010/main" val="4211067888"/>
              </p:ext>
            </p:extLst>
          </p:nvPr>
        </p:nvGraphicFramePr>
        <p:xfrm>
          <a:off x="405301" y="5499226"/>
          <a:ext cx="2647950" cy="798513"/>
        </p:xfrm>
        <a:graphic>
          <a:graphicData uri="http://schemas.openxmlformats.org/presentationml/2006/ole">
            <mc:AlternateContent xmlns:mc="http://schemas.openxmlformats.org/markup-compatibility/2006">
              <mc:Choice xmlns:v="urn:schemas-microsoft-com:vml" Requires="v">
                <p:oleObj name="Equation" r:id="rId8" imgW="2184120" imgH="660240" progId="Equation.DSMT4">
                  <p:embed/>
                </p:oleObj>
              </mc:Choice>
              <mc:Fallback>
                <p:oleObj name="Equation" r:id="rId8" imgW="2184120" imgH="660240" progId="Equation.DSMT4">
                  <p:embed/>
                  <p:pic>
                    <p:nvPicPr>
                      <p:cNvPr id="0" name="Object 3"/>
                      <p:cNvPicPr>
                        <a:picLocks noChangeAspect="1" noChangeArrowheads="1"/>
                      </p:cNvPicPr>
                      <p:nvPr/>
                    </p:nvPicPr>
                    <p:blipFill>
                      <a:blip r:embed="rId9"/>
                      <a:srcRect/>
                      <a:stretch>
                        <a:fillRect/>
                      </a:stretch>
                    </p:blipFill>
                    <p:spPr bwMode="auto">
                      <a:xfrm>
                        <a:off x="405301" y="5499226"/>
                        <a:ext cx="2647950" cy="79851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D54D292A-BC3B-4D4C-AC6A-FC87F85EECF7}"/>
              </a:ext>
            </a:extLst>
          </p:cNvPr>
          <p:cNvSpPr txBox="1"/>
          <p:nvPr/>
        </p:nvSpPr>
        <p:spPr>
          <a:xfrm>
            <a:off x="386251" y="4781494"/>
            <a:ext cx="10954684" cy="523220"/>
          </a:xfrm>
          <a:prstGeom prst="rect">
            <a:avLst/>
          </a:prstGeom>
          <a:noFill/>
        </p:spPr>
        <p:txBody>
          <a:bodyPr wrap="square" rtlCol="0">
            <a:spAutoFit/>
          </a:bodyPr>
          <a:lstStyle/>
          <a:p>
            <a:r>
              <a:rPr lang="en-US" sz="1400"/>
              <a:t>So under our approximation, the potential is separable, and doing some algebra, integrating both sides w/r to d</a:t>
            </a:r>
            <a:r>
              <a:rPr lang="en-US" sz="1400" baseline="30000"/>
              <a:t>3</a:t>
            </a:r>
            <a:r>
              <a:rPr lang="en-US" sz="1400"/>
              <a:t>q, etc., we end up with an equation for the energy:</a:t>
            </a:r>
            <a:endParaRPr lang="en-US"/>
          </a:p>
        </p:txBody>
      </p:sp>
      <p:sp>
        <p:nvSpPr>
          <p:cNvPr id="15" name="Rectangle 6">
            <a:extLst>
              <a:ext uri="{FF2B5EF4-FFF2-40B4-BE49-F238E27FC236}">
                <a16:creationId xmlns:a16="http://schemas.microsoft.com/office/drawing/2014/main" id="{6841D9D9-1633-4AF9-82B2-06DEA068987A}"/>
              </a:ext>
            </a:extLst>
          </p:cNvPr>
          <p:cNvSpPr>
            <a:spLocks noChangeArrowheads="1"/>
          </p:cNvSpPr>
          <p:nvPr/>
        </p:nvSpPr>
        <p:spPr bwMode="auto">
          <a:xfrm>
            <a:off x="4015818" y="497849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01991890-937A-4C88-97E3-BF442420A047}"/>
              </a:ext>
            </a:extLst>
          </p:cNvPr>
          <p:cNvGraphicFramePr>
            <a:graphicFrameLocks noChangeAspect="1"/>
          </p:cNvGraphicFramePr>
          <p:nvPr>
            <p:extLst>
              <p:ext uri="{D42A27DB-BD31-4B8C-83A1-F6EECF244321}">
                <p14:modId xmlns:p14="http://schemas.microsoft.com/office/powerpoint/2010/main" val="1360553609"/>
              </p:ext>
            </p:extLst>
          </p:nvPr>
        </p:nvGraphicFramePr>
        <p:xfrm>
          <a:off x="4239912" y="5503026"/>
          <a:ext cx="2032000" cy="798513"/>
        </p:xfrm>
        <a:graphic>
          <a:graphicData uri="http://schemas.openxmlformats.org/presentationml/2006/ole">
            <mc:AlternateContent xmlns:mc="http://schemas.openxmlformats.org/markup-compatibility/2006">
              <mc:Choice xmlns:v="urn:schemas-microsoft-com:vml" Requires="v">
                <p:oleObj name="Equation" r:id="rId10" imgW="1676160" imgH="660240" progId="Equation.DSMT4">
                  <p:embed/>
                </p:oleObj>
              </mc:Choice>
              <mc:Fallback>
                <p:oleObj name="Equation" r:id="rId10" imgW="1676160" imgH="660240" progId="Equation.DSMT4">
                  <p:embed/>
                  <p:pic>
                    <p:nvPicPr>
                      <p:cNvPr id="13" name="Object 12">
                        <a:extLst>
                          <a:ext uri="{FF2B5EF4-FFF2-40B4-BE49-F238E27FC236}">
                            <a16:creationId xmlns:a16="http://schemas.microsoft.com/office/drawing/2014/main" id="{F908C366-CA28-4C87-AD6C-6BB5997B569C}"/>
                          </a:ext>
                        </a:extLst>
                      </p:cNvPr>
                      <p:cNvPicPr>
                        <a:picLocks noChangeAspect="1" noChangeArrowheads="1"/>
                      </p:cNvPicPr>
                      <p:nvPr/>
                    </p:nvPicPr>
                    <p:blipFill>
                      <a:blip r:embed="rId11"/>
                      <a:srcRect/>
                      <a:stretch>
                        <a:fillRect/>
                      </a:stretch>
                    </p:blipFill>
                    <p:spPr bwMode="auto">
                      <a:xfrm>
                        <a:off x="4239912" y="5503026"/>
                        <a:ext cx="2032000" cy="7985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329F6111-0095-45E1-93E7-F71CDA56B648}"/>
                  </a:ext>
                </a:extLst>
              </p14:cNvPr>
              <p14:cNvContentPartPr/>
              <p14:nvPr/>
            </p14:nvContentPartPr>
            <p14:xfrm>
              <a:off x="3257013" y="5760602"/>
              <a:ext cx="825480" cy="137880"/>
            </p14:xfrm>
          </p:contentPart>
        </mc:Choice>
        <mc:Fallback xmlns="">
          <p:pic>
            <p:nvPicPr>
              <p:cNvPr id="20" name="Ink 19">
                <a:extLst>
                  <a:ext uri="{FF2B5EF4-FFF2-40B4-BE49-F238E27FC236}">
                    <a16:creationId xmlns:a16="http://schemas.microsoft.com/office/drawing/2014/main" id="{329F6111-0095-45E1-93E7-F71CDA56B648}"/>
                  </a:ext>
                </a:extLst>
              </p:cNvPr>
              <p:cNvPicPr/>
              <p:nvPr/>
            </p:nvPicPr>
            <p:blipFill>
              <a:blip r:embed="rId14"/>
              <a:stretch>
                <a:fillRect/>
              </a:stretch>
            </p:blipFill>
            <p:spPr>
              <a:xfrm>
                <a:off x="3248013" y="5751602"/>
                <a:ext cx="843120" cy="1555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0C5920AD-1274-4042-B75C-5BDBF475BCAA}"/>
                  </a:ext>
                </a:extLst>
              </p14:cNvPr>
              <p14:cNvContentPartPr/>
              <p14:nvPr/>
            </p14:nvContentPartPr>
            <p14:xfrm>
              <a:off x="6491541" y="5744100"/>
              <a:ext cx="825480" cy="137880"/>
            </p14:xfrm>
          </p:contentPart>
        </mc:Choice>
        <mc:Fallback xmlns="">
          <p:pic>
            <p:nvPicPr>
              <p:cNvPr id="21" name="Ink 20">
                <a:extLst>
                  <a:ext uri="{FF2B5EF4-FFF2-40B4-BE49-F238E27FC236}">
                    <a16:creationId xmlns:a16="http://schemas.microsoft.com/office/drawing/2014/main" id="{0C5920AD-1274-4042-B75C-5BDBF475BCAA}"/>
                  </a:ext>
                </a:extLst>
              </p:cNvPr>
              <p:cNvPicPr/>
              <p:nvPr/>
            </p:nvPicPr>
            <p:blipFill>
              <a:blip r:embed="rId14"/>
              <a:stretch>
                <a:fillRect/>
              </a:stretch>
            </p:blipFill>
            <p:spPr>
              <a:xfrm>
                <a:off x="6482541" y="5735100"/>
                <a:ext cx="843120" cy="155520"/>
              </a:xfrm>
              <a:prstGeom prst="rect">
                <a:avLst/>
              </a:prstGeom>
            </p:spPr>
          </p:pic>
        </mc:Fallback>
      </mc:AlternateContent>
      <p:graphicFrame>
        <p:nvGraphicFramePr>
          <p:cNvPr id="23" name="Object 22">
            <a:extLst>
              <a:ext uri="{FF2B5EF4-FFF2-40B4-BE49-F238E27FC236}">
                <a16:creationId xmlns:a16="http://schemas.microsoft.com/office/drawing/2014/main" id="{B4576E96-6BD5-4209-BA5E-E82B4CD62C6A}"/>
              </a:ext>
            </a:extLst>
          </p:cNvPr>
          <p:cNvGraphicFramePr>
            <a:graphicFrameLocks noChangeAspect="1"/>
          </p:cNvGraphicFramePr>
          <p:nvPr>
            <p:extLst>
              <p:ext uri="{D42A27DB-BD31-4B8C-83A1-F6EECF244321}">
                <p14:modId xmlns:p14="http://schemas.microsoft.com/office/powerpoint/2010/main" val="175106746"/>
              </p:ext>
            </p:extLst>
          </p:nvPr>
        </p:nvGraphicFramePr>
        <p:xfrm>
          <a:off x="7660059" y="5482490"/>
          <a:ext cx="1977552" cy="523219"/>
        </p:xfrm>
        <a:graphic>
          <a:graphicData uri="http://schemas.openxmlformats.org/presentationml/2006/ole">
            <mc:AlternateContent xmlns:mc="http://schemas.openxmlformats.org/markup-compatibility/2006">
              <mc:Choice xmlns:v="urn:schemas-microsoft-com:vml" Requires="v">
                <p:oleObj name="Equation" r:id="rId16" imgW="1384300" imgH="368300" progId="Equation.DSMT4">
                  <p:embed/>
                </p:oleObj>
              </mc:Choice>
              <mc:Fallback>
                <p:oleObj name="Equation" r:id="rId16" imgW="1384300" imgH="368300" progId="Equation.DSMT4">
                  <p:embed/>
                  <p:pic>
                    <p:nvPicPr>
                      <p:cNvPr id="0" name="Object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60059" y="5482490"/>
                        <a:ext cx="1977552" cy="523219"/>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7A3419CF-245E-48F2-BC82-5F99748A456B}"/>
              </a:ext>
            </a:extLst>
          </p:cNvPr>
          <p:cNvSpPr txBox="1"/>
          <p:nvPr/>
        </p:nvSpPr>
        <p:spPr>
          <a:xfrm>
            <a:off x="7631778" y="6085658"/>
            <a:ext cx="4126639" cy="738664"/>
          </a:xfrm>
          <a:prstGeom prst="rect">
            <a:avLst/>
          </a:prstGeom>
          <a:noFill/>
        </p:spPr>
        <p:txBody>
          <a:bodyPr wrap="square" rtlCol="0">
            <a:spAutoFit/>
          </a:bodyPr>
          <a:lstStyle/>
          <a:p>
            <a:r>
              <a:rPr lang="en-US" sz="1400"/>
              <a:t>So we get the approximate solution above, which is indeed lower than the kinetic energy sum.  Might note that this is non-analytic function of </a:t>
            </a:r>
            <a:r>
              <a:rPr lang="el-GR" sz="1400"/>
              <a:t>λ</a:t>
            </a:r>
            <a:r>
              <a:rPr lang="en-US" sz="1400"/>
              <a:t>.</a:t>
            </a:r>
          </a:p>
        </p:txBody>
      </p:sp>
    </p:spTree>
    <p:extLst>
      <p:ext uri="{BB962C8B-B14F-4D97-AF65-F5344CB8AC3E}">
        <p14:creationId xmlns:p14="http://schemas.microsoft.com/office/powerpoint/2010/main" val="3058626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80278" y="94286"/>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3D89A58F-3738-4E45-AF3A-D27FB1D56250}"/>
              </a:ext>
            </a:extLst>
          </p:cNvPr>
          <p:cNvSpPr txBox="1"/>
          <p:nvPr/>
        </p:nvSpPr>
        <p:spPr>
          <a:xfrm>
            <a:off x="253753" y="826500"/>
            <a:ext cx="8586299" cy="307777"/>
          </a:xfrm>
          <a:prstGeom prst="rect">
            <a:avLst/>
          </a:prstGeom>
          <a:noFill/>
        </p:spPr>
        <p:txBody>
          <a:bodyPr wrap="square" rtlCol="0">
            <a:spAutoFit/>
          </a:bodyPr>
          <a:lstStyle/>
          <a:p>
            <a:r>
              <a:rPr lang="en-US" sz="1400"/>
              <a:t>We can improve our analysis by looking at the many-body problem, and looking for the many-body ground state.  </a:t>
            </a:r>
          </a:p>
        </p:txBody>
      </p:sp>
      <p:sp>
        <p:nvSpPr>
          <p:cNvPr id="8" name="TextBox 7">
            <a:extLst>
              <a:ext uri="{FF2B5EF4-FFF2-40B4-BE49-F238E27FC236}">
                <a16:creationId xmlns:a16="http://schemas.microsoft.com/office/drawing/2014/main" id="{7746C5C9-16A6-4A88-BAE4-C710987931EB}"/>
              </a:ext>
            </a:extLst>
          </p:cNvPr>
          <p:cNvSpPr txBox="1"/>
          <p:nvPr/>
        </p:nvSpPr>
        <p:spPr>
          <a:xfrm>
            <a:off x="291982" y="1990100"/>
            <a:ext cx="11400446" cy="523220"/>
          </a:xfrm>
          <a:prstGeom prst="rect">
            <a:avLst/>
          </a:prstGeom>
          <a:noFill/>
        </p:spPr>
        <p:txBody>
          <a:bodyPr wrap="square" rtlCol="0">
            <a:spAutoFit/>
          </a:bodyPr>
          <a:lstStyle/>
          <a:p>
            <a:r>
              <a:rPr lang="en-US" sz="1400" dirty="0"/>
              <a:t>Apparently it’s a pain to fashion an explicitly N-particle state.  So we will fashion a state with an unspecified  number of particles.  k’s range over all values allowed by boundary conditions (BZ).</a:t>
            </a:r>
          </a:p>
        </p:txBody>
      </p:sp>
      <p:sp>
        <p:nvSpPr>
          <p:cNvPr id="14" name="TextBox 13">
            <a:extLst>
              <a:ext uri="{FF2B5EF4-FFF2-40B4-BE49-F238E27FC236}">
                <a16:creationId xmlns:a16="http://schemas.microsoft.com/office/drawing/2014/main" id="{D54D292A-BC3B-4D4C-AC6A-FC87F85EECF7}"/>
              </a:ext>
            </a:extLst>
          </p:cNvPr>
          <p:cNvSpPr txBox="1"/>
          <p:nvPr/>
        </p:nvSpPr>
        <p:spPr>
          <a:xfrm>
            <a:off x="359640" y="4452130"/>
            <a:ext cx="2565516" cy="307777"/>
          </a:xfrm>
          <a:prstGeom prst="rect">
            <a:avLst/>
          </a:prstGeom>
          <a:noFill/>
        </p:spPr>
        <p:txBody>
          <a:bodyPr wrap="square" rtlCol="0">
            <a:spAutoFit/>
          </a:bodyPr>
          <a:lstStyle/>
          <a:p>
            <a:r>
              <a:rPr lang="en-US" sz="1400"/>
              <a:t>Minimizing w/r to </a:t>
            </a:r>
            <a:r>
              <a:rPr lang="el-GR" sz="1400"/>
              <a:t>φ</a:t>
            </a:r>
            <a:r>
              <a:rPr lang="en-US" sz="1400" baseline="-25000"/>
              <a:t>k</a:t>
            </a:r>
            <a:r>
              <a:rPr lang="en-US" sz="1400"/>
              <a:t>, we find.  </a:t>
            </a:r>
            <a:endParaRPr lang="en-US"/>
          </a:p>
        </p:txBody>
      </p:sp>
      <p:graphicFrame>
        <p:nvGraphicFramePr>
          <p:cNvPr id="9" name="Object 8">
            <a:extLst>
              <a:ext uri="{FF2B5EF4-FFF2-40B4-BE49-F238E27FC236}">
                <a16:creationId xmlns:a16="http://schemas.microsoft.com/office/drawing/2014/main" id="{BAFA8A60-8B1F-4BCC-B234-9D69676C44BE}"/>
              </a:ext>
            </a:extLst>
          </p:cNvPr>
          <p:cNvGraphicFramePr>
            <a:graphicFrameLocks noChangeAspect="1"/>
          </p:cNvGraphicFramePr>
          <p:nvPr>
            <p:extLst>
              <p:ext uri="{D42A27DB-BD31-4B8C-83A1-F6EECF244321}">
                <p14:modId xmlns:p14="http://schemas.microsoft.com/office/powerpoint/2010/main" val="1095411940"/>
              </p:ext>
            </p:extLst>
          </p:nvPr>
        </p:nvGraphicFramePr>
        <p:xfrm>
          <a:off x="387350" y="1225550"/>
          <a:ext cx="7577138" cy="644525"/>
        </p:xfrm>
        <a:graphic>
          <a:graphicData uri="http://schemas.openxmlformats.org/presentationml/2006/ole">
            <mc:AlternateContent xmlns:mc="http://schemas.openxmlformats.org/markup-compatibility/2006">
              <mc:Choice xmlns:v="urn:schemas-microsoft-com:vml" Requires="v">
                <p:oleObj name="Equation" r:id="rId2" imgW="5930640" imgH="507960" progId="Equation.DSMT4">
                  <p:embed/>
                </p:oleObj>
              </mc:Choice>
              <mc:Fallback>
                <p:oleObj name="Equation" r:id="rId2" imgW="5930640" imgH="507960" progId="Equation.DSMT4">
                  <p:embed/>
                  <p:pic>
                    <p:nvPicPr>
                      <p:cNvPr id="0" name="Object 1"/>
                      <p:cNvPicPr>
                        <a:picLocks noChangeAspect="1" noChangeArrowheads="1"/>
                      </p:cNvPicPr>
                      <p:nvPr/>
                    </p:nvPicPr>
                    <p:blipFill>
                      <a:blip r:embed="rId3"/>
                      <a:srcRect/>
                      <a:stretch>
                        <a:fillRect/>
                      </a:stretch>
                    </p:blipFill>
                    <p:spPr bwMode="auto">
                      <a:xfrm>
                        <a:off x="387350" y="1225550"/>
                        <a:ext cx="7577138" cy="644525"/>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534CF78-4130-43E4-B7C9-5FEC5F471DB9}"/>
              </a:ext>
            </a:extLst>
          </p:cNvPr>
          <p:cNvGraphicFramePr>
            <a:graphicFrameLocks noChangeAspect="1"/>
          </p:cNvGraphicFramePr>
          <p:nvPr>
            <p:extLst>
              <p:ext uri="{D42A27DB-BD31-4B8C-83A1-F6EECF244321}">
                <p14:modId xmlns:p14="http://schemas.microsoft.com/office/powerpoint/2010/main" val="1219561637"/>
              </p:ext>
            </p:extLst>
          </p:nvPr>
        </p:nvGraphicFramePr>
        <p:xfrm>
          <a:off x="396756" y="2649797"/>
          <a:ext cx="2166449" cy="402713"/>
        </p:xfrm>
        <a:graphic>
          <a:graphicData uri="http://schemas.openxmlformats.org/presentationml/2006/ole">
            <mc:AlternateContent xmlns:mc="http://schemas.openxmlformats.org/markup-compatibility/2006">
              <mc:Choice xmlns:v="urn:schemas-microsoft-com:vml" Requires="v">
                <p:oleObj name="Equation" r:id="rId4" imgW="1841500" imgH="342900" progId="Equation.DSMT4">
                  <p:embed/>
                </p:oleObj>
              </mc:Choice>
              <mc:Fallback>
                <p:oleObj name="Equation" r:id="rId4" imgW="1841500" imgH="3429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756" y="2649797"/>
                        <a:ext cx="2166449" cy="402713"/>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CAB7EBE2-528A-47AA-BA04-21F2499A612D}"/>
              </a:ext>
            </a:extLst>
          </p:cNvPr>
          <p:cNvGraphicFramePr>
            <a:graphicFrameLocks noChangeAspect="1"/>
          </p:cNvGraphicFramePr>
          <p:nvPr>
            <p:extLst>
              <p:ext uri="{D42A27DB-BD31-4B8C-83A1-F6EECF244321}">
                <p14:modId xmlns:p14="http://schemas.microsoft.com/office/powerpoint/2010/main" val="3609405923"/>
              </p:ext>
            </p:extLst>
          </p:nvPr>
        </p:nvGraphicFramePr>
        <p:xfrm>
          <a:off x="9367189" y="2583083"/>
          <a:ext cx="1219200" cy="506279"/>
        </p:xfrm>
        <a:graphic>
          <a:graphicData uri="http://schemas.openxmlformats.org/presentationml/2006/ole">
            <mc:AlternateContent xmlns:mc="http://schemas.openxmlformats.org/markup-compatibility/2006">
              <mc:Choice xmlns:v="urn:schemas-microsoft-com:vml" Requires="v">
                <p:oleObj name="Equation" r:id="rId6" imgW="965200" imgH="393700" progId="Equation.DSMT4">
                  <p:embed/>
                </p:oleObj>
              </mc:Choice>
              <mc:Fallback>
                <p:oleObj name="Equation" r:id="rId6" imgW="965200" imgH="3937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67189" y="2583083"/>
                        <a:ext cx="1219200" cy="506279"/>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4CC1AB36-6CDA-4D93-9E5E-4547149A2BEB}"/>
              </a:ext>
            </a:extLst>
          </p:cNvPr>
          <p:cNvGraphicFramePr>
            <a:graphicFrameLocks noChangeAspect="1"/>
          </p:cNvGraphicFramePr>
          <p:nvPr>
            <p:extLst>
              <p:ext uri="{D42A27DB-BD31-4B8C-83A1-F6EECF244321}">
                <p14:modId xmlns:p14="http://schemas.microsoft.com/office/powerpoint/2010/main" val="4020912503"/>
              </p:ext>
            </p:extLst>
          </p:nvPr>
        </p:nvGraphicFramePr>
        <p:xfrm>
          <a:off x="4656452" y="2500226"/>
          <a:ext cx="2625725" cy="635000"/>
        </p:xfrm>
        <a:graphic>
          <a:graphicData uri="http://schemas.openxmlformats.org/presentationml/2006/ole">
            <mc:AlternateContent xmlns:mc="http://schemas.openxmlformats.org/markup-compatibility/2006">
              <mc:Choice xmlns:v="urn:schemas-microsoft-com:vml" Requires="v">
                <p:oleObj name="Equation" r:id="rId8" imgW="1942920" imgH="482400" progId="Equation.DSMT4">
                  <p:embed/>
                </p:oleObj>
              </mc:Choice>
              <mc:Fallback>
                <p:oleObj name="Equation" r:id="rId8" imgW="1942920" imgH="482400" progId="Equation.DSMT4">
                  <p:embed/>
                  <p:pic>
                    <p:nvPicPr>
                      <p:cNvPr id="0" name="Object 7"/>
                      <p:cNvPicPr>
                        <a:picLocks noChangeAspect="1" noChangeArrowheads="1"/>
                      </p:cNvPicPr>
                      <p:nvPr/>
                    </p:nvPicPr>
                    <p:blipFill>
                      <a:blip r:embed="rId9"/>
                      <a:srcRect/>
                      <a:stretch>
                        <a:fillRect/>
                      </a:stretch>
                    </p:blipFill>
                    <p:spPr bwMode="auto">
                      <a:xfrm>
                        <a:off x="4656452" y="2500226"/>
                        <a:ext cx="2625725" cy="63500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597927B4-E4C8-4634-BD1C-01C1B6FB59C5}"/>
              </a:ext>
            </a:extLst>
          </p:cNvPr>
          <p:cNvSpPr txBox="1"/>
          <p:nvPr/>
        </p:nvSpPr>
        <p:spPr>
          <a:xfrm>
            <a:off x="2787531" y="2658539"/>
            <a:ext cx="1340202" cy="307777"/>
          </a:xfrm>
          <a:prstGeom prst="rect">
            <a:avLst/>
          </a:prstGeom>
          <a:noFill/>
        </p:spPr>
        <p:txBody>
          <a:bodyPr wrap="square" rtlCol="0">
            <a:spAutoFit/>
          </a:bodyPr>
          <a:lstStyle/>
          <a:p>
            <a:r>
              <a:rPr lang="en-US" sz="1400"/>
              <a:t>Normalization</a:t>
            </a:r>
            <a:endParaRPr lang="en-US" sz="1600"/>
          </a:p>
        </p:txBody>
      </p:sp>
      <mc:AlternateContent xmlns:mc="http://schemas.openxmlformats.org/markup-compatibility/2006" xmlns:p14="http://schemas.microsoft.com/office/powerpoint/2010/main">
        <mc:Choice Requires="p14">
          <p:contentPart p14:bwMode="auto" r:id="rId10">
            <p14:nvContentPartPr>
              <p14:cNvPr id="26" name="Ink 25">
                <a:extLst>
                  <a:ext uri="{FF2B5EF4-FFF2-40B4-BE49-F238E27FC236}">
                    <a16:creationId xmlns:a16="http://schemas.microsoft.com/office/drawing/2014/main" id="{8E3C55B0-5E0E-4072-A262-E7B1AD205410}"/>
                  </a:ext>
                </a:extLst>
              </p14:cNvPr>
              <p14:cNvContentPartPr/>
              <p14:nvPr/>
            </p14:nvContentPartPr>
            <p14:xfrm>
              <a:off x="4127733" y="2725019"/>
              <a:ext cx="378000" cy="153720"/>
            </p14:xfrm>
          </p:contentPart>
        </mc:Choice>
        <mc:Fallback xmlns="">
          <p:pic>
            <p:nvPicPr>
              <p:cNvPr id="26" name="Ink 25">
                <a:extLst>
                  <a:ext uri="{FF2B5EF4-FFF2-40B4-BE49-F238E27FC236}">
                    <a16:creationId xmlns:a16="http://schemas.microsoft.com/office/drawing/2014/main" id="{8E3C55B0-5E0E-4072-A262-E7B1AD205410}"/>
                  </a:ext>
                </a:extLst>
              </p:cNvPr>
              <p:cNvPicPr/>
              <p:nvPr/>
            </p:nvPicPr>
            <p:blipFill>
              <a:blip r:embed="rId12"/>
              <a:stretch>
                <a:fillRect/>
              </a:stretch>
            </p:blipFill>
            <p:spPr>
              <a:xfrm>
                <a:off x="4118733" y="2716019"/>
                <a:ext cx="395640" cy="171360"/>
              </a:xfrm>
              <a:prstGeom prst="rect">
                <a:avLst/>
              </a:prstGeom>
            </p:spPr>
          </p:pic>
        </mc:Fallback>
      </mc:AlternateContent>
      <p:sp>
        <p:nvSpPr>
          <p:cNvPr id="27" name="TextBox 26">
            <a:extLst>
              <a:ext uri="{FF2B5EF4-FFF2-40B4-BE49-F238E27FC236}">
                <a16:creationId xmlns:a16="http://schemas.microsoft.com/office/drawing/2014/main" id="{53C7FCF1-CFAB-4404-ABC9-32BF60C42E76}"/>
              </a:ext>
            </a:extLst>
          </p:cNvPr>
          <p:cNvSpPr txBox="1"/>
          <p:nvPr/>
        </p:nvSpPr>
        <p:spPr>
          <a:xfrm>
            <a:off x="7828168" y="2574613"/>
            <a:ext cx="993030" cy="523220"/>
          </a:xfrm>
          <a:prstGeom prst="rect">
            <a:avLst/>
          </a:prstGeom>
          <a:noFill/>
        </p:spPr>
        <p:txBody>
          <a:bodyPr wrap="square" rtlCol="0">
            <a:spAutoFit/>
          </a:bodyPr>
          <a:lstStyle/>
          <a:p>
            <a:r>
              <a:rPr lang="en-US" sz="1400"/>
              <a:t>Particle Number</a:t>
            </a:r>
            <a:endParaRPr lang="en-US" sz="1600"/>
          </a:p>
        </p:txBody>
      </p:sp>
      <mc:AlternateContent xmlns:mc="http://schemas.openxmlformats.org/markup-compatibility/2006" xmlns:p14="http://schemas.microsoft.com/office/powerpoint/2010/main">
        <mc:Choice Requires="p14">
          <p:contentPart p14:bwMode="auto" r:id="rId13">
            <p14:nvContentPartPr>
              <p14:cNvPr id="28" name="Ink 27">
                <a:extLst>
                  <a:ext uri="{FF2B5EF4-FFF2-40B4-BE49-F238E27FC236}">
                    <a16:creationId xmlns:a16="http://schemas.microsoft.com/office/drawing/2014/main" id="{B90866E7-2A96-4107-9A59-7FBA1C551AFC}"/>
                  </a:ext>
                </a:extLst>
              </p14:cNvPr>
              <p14:cNvContentPartPr/>
              <p14:nvPr/>
            </p14:nvContentPartPr>
            <p14:xfrm>
              <a:off x="8749202" y="2727114"/>
              <a:ext cx="378000" cy="153720"/>
            </p14:xfrm>
          </p:contentPart>
        </mc:Choice>
        <mc:Fallback xmlns="">
          <p:pic>
            <p:nvPicPr>
              <p:cNvPr id="28" name="Ink 27">
                <a:extLst>
                  <a:ext uri="{FF2B5EF4-FFF2-40B4-BE49-F238E27FC236}">
                    <a16:creationId xmlns:a16="http://schemas.microsoft.com/office/drawing/2014/main" id="{B90866E7-2A96-4107-9A59-7FBA1C551AFC}"/>
                  </a:ext>
                </a:extLst>
              </p:cNvPr>
              <p:cNvPicPr/>
              <p:nvPr/>
            </p:nvPicPr>
            <p:blipFill>
              <a:blip r:embed="rId12"/>
              <a:stretch>
                <a:fillRect/>
              </a:stretch>
            </p:blipFill>
            <p:spPr>
              <a:xfrm>
                <a:off x="8740202" y="2718114"/>
                <a:ext cx="395640" cy="171360"/>
              </a:xfrm>
              <a:prstGeom prst="rect">
                <a:avLst/>
              </a:prstGeom>
            </p:spPr>
          </p:pic>
        </mc:Fallback>
      </mc:AlternateContent>
      <p:graphicFrame>
        <p:nvGraphicFramePr>
          <p:cNvPr id="30" name="Object 29">
            <a:extLst>
              <a:ext uri="{FF2B5EF4-FFF2-40B4-BE49-F238E27FC236}">
                <a16:creationId xmlns:a16="http://schemas.microsoft.com/office/drawing/2014/main" id="{1E9528DA-4421-4E60-9F84-AA0B7B0512E1}"/>
              </a:ext>
            </a:extLst>
          </p:cNvPr>
          <p:cNvGraphicFramePr>
            <a:graphicFrameLocks noChangeAspect="1"/>
          </p:cNvGraphicFramePr>
          <p:nvPr>
            <p:extLst>
              <p:ext uri="{D42A27DB-BD31-4B8C-83A1-F6EECF244321}">
                <p14:modId xmlns:p14="http://schemas.microsoft.com/office/powerpoint/2010/main" val="3203967408"/>
              </p:ext>
            </p:extLst>
          </p:nvPr>
        </p:nvGraphicFramePr>
        <p:xfrm>
          <a:off x="461963" y="3838575"/>
          <a:ext cx="4446587" cy="538163"/>
        </p:xfrm>
        <a:graphic>
          <a:graphicData uri="http://schemas.openxmlformats.org/presentationml/2006/ole">
            <mc:AlternateContent xmlns:mc="http://schemas.openxmlformats.org/markup-compatibility/2006">
              <mc:Choice xmlns:v="urn:schemas-microsoft-com:vml" Requires="v">
                <p:oleObj name="Equation" r:id="rId14" imgW="3466800" imgH="419040" progId="Equation.DSMT4">
                  <p:embed/>
                </p:oleObj>
              </mc:Choice>
              <mc:Fallback>
                <p:oleObj name="Equation" r:id="rId14" imgW="3466800" imgH="419040" progId="Equation.DSMT4">
                  <p:embed/>
                  <p:pic>
                    <p:nvPicPr>
                      <p:cNvPr id="0" name="Object 9"/>
                      <p:cNvPicPr>
                        <a:picLocks noChangeAspect="1" noChangeArrowheads="1"/>
                      </p:cNvPicPr>
                      <p:nvPr/>
                    </p:nvPicPr>
                    <p:blipFill>
                      <a:blip r:embed="rId15"/>
                      <a:srcRect/>
                      <a:stretch>
                        <a:fillRect/>
                      </a:stretch>
                    </p:blipFill>
                    <p:spPr bwMode="auto">
                      <a:xfrm>
                        <a:off x="461963" y="3838575"/>
                        <a:ext cx="4446587" cy="538163"/>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45094D01-3E42-422A-9D33-FA13C6501124}"/>
              </a:ext>
            </a:extLst>
          </p:cNvPr>
          <p:cNvSpPr txBox="1"/>
          <p:nvPr/>
        </p:nvSpPr>
        <p:spPr>
          <a:xfrm>
            <a:off x="311031" y="3239922"/>
            <a:ext cx="10834199" cy="523220"/>
          </a:xfrm>
          <a:prstGeom prst="rect">
            <a:avLst/>
          </a:prstGeom>
          <a:noFill/>
        </p:spPr>
        <p:txBody>
          <a:bodyPr wrap="square" rtlCol="0">
            <a:spAutoFit/>
          </a:bodyPr>
          <a:lstStyle/>
          <a:p>
            <a:r>
              <a:rPr lang="en-US" sz="1400"/>
              <a:t>Then we want to minimize H subject to constant particle expectation.  So we form K = H - </a:t>
            </a:r>
            <a:r>
              <a:rPr lang="el-GR" sz="1400"/>
              <a:t>μ</a:t>
            </a:r>
            <a:r>
              <a:rPr lang="en-US" sz="1400"/>
              <a:t>N.  The </a:t>
            </a:r>
            <a:r>
              <a:rPr lang="el-GR" sz="1400"/>
              <a:t>μ</a:t>
            </a:r>
            <a:r>
              <a:rPr lang="en-US" sz="1400"/>
              <a:t> here is the same </a:t>
            </a:r>
            <a:r>
              <a:rPr lang="el-GR" sz="1400"/>
              <a:t>μ</a:t>
            </a:r>
            <a:r>
              <a:rPr lang="en-US" sz="1400"/>
              <a:t> that appears in V</a:t>
            </a:r>
            <a:r>
              <a:rPr lang="en-US" sz="1400" baseline="-25000"/>
              <a:t>s</a:t>
            </a:r>
            <a:r>
              <a:rPr lang="en-US" sz="1400"/>
              <a:t>.  Seems to beg for some justification, but whatever.  </a:t>
            </a:r>
          </a:p>
        </p:txBody>
      </p:sp>
      <mc:AlternateContent xmlns:mc="http://schemas.openxmlformats.org/markup-compatibility/2006" xmlns:p14="http://schemas.microsoft.com/office/powerpoint/2010/main">
        <mc:Choice Requires="p14">
          <p:contentPart p14:bwMode="auto" r:id="rId16">
            <p14:nvContentPartPr>
              <p14:cNvPr id="32" name="Ink 31">
                <a:extLst>
                  <a:ext uri="{FF2B5EF4-FFF2-40B4-BE49-F238E27FC236}">
                    <a16:creationId xmlns:a16="http://schemas.microsoft.com/office/drawing/2014/main" id="{3B0F4E55-23A6-4A7F-8B6D-5310627E42D9}"/>
                  </a:ext>
                </a:extLst>
              </p14:cNvPr>
              <p14:cNvContentPartPr/>
              <p14:nvPr/>
            </p14:nvContentPartPr>
            <p14:xfrm>
              <a:off x="5227972" y="4069327"/>
              <a:ext cx="825480" cy="137880"/>
            </p14:xfrm>
          </p:contentPart>
        </mc:Choice>
        <mc:Fallback xmlns="">
          <p:pic>
            <p:nvPicPr>
              <p:cNvPr id="32" name="Ink 31">
                <a:extLst>
                  <a:ext uri="{FF2B5EF4-FFF2-40B4-BE49-F238E27FC236}">
                    <a16:creationId xmlns:a16="http://schemas.microsoft.com/office/drawing/2014/main" id="{3B0F4E55-23A6-4A7F-8B6D-5310627E42D9}"/>
                  </a:ext>
                </a:extLst>
              </p:cNvPr>
              <p:cNvPicPr/>
              <p:nvPr/>
            </p:nvPicPr>
            <p:blipFill>
              <a:blip r:embed="rId17"/>
              <a:stretch>
                <a:fillRect/>
              </a:stretch>
            </p:blipFill>
            <p:spPr>
              <a:xfrm>
                <a:off x="5218976" y="4060327"/>
                <a:ext cx="843112" cy="155520"/>
              </a:xfrm>
              <a:prstGeom prst="rect">
                <a:avLst/>
              </a:prstGeom>
            </p:spPr>
          </p:pic>
        </mc:Fallback>
      </mc:AlternateContent>
      <p:graphicFrame>
        <p:nvGraphicFramePr>
          <p:cNvPr id="34" name="Object 33">
            <a:extLst>
              <a:ext uri="{FF2B5EF4-FFF2-40B4-BE49-F238E27FC236}">
                <a16:creationId xmlns:a16="http://schemas.microsoft.com/office/drawing/2014/main" id="{711F5128-59E0-444D-B6FB-1B5177CD54AA}"/>
              </a:ext>
            </a:extLst>
          </p:cNvPr>
          <p:cNvGraphicFramePr>
            <a:graphicFrameLocks noChangeAspect="1"/>
          </p:cNvGraphicFramePr>
          <p:nvPr>
            <p:extLst>
              <p:ext uri="{D42A27DB-BD31-4B8C-83A1-F6EECF244321}">
                <p14:modId xmlns:p14="http://schemas.microsoft.com/office/powerpoint/2010/main" val="1256283965"/>
              </p:ext>
            </p:extLst>
          </p:nvPr>
        </p:nvGraphicFramePr>
        <p:xfrm>
          <a:off x="6470650" y="3844925"/>
          <a:ext cx="3422650" cy="550863"/>
        </p:xfrm>
        <a:graphic>
          <a:graphicData uri="http://schemas.openxmlformats.org/presentationml/2006/ole">
            <mc:AlternateContent xmlns:mc="http://schemas.openxmlformats.org/markup-compatibility/2006">
              <mc:Choice xmlns:v="urn:schemas-microsoft-com:vml" Requires="v">
                <p:oleObj name="Equation" r:id="rId18" imgW="2743200" imgH="431640" progId="Equation.DSMT4">
                  <p:embed/>
                </p:oleObj>
              </mc:Choice>
              <mc:Fallback>
                <p:oleObj name="Equation" r:id="rId18" imgW="2743200" imgH="431640" progId="Equation.DSMT4">
                  <p:embed/>
                  <p:pic>
                    <p:nvPicPr>
                      <p:cNvPr id="0" name="Object 11"/>
                      <p:cNvPicPr>
                        <a:picLocks noChangeAspect="1" noChangeArrowheads="1"/>
                      </p:cNvPicPr>
                      <p:nvPr/>
                    </p:nvPicPr>
                    <p:blipFill>
                      <a:blip r:embed="rId19"/>
                      <a:srcRect/>
                      <a:stretch>
                        <a:fillRect/>
                      </a:stretch>
                    </p:blipFill>
                    <p:spPr bwMode="auto">
                      <a:xfrm>
                        <a:off x="6470650" y="3844925"/>
                        <a:ext cx="3422650" cy="550863"/>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B0F1AB54-E9B0-48F5-9C70-696ECAF6FA83}"/>
              </a:ext>
            </a:extLst>
          </p:cNvPr>
          <p:cNvGraphicFramePr>
            <a:graphicFrameLocks noChangeAspect="1"/>
          </p:cNvGraphicFramePr>
          <p:nvPr>
            <p:extLst>
              <p:ext uri="{D42A27DB-BD31-4B8C-83A1-F6EECF244321}">
                <p14:modId xmlns:p14="http://schemas.microsoft.com/office/powerpoint/2010/main" val="3266968810"/>
              </p:ext>
            </p:extLst>
          </p:nvPr>
        </p:nvGraphicFramePr>
        <p:xfrm>
          <a:off x="425037" y="4870447"/>
          <a:ext cx="1631950" cy="1119187"/>
        </p:xfrm>
        <a:graphic>
          <a:graphicData uri="http://schemas.openxmlformats.org/presentationml/2006/ole">
            <mc:AlternateContent xmlns:mc="http://schemas.openxmlformats.org/markup-compatibility/2006">
              <mc:Choice xmlns:v="urn:schemas-microsoft-com:vml" Requires="v">
                <p:oleObj name="Equation" r:id="rId20" imgW="1409400" imgH="965160" progId="Equation.DSMT4">
                  <p:embed/>
                </p:oleObj>
              </mc:Choice>
              <mc:Fallback>
                <p:oleObj name="Equation" r:id="rId20" imgW="1409400" imgH="965160" progId="Equation.DSMT4">
                  <p:embed/>
                  <p:pic>
                    <p:nvPicPr>
                      <p:cNvPr id="0" name="Object 13"/>
                      <p:cNvPicPr>
                        <a:picLocks noChangeAspect="1" noChangeArrowheads="1"/>
                      </p:cNvPicPr>
                      <p:nvPr/>
                    </p:nvPicPr>
                    <p:blipFill>
                      <a:blip r:embed="rId21"/>
                      <a:srcRect/>
                      <a:stretch>
                        <a:fillRect/>
                      </a:stretch>
                    </p:blipFill>
                    <p:spPr bwMode="auto">
                      <a:xfrm>
                        <a:off x="425037" y="4870447"/>
                        <a:ext cx="1631950" cy="1119187"/>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FD0F0D14-B1A8-4937-A858-02C3E17B29FC}"/>
              </a:ext>
            </a:extLst>
          </p:cNvPr>
          <p:cNvGraphicFramePr>
            <a:graphicFrameLocks noChangeAspect="1"/>
          </p:cNvGraphicFramePr>
          <p:nvPr>
            <p:extLst>
              <p:ext uri="{D42A27DB-BD31-4B8C-83A1-F6EECF244321}">
                <p14:modId xmlns:p14="http://schemas.microsoft.com/office/powerpoint/2010/main" val="1173915657"/>
              </p:ext>
            </p:extLst>
          </p:nvPr>
        </p:nvGraphicFramePr>
        <p:xfrm>
          <a:off x="396756" y="6167647"/>
          <a:ext cx="2113905" cy="451303"/>
        </p:xfrm>
        <a:graphic>
          <a:graphicData uri="http://schemas.openxmlformats.org/presentationml/2006/ole">
            <mc:AlternateContent xmlns:mc="http://schemas.openxmlformats.org/markup-compatibility/2006">
              <mc:Choice xmlns:v="urn:schemas-microsoft-com:vml" Requires="v">
                <p:oleObj name="Equation" r:id="rId22" imgW="1765300" imgH="381000" progId="Equation.DSMT4">
                  <p:embed/>
                </p:oleObj>
              </mc:Choice>
              <mc:Fallback>
                <p:oleObj name="Equation" r:id="rId22" imgW="1765300" imgH="381000" progId="Equation.DSMT4">
                  <p:embed/>
                  <p:pic>
                    <p:nvPicPr>
                      <p:cNvPr id="0" name="Object 1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96756" y="6167647"/>
                        <a:ext cx="2113905" cy="451303"/>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B6EE24F-6ED2-4202-B16A-97548A39C288}"/>
              </a:ext>
            </a:extLst>
          </p:cNvPr>
          <p:cNvSpPr txBox="1"/>
          <p:nvPr/>
        </p:nvSpPr>
        <p:spPr>
          <a:xfrm>
            <a:off x="6993405" y="4610120"/>
            <a:ext cx="4903220" cy="1384995"/>
          </a:xfrm>
          <a:prstGeom prst="rect">
            <a:avLst/>
          </a:prstGeom>
          <a:noFill/>
        </p:spPr>
        <p:txBody>
          <a:bodyPr wrap="square" rtlCol="0">
            <a:spAutoFit/>
          </a:bodyPr>
          <a:lstStyle/>
          <a:p>
            <a:r>
              <a:rPr lang="en-US" sz="1400"/>
              <a:t>The stronger the interaction is (</a:t>
            </a:r>
            <a:r>
              <a:rPr lang="el-GR" sz="1400"/>
              <a:t>λ</a:t>
            </a:r>
            <a:r>
              <a:rPr lang="en-US" sz="1400"/>
              <a:t>), the larger the gap (</a:t>
            </a:r>
            <a:r>
              <a:rPr lang="el-GR" sz="1400"/>
              <a:t>Δ</a:t>
            </a:r>
            <a:r>
              <a:rPr lang="en-US" sz="1400"/>
              <a:t>) is.   Physically, we have depletion of particles below the Fermi surface and repletion (?) of particles above it.  This increases kinetic energy, as apparent, but overall decreases energy because (some of) these guys in that region are forming a Cooper pair and lowering the overall energy via the potential interaction.  </a:t>
            </a:r>
          </a:p>
        </p:txBody>
      </p:sp>
      <p:graphicFrame>
        <p:nvGraphicFramePr>
          <p:cNvPr id="11" name="Object 10">
            <a:extLst>
              <a:ext uri="{FF2B5EF4-FFF2-40B4-BE49-F238E27FC236}">
                <a16:creationId xmlns:a16="http://schemas.microsoft.com/office/drawing/2014/main" id="{B27405B6-96DE-4867-B430-2EC95E8568D6}"/>
              </a:ext>
            </a:extLst>
          </p:cNvPr>
          <p:cNvGraphicFramePr>
            <a:graphicFrameLocks noChangeAspect="1"/>
          </p:cNvGraphicFramePr>
          <p:nvPr>
            <p:extLst>
              <p:ext uri="{D42A27DB-BD31-4B8C-83A1-F6EECF244321}">
                <p14:modId xmlns:p14="http://schemas.microsoft.com/office/powerpoint/2010/main" val="1413115346"/>
              </p:ext>
            </p:extLst>
          </p:nvPr>
        </p:nvGraphicFramePr>
        <p:xfrm>
          <a:off x="3942149" y="4655630"/>
          <a:ext cx="2734568" cy="2136381"/>
        </p:xfrm>
        <a:graphic>
          <a:graphicData uri="http://schemas.openxmlformats.org/presentationml/2006/ole">
            <mc:AlternateContent xmlns:mc="http://schemas.openxmlformats.org/markup-compatibility/2006">
              <mc:Choice xmlns:v="urn:schemas-microsoft-com:vml" Requires="v">
                <p:oleObj name="Bitmap Image" r:id="rId24" imgW="2690093" imgH="2095682" progId="Paint.Picture">
                  <p:embed/>
                </p:oleObj>
              </mc:Choice>
              <mc:Fallback>
                <p:oleObj name="Bitmap Image" r:id="rId24" imgW="2690093" imgH="2095682" progId="Paint.Picture">
                  <p:embed/>
                  <p:pic>
                    <p:nvPicPr>
                      <p:cNvPr id="0" name="Object 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942149" y="4655630"/>
                        <a:ext cx="2734568" cy="2136381"/>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ABF1EFC4-BF64-4DDF-9135-A74C98BCB287}"/>
              </a:ext>
            </a:extLst>
          </p:cNvPr>
          <p:cNvGraphicFramePr>
            <a:graphicFrameLocks noChangeAspect="1"/>
          </p:cNvGraphicFramePr>
          <p:nvPr>
            <p:extLst>
              <p:ext uri="{D42A27DB-BD31-4B8C-83A1-F6EECF244321}">
                <p14:modId xmlns:p14="http://schemas.microsoft.com/office/powerpoint/2010/main" val="4285325754"/>
              </p:ext>
            </p:extLst>
          </p:nvPr>
        </p:nvGraphicFramePr>
        <p:xfrm>
          <a:off x="3006760" y="5374559"/>
          <a:ext cx="903287" cy="509588"/>
        </p:xfrm>
        <a:graphic>
          <a:graphicData uri="http://schemas.openxmlformats.org/presentationml/2006/ole">
            <mc:AlternateContent xmlns:mc="http://schemas.openxmlformats.org/markup-compatibility/2006">
              <mc:Choice xmlns:v="urn:schemas-microsoft-com:vml" Requires="v">
                <p:oleObj name="Equation" r:id="rId26" imgW="901440" imgH="507960" progId="Equation.DSMT4">
                  <p:embed/>
                </p:oleObj>
              </mc:Choice>
              <mc:Fallback>
                <p:oleObj name="Equation" r:id="rId26" imgW="901440" imgH="507960" progId="Equation.DSMT4">
                  <p:embed/>
                  <p:pic>
                    <p:nvPicPr>
                      <p:cNvPr id="0" name="Object 3"/>
                      <p:cNvPicPr>
                        <a:picLocks noChangeAspect="1" noChangeArrowheads="1"/>
                      </p:cNvPicPr>
                      <p:nvPr/>
                    </p:nvPicPr>
                    <p:blipFill>
                      <a:blip r:embed="rId27"/>
                      <a:srcRect/>
                      <a:stretch>
                        <a:fillRect/>
                      </a:stretch>
                    </p:blipFill>
                    <p:spPr bwMode="auto">
                      <a:xfrm>
                        <a:off x="3006760" y="5374559"/>
                        <a:ext cx="903287" cy="509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p14="http://schemas.microsoft.com/office/powerpoint/2010/main">
        <mc:Choice Requires="p14">
          <p:contentPart p14:bwMode="auto" r:id="rId28">
            <p14:nvContentPartPr>
              <p14:cNvPr id="16" name="Ink 15">
                <a:extLst>
                  <a:ext uri="{FF2B5EF4-FFF2-40B4-BE49-F238E27FC236}">
                    <a16:creationId xmlns:a16="http://schemas.microsoft.com/office/drawing/2014/main" id="{3AE76ACD-E949-446F-B7F8-CBB7FB47A17B}"/>
                  </a:ext>
                </a:extLst>
              </p14:cNvPr>
              <p14:cNvContentPartPr/>
              <p14:nvPr/>
            </p14:nvContentPartPr>
            <p14:xfrm>
              <a:off x="3910047" y="5909863"/>
              <a:ext cx="369720" cy="273960"/>
            </p14:xfrm>
          </p:contentPart>
        </mc:Choice>
        <mc:Fallback xmlns="">
          <p:pic>
            <p:nvPicPr>
              <p:cNvPr id="16" name="Ink 15">
                <a:extLst>
                  <a:ext uri="{FF2B5EF4-FFF2-40B4-BE49-F238E27FC236}">
                    <a16:creationId xmlns:a16="http://schemas.microsoft.com/office/drawing/2014/main" id="{3AE76ACD-E949-446F-B7F8-CBB7FB47A17B}"/>
                  </a:ext>
                </a:extLst>
              </p:cNvPr>
              <p:cNvPicPr/>
              <p:nvPr/>
            </p:nvPicPr>
            <p:blipFill>
              <a:blip r:embed="rId29"/>
              <a:stretch>
                <a:fillRect/>
              </a:stretch>
            </p:blipFill>
            <p:spPr>
              <a:xfrm>
                <a:off x="3901047" y="5900863"/>
                <a:ext cx="387360" cy="291600"/>
              </a:xfrm>
              <a:prstGeom prst="rect">
                <a:avLst/>
              </a:prstGeom>
            </p:spPr>
          </p:pic>
        </mc:Fallback>
      </mc:AlternateContent>
      <p:graphicFrame>
        <p:nvGraphicFramePr>
          <p:cNvPr id="7" name="Object 6">
            <a:extLst>
              <a:ext uri="{FF2B5EF4-FFF2-40B4-BE49-F238E27FC236}">
                <a16:creationId xmlns:a16="http://schemas.microsoft.com/office/drawing/2014/main" id="{3FBE11BF-DB18-4B6C-B952-A086280871CF}"/>
              </a:ext>
            </a:extLst>
          </p:cNvPr>
          <p:cNvGraphicFramePr>
            <a:graphicFrameLocks noChangeAspect="1"/>
          </p:cNvGraphicFramePr>
          <p:nvPr>
            <p:extLst>
              <p:ext uri="{D42A27DB-BD31-4B8C-83A1-F6EECF244321}">
                <p14:modId xmlns:p14="http://schemas.microsoft.com/office/powerpoint/2010/main" val="1694414217"/>
              </p:ext>
            </p:extLst>
          </p:nvPr>
        </p:nvGraphicFramePr>
        <p:xfrm>
          <a:off x="7104405" y="6210558"/>
          <a:ext cx="2156054" cy="514015"/>
        </p:xfrm>
        <a:graphic>
          <a:graphicData uri="http://schemas.openxmlformats.org/presentationml/2006/ole">
            <mc:AlternateContent xmlns:mc="http://schemas.openxmlformats.org/markup-compatibility/2006">
              <mc:Choice xmlns:v="urn:schemas-microsoft-com:vml" Requires="v">
                <p:oleObj name="Equation" r:id="rId30" imgW="1955800" imgH="457200" progId="Equation.DSMT4">
                  <p:embed/>
                </p:oleObj>
              </mc:Choice>
              <mc:Fallback>
                <p:oleObj name="Equation" r:id="rId30" imgW="1955800" imgH="457200" progId="Equation.DSMT4">
                  <p:embed/>
                  <p:pic>
                    <p:nvPicPr>
                      <p:cNvPr id="0" name="Object 1"/>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104405" y="6210558"/>
                        <a:ext cx="2156054" cy="514015"/>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B6F7B84-7B55-41A6-80ED-5BC735A6D4D6}"/>
              </a:ext>
            </a:extLst>
          </p:cNvPr>
          <p:cNvSpPr txBox="1"/>
          <p:nvPr/>
        </p:nvSpPr>
        <p:spPr>
          <a:xfrm>
            <a:off x="9367189" y="6201353"/>
            <a:ext cx="2529436" cy="523220"/>
          </a:xfrm>
          <a:prstGeom prst="rect">
            <a:avLst/>
          </a:prstGeom>
          <a:noFill/>
        </p:spPr>
        <p:txBody>
          <a:bodyPr wrap="square" rtlCol="0">
            <a:spAutoFit/>
          </a:bodyPr>
          <a:lstStyle/>
          <a:p>
            <a:r>
              <a:rPr lang="en-US" sz="1400"/>
              <a:t>Energy of GS (to order </a:t>
            </a:r>
            <a:r>
              <a:rPr lang="el-GR" sz="1400"/>
              <a:t>Δ</a:t>
            </a:r>
            <a:r>
              <a:rPr lang="en-US" sz="1400" baseline="30000"/>
              <a:t>2</a:t>
            </a:r>
            <a:r>
              <a:rPr lang="en-US" sz="1400"/>
              <a:t>), where </a:t>
            </a:r>
            <a:r>
              <a:rPr lang="el-GR" sz="1400"/>
              <a:t>ε</a:t>
            </a:r>
            <a:r>
              <a:rPr lang="en-US" sz="1400" baseline="-25000"/>
              <a:t>F</a:t>
            </a:r>
            <a:r>
              <a:rPr lang="en-US" sz="1400" baseline="30000"/>
              <a:t>0</a:t>
            </a:r>
            <a:r>
              <a:rPr lang="en-US" sz="1400"/>
              <a:t> is free Fermi energy.</a:t>
            </a:r>
            <a:endParaRPr lang="en-US"/>
          </a:p>
        </p:txBody>
      </p:sp>
    </p:spTree>
    <p:extLst>
      <p:ext uri="{BB962C8B-B14F-4D97-AF65-F5344CB8AC3E}">
        <p14:creationId xmlns:p14="http://schemas.microsoft.com/office/powerpoint/2010/main" val="39666419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a:extLst>
              <a:ext uri="{FF2B5EF4-FFF2-40B4-BE49-F238E27FC236}">
                <a16:creationId xmlns:a16="http://schemas.microsoft.com/office/drawing/2014/main" id="{80513180-7CD5-43DC-B4EA-EF898DFE49CA}"/>
              </a:ext>
            </a:extLst>
          </p:cNvPr>
          <p:cNvGraphicFramePr>
            <a:graphicFrameLocks noChangeAspect="1"/>
          </p:cNvGraphicFramePr>
          <p:nvPr>
            <p:extLst>
              <p:ext uri="{D42A27DB-BD31-4B8C-83A1-F6EECF244321}">
                <p14:modId xmlns:p14="http://schemas.microsoft.com/office/powerpoint/2010/main" val="4015274858"/>
              </p:ext>
            </p:extLst>
          </p:nvPr>
        </p:nvGraphicFramePr>
        <p:xfrm>
          <a:off x="2551947" y="4921211"/>
          <a:ext cx="2628900" cy="1874838"/>
        </p:xfrm>
        <a:graphic>
          <a:graphicData uri="http://schemas.openxmlformats.org/presentationml/2006/ole">
            <mc:AlternateContent xmlns:mc="http://schemas.openxmlformats.org/markup-compatibility/2006">
              <mc:Choice xmlns:v="urn:schemas-microsoft-com:vml" Requires="v">
                <p:oleObj name="Bitmap Image" r:id="rId2" imgW="3223539" imgH="2300952" progId="Paint.Picture">
                  <p:embed/>
                </p:oleObj>
              </mc:Choice>
              <mc:Fallback>
                <p:oleObj name="Bitmap Image" r:id="rId2" imgW="3223539" imgH="2300952"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1947" y="4921211"/>
                        <a:ext cx="2628900" cy="187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80278" y="94286"/>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3D89A58F-3738-4E45-AF3A-D27FB1D56250}"/>
              </a:ext>
            </a:extLst>
          </p:cNvPr>
          <p:cNvSpPr txBox="1"/>
          <p:nvPr/>
        </p:nvSpPr>
        <p:spPr>
          <a:xfrm>
            <a:off x="55788" y="826500"/>
            <a:ext cx="8720565" cy="307777"/>
          </a:xfrm>
          <a:prstGeom prst="rect">
            <a:avLst/>
          </a:prstGeom>
          <a:noFill/>
        </p:spPr>
        <p:txBody>
          <a:bodyPr wrap="square" rtlCol="0">
            <a:spAutoFit/>
          </a:bodyPr>
          <a:lstStyle/>
          <a:p>
            <a:r>
              <a:rPr lang="en-US" sz="1400"/>
              <a:t>Now we’re going to use a MFT approach to examine the excitations of the BCS Hamiltonian.  So we start, again, with:</a:t>
            </a:r>
          </a:p>
        </p:txBody>
      </p:sp>
      <p:sp>
        <p:nvSpPr>
          <p:cNvPr id="8" name="TextBox 7">
            <a:extLst>
              <a:ext uri="{FF2B5EF4-FFF2-40B4-BE49-F238E27FC236}">
                <a16:creationId xmlns:a16="http://schemas.microsoft.com/office/drawing/2014/main" id="{7746C5C9-16A6-4A88-BAE4-C710987931EB}"/>
              </a:ext>
            </a:extLst>
          </p:cNvPr>
          <p:cNvSpPr txBox="1"/>
          <p:nvPr/>
        </p:nvSpPr>
        <p:spPr>
          <a:xfrm>
            <a:off x="84785" y="2008954"/>
            <a:ext cx="8949428" cy="523220"/>
          </a:xfrm>
          <a:prstGeom prst="rect">
            <a:avLst/>
          </a:prstGeom>
          <a:noFill/>
        </p:spPr>
        <p:txBody>
          <a:bodyPr wrap="square" rtlCol="0">
            <a:spAutoFit/>
          </a:bodyPr>
          <a:lstStyle/>
          <a:p>
            <a:r>
              <a:rPr lang="en-US" sz="1400"/>
              <a:t>Not sure exactly why - probably has to do with fact that it kind of acts as order parameter - but we’ll take our mean field term to be the guy in the GS wavefunction.  Brackets we’ll take to mean thermal average (in Grand Canonical Ensemble):  </a:t>
            </a:r>
          </a:p>
        </p:txBody>
      </p:sp>
      <p:sp>
        <p:nvSpPr>
          <p:cNvPr id="14" name="TextBox 13">
            <a:extLst>
              <a:ext uri="{FF2B5EF4-FFF2-40B4-BE49-F238E27FC236}">
                <a16:creationId xmlns:a16="http://schemas.microsoft.com/office/drawing/2014/main" id="{D54D292A-BC3B-4D4C-AC6A-FC87F85EECF7}"/>
              </a:ext>
            </a:extLst>
          </p:cNvPr>
          <p:cNvSpPr txBox="1"/>
          <p:nvPr/>
        </p:nvSpPr>
        <p:spPr>
          <a:xfrm>
            <a:off x="133395" y="4321131"/>
            <a:ext cx="8477484" cy="523220"/>
          </a:xfrm>
          <a:prstGeom prst="rect">
            <a:avLst/>
          </a:prstGeom>
          <a:noFill/>
        </p:spPr>
        <p:txBody>
          <a:bodyPr wrap="square" rtlCol="0">
            <a:spAutoFit/>
          </a:bodyPr>
          <a:lstStyle/>
          <a:p>
            <a:r>
              <a:rPr lang="en-US" sz="1400"/>
              <a:t>With this we want to form K = H - </a:t>
            </a:r>
            <a:r>
              <a:rPr lang="el-GR" sz="1400"/>
              <a:t>μ</a:t>
            </a:r>
            <a:r>
              <a:rPr lang="en-US" sz="1400"/>
              <a:t>N.  Our H (and K) is bilinear in the creation/annihilation operators, and so we need only find the linear combination that will diagonalize it.  This is given by Bogoliubov-Valentin transformation:</a:t>
            </a:r>
            <a:endParaRPr lang="en-US"/>
          </a:p>
        </p:txBody>
      </p:sp>
      <p:graphicFrame>
        <p:nvGraphicFramePr>
          <p:cNvPr id="9" name="Object 8">
            <a:extLst>
              <a:ext uri="{FF2B5EF4-FFF2-40B4-BE49-F238E27FC236}">
                <a16:creationId xmlns:a16="http://schemas.microsoft.com/office/drawing/2014/main" id="{BAFA8A60-8B1F-4BCC-B234-9D69676C44BE}"/>
              </a:ext>
            </a:extLst>
          </p:cNvPr>
          <p:cNvGraphicFramePr>
            <a:graphicFrameLocks noChangeAspect="1"/>
          </p:cNvGraphicFramePr>
          <p:nvPr>
            <p:extLst>
              <p:ext uri="{D42A27DB-BD31-4B8C-83A1-F6EECF244321}">
                <p14:modId xmlns:p14="http://schemas.microsoft.com/office/powerpoint/2010/main" val="1905181801"/>
              </p:ext>
            </p:extLst>
          </p:nvPr>
        </p:nvGraphicFramePr>
        <p:xfrm>
          <a:off x="188913" y="1225550"/>
          <a:ext cx="7578725" cy="644525"/>
        </p:xfrm>
        <a:graphic>
          <a:graphicData uri="http://schemas.openxmlformats.org/presentationml/2006/ole">
            <mc:AlternateContent xmlns:mc="http://schemas.openxmlformats.org/markup-compatibility/2006">
              <mc:Choice xmlns:v="urn:schemas-microsoft-com:vml" Requires="v">
                <p:oleObj name="Equation" r:id="rId4" imgW="5930640" imgH="507960" progId="Equation.DSMT4">
                  <p:embed/>
                </p:oleObj>
              </mc:Choice>
              <mc:Fallback>
                <p:oleObj name="Equation" r:id="rId4" imgW="5930640" imgH="507960" progId="Equation.DSMT4">
                  <p:embed/>
                  <p:pic>
                    <p:nvPicPr>
                      <p:cNvPr id="9" name="Object 8">
                        <a:extLst>
                          <a:ext uri="{FF2B5EF4-FFF2-40B4-BE49-F238E27FC236}">
                            <a16:creationId xmlns:a16="http://schemas.microsoft.com/office/drawing/2014/main" id="{BAFA8A60-8B1F-4BCC-B234-9D69676C44BE}"/>
                          </a:ext>
                        </a:extLst>
                      </p:cNvPr>
                      <p:cNvPicPr>
                        <a:picLocks noChangeAspect="1" noChangeArrowheads="1"/>
                      </p:cNvPicPr>
                      <p:nvPr/>
                    </p:nvPicPr>
                    <p:blipFill>
                      <a:blip r:embed="rId5"/>
                      <a:srcRect/>
                      <a:stretch>
                        <a:fillRect/>
                      </a:stretch>
                    </p:blipFill>
                    <p:spPr bwMode="auto">
                      <a:xfrm>
                        <a:off x="188913" y="1225550"/>
                        <a:ext cx="7578725" cy="644525"/>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534CF78-4130-43E4-B7C9-5FEC5F471DB9}"/>
              </a:ext>
            </a:extLst>
          </p:cNvPr>
          <p:cNvGraphicFramePr>
            <a:graphicFrameLocks noChangeAspect="1"/>
          </p:cNvGraphicFramePr>
          <p:nvPr>
            <p:extLst>
              <p:ext uri="{D42A27DB-BD31-4B8C-83A1-F6EECF244321}">
                <p14:modId xmlns:p14="http://schemas.microsoft.com/office/powerpoint/2010/main" val="2817153656"/>
              </p:ext>
            </p:extLst>
          </p:nvPr>
        </p:nvGraphicFramePr>
        <p:xfrm>
          <a:off x="9223603" y="2087809"/>
          <a:ext cx="2166449" cy="402713"/>
        </p:xfrm>
        <a:graphic>
          <a:graphicData uri="http://schemas.openxmlformats.org/presentationml/2006/ole">
            <mc:AlternateContent xmlns:mc="http://schemas.openxmlformats.org/markup-compatibility/2006">
              <mc:Choice xmlns:v="urn:schemas-microsoft-com:vml" Requires="v">
                <p:oleObj name="Equation" r:id="rId6" imgW="1841500" imgH="342900" progId="Equation.DSMT4">
                  <p:embed/>
                </p:oleObj>
              </mc:Choice>
              <mc:Fallback>
                <p:oleObj name="Equation" r:id="rId6" imgW="1841500" imgH="342900" progId="Equation.DSMT4">
                  <p:embed/>
                  <p:pic>
                    <p:nvPicPr>
                      <p:cNvPr id="12" name="Object 11">
                        <a:extLst>
                          <a:ext uri="{FF2B5EF4-FFF2-40B4-BE49-F238E27FC236}">
                            <a16:creationId xmlns:a16="http://schemas.microsoft.com/office/drawing/2014/main" id="{1534CF78-4130-43E4-B7C9-5FEC5F471DB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23603" y="2087809"/>
                        <a:ext cx="2166449" cy="402713"/>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45094D01-3E42-422A-9D33-FA13C6501124}"/>
              </a:ext>
            </a:extLst>
          </p:cNvPr>
          <p:cNvSpPr txBox="1"/>
          <p:nvPr/>
        </p:nvSpPr>
        <p:spPr>
          <a:xfrm>
            <a:off x="93378" y="2606503"/>
            <a:ext cx="3856450" cy="523220"/>
          </a:xfrm>
          <a:prstGeom prst="rect">
            <a:avLst/>
          </a:prstGeom>
          <a:noFill/>
        </p:spPr>
        <p:txBody>
          <a:bodyPr wrap="square" rtlCol="0">
            <a:spAutoFit/>
          </a:bodyPr>
          <a:lstStyle/>
          <a:p>
            <a:r>
              <a:rPr lang="en-US" sz="1400"/>
              <a:t>So we write this pair of operators, as the sum of its mean field value + fluctuations about:</a:t>
            </a:r>
          </a:p>
        </p:txBody>
      </p:sp>
      <p:grpSp>
        <p:nvGrpSpPr>
          <p:cNvPr id="18" name="Group 17">
            <a:extLst>
              <a:ext uri="{FF2B5EF4-FFF2-40B4-BE49-F238E27FC236}">
                <a16:creationId xmlns:a16="http://schemas.microsoft.com/office/drawing/2014/main" id="{82F74C05-C45C-4456-939D-7B504F83316D}"/>
              </a:ext>
            </a:extLst>
          </p:cNvPr>
          <p:cNvGrpSpPr/>
          <p:nvPr/>
        </p:nvGrpSpPr>
        <p:grpSpPr>
          <a:xfrm>
            <a:off x="10558019" y="1708769"/>
            <a:ext cx="547482" cy="723724"/>
            <a:chOff x="9566317" y="1646492"/>
            <a:chExt cx="445680" cy="767880"/>
          </a:xfrm>
        </p:grpSpPr>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8E64E9ED-566F-43C2-9030-A72CAA572F21}"/>
                    </a:ext>
                  </a:extLst>
                </p14:cNvPr>
                <p14:cNvContentPartPr/>
                <p14:nvPr/>
              </p14:nvContentPartPr>
              <p14:xfrm>
                <a:off x="9566317" y="1941692"/>
                <a:ext cx="445680" cy="472680"/>
              </p14:xfrm>
            </p:contentPart>
          </mc:Choice>
          <mc:Fallback xmlns="">
            <p:pic>
              <p:nvPicPr>
                <p:cNvPr id="6" name="Ink 5">
                  <a:extLst>
                    <a:ext uri="{FF2B5EF4-FFF2-40B4-BE49-F238E27FC236}">
                      <a16:creationId xmlns:a16="http://schemas.microsoft.com/office/drawing/2014/main" id="{8E64E9ED-566F-43C2-9030-A72CAA572F21}"/>
                    </a:ext>
                  </a:extLst>
                </p:cNvPr>
                <p:cNvPicPr/>
                <p:nvPr/>
              </p:nvPicPr>
              <p:blipFill>
                <a:blip r:embed="rId10"/>
                <a:stretch>
                  <a:fillRect/>
                </a:stretch>
              </p:blipFill>
              <p:spPr>
                <a:xfrm>
                  <a:off x="9559280" y="1932529"/>
                  <a:ext cx="460047" cy="49138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66FA60E1-D6CB-426E-97A3-C83927416461}"/>
                    </a:ext>
                  </a:extLst>
                </p14:cNvPr>
                <p14:cNvContentPartPr/>
                <p14:nvPr/>
              </p14:nvContentPartPr>
              <p14:xfrm>
                <a:off x="9718957" y="1646492"/>
                <a:ext cx="211320" cy="370800"/>
              </p14:xfrm>
            </p:contentPart>
          </mc:Choice>
          <mc:Fallback xmlns="">
            <p:pic>
              <p:nvPicPr>
                <p:cNvPr id="13" name="Ink 12">
                  <a:extLst>
                    <a:ext uri="{FF2B5EF4-FFF2-40B4-BE49-F238E27FC236}">
                      <a16:creationId xmlns:a16="http://schemas.microsoft.com/office/drawing/2014/main" id="{66FA60E1-D6CB-426E-97A3-C83927416461}"/>
                    </a:ext>
                  </a:extLst>
                </p:cNvPr>
                <p:cNvPicPr/>
                <p:nvPr/>
              </p:nvPicPr>
              <p:blipFill>
                <a:blip r:embed="rId12"/>
                <a:stretch>
                  <a:fillRect/>
                </a:stretch>
              </p:blipFill>
              <p:spPr>
                <a:xfrm>
                  <a:off x="9711630" y="1637327"/>
                  <a:ext cx="225682" cy="389512"/>
                </a:xfrm>
                <a:prstGeom prst="rect">
                  <a:avLst/>
                </a:prstGeom>
              </p:spPr>
            </p:pic>
          </mc:Fallback>
        </mc:AlternateContent>
      </p:grpSp>
      <p:graphicFrame>
        <p:nvGraphicFramePr>
          <p:cNvPr id="20" name="Object 19">
            <a:extLst>
              <a:ext uri="{FF2B5EF4-FFF2-40B4-BE49-F238E27FC236}">
                <a16:creationId xmlns:a16="http://schemas.microsoft.com/office/drawing/2014/main" id="{17C96BF4-AA56-4290-95A2-EB307CF96282}"/>
              </a:ext>
            </a:extLst>
          </p:cNvPr>
          <p:cNvGraphicFramePr>
            <a:graphicFrameLocks noChangeAspect="1"/>
          </p:cNvGraphicFramePr>
          <p:nvPr>
            <p:extLst>
              <p:ext uri="{D42A27DB-BD31-4B8C-83A1-F6EECF244321}">
                <p14:modId xmlns:p14="http://schemas.microsoft.com/office/powerpoint/2010/main" val="3163937008"/>
              </p:ext>
            </p:extLst>
          </p:nvPr>
        </p:nvGraphicFramePr>
        <p:xfrm>
          <a:off x="10554511" y="839261"/>
          <a:ext cx="1064272" cy="663270"/>
        </p:xfrm>
        <a:graphic>
          <a:graphicData uri="http://schemas.openxmlformats.org/presentationml/2006/ole">
            <mc:AlternateContent xmlns:mc="http://schemas.openxmlformats.org/markup-compatibility/2006">
              <mc:Choice xmlns:v="urn:schemas-microsoft-com:vml" Requires="v">
                <p:oleObj name="Equation" r:id="rId13" imgW="888840" imgH="558720" progId="Equation.DSMT4">
                  <p:embed/>
                </p:oleObj>
              </mc:Choice>
              <mc:Fallback>
                <p:oleObj name="Equation" r:id="rId13" imgW="888840" imgH="558720" progId="Equation.DSMT4">
                  <p:embed/>
                  <p:pic>
                    <p:nvPicPr>
                      <p:cNvPr id="0" name="Object 1"/>
                      <p:cNvPicPr>
                        <a:picLocks noChangeAspect="1" noChangeArrowheads="1"/>
                      </p:cNvPicPr>
                      <p:nvPr/>
                    </p:nvPicPr>
                    <p:blipFill>
                      <a:blip r:embed="rId14"/>
                      <a:srcRect/>
                      <a:stretch>
                        <a:fillRect/>
                      </a:stretch>
                    </p:blipFill>
                    <p:spPr bwMode="auto">
                      <a:xfrm>
                        <a:off x="10554511" y="839261"/>
                        <a:ext cx="1064272" cy="66327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0171C737-2ECE-48B3-8CB4-DC4DCF5D9A21}"/>
              </a:ext>
            </a:extLst>
          </p:cNvPr>
          <p:cNvGraphicFramePr>
            <a:graphicFrameLocks noChangeAspect="1"/>
          </p:cNvGraphicFramePr>
          <p:nvPr>
            <p:extLst>
              <p:ext uri="{D42A27DB-BD31-4B8C-83A1-F6EECF244321}">
                <p14:modId xmlns:p14="http://schemas.microsoft.com/office/powerpoint/2010/main" val="3263585570"/>
              </p:ext>
            </p:extLst>
          </p:nvPr>
        </p:nvGraphicFramePr>
        <p:xfrm>
          <a:off x="4416070" y="2564101"/>
          <a:ext cx="3533370" cy="646570"/>
        </p:xfrm>
        <a:graphic>
          <a:graphicData uri="http://schemas.openxmlformats.org/presentationml/2006/ole">
            <mc:AlternateContent xmlns:mc="http://schemas.openxmlformats.org/markup-compatibility/2006">
              <mc:Choice xmlns:v="urn:schemas-microsoft-com:vml" Requires="v">
                <p:oleObj name="Equation" r:id="rId15" imgW="3073320" imgH="558720" progId="Equation.DSMT4">
                  <p:embed/>
                </p:oleObj>
              </mc:Choice>
              <mc:Fallback>
                <p:oleObj name="Equation" r:id="rId15" imgW="3073320" imgH="558720" progId="Equation.DSMT4">
                  <p:embed/>
                  <p:pic>
                    <p:nvPicPr>
                      <p:cNvPr id="0" name="Object 3"/>
                      <p:cNvPicPr>
                        <a:picLocks noChangeAspect="1" noChangeArrowheads="1"/>
                      </p:cNvPicPr>
                      <p:nvPr/>
                    </p:nvPicPr>
                    <p:blipFill>
                      <a:blip r:embed="rId16"/>
                      <a:srcRect/>
                      <a:stretch>
                        <a:fillRect/>
                      </a:stretch>
                    </p:blipFill>
                    <p:spPr bwMode="auto">
                      <a:xfrm>
                        <a:off x="4416070" y="2564101"/>
                        <a:ext cx="3533370" cy="646570"/>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5B6E96A7-6B8F-4491-9AAE-FE5DDC18FC37}"/>
              </a:ext>
            </a:extLst>
          </p:cNvPr>
          <p:cNvSpPr txBox="1"/>
          <p:nvPr/>
        </p:nvSpPr>
        <p:spPr>
          <a:xfrm>
            <a:off x="133394" y="3272764"/>
            <a:ext cx="9745894" cy="307777"/>
          </a:xfrm>
          <a:prstGeom prst="rect">
            <a:avLst/>
          </a:prstGeom>
          <a:noFill/>
        </p:spPr>
        <p:txBody>
          <a:bodyPr wrap="square" rtlCol="0">
            <a:spAutoFit/>
          </a:bodyPr>
          <a:lstStyle/>
          <a:p>
            <a:r>
              <a:rPr lang="en-US" sz="1400"/>
              <a:t>In terms of this, we can write the Hamiltonian, to first order in fluctuations, as, introducing definition (in present context) </a:t>
            </a:r>
            <a:r>
              <a:rPr lang="el-GR" sz="1400"/>
              <a:t>Δ</a:t>
            </a:r>
            <a:r>
              <a:rPr lang="en-US" sz="1400" baseline="-25000"/>
              <a:t>k</a:t>
            </a:r>
            <a:r>
              <a:rPr lang="en-US" sz="1400"/>
              <a:t>:</a:t>
            </a:r>
          </a:p>
        </p:txBody>
      </p:sp>
      <p:graphicFrame>
        <p:nvGraphicFramePr>
          <p:cNvPr id="29" name="Object 28">
            <a:extLst>
              <a:ext uri="{FF2B5EF4-FFF2-40B4-BE49-F238E27FC236}">
                <a16:creationId xmlns:a16="http://schemas.microsoft.com/office/drawing/2014/main" id="{35E3FE81-AE7F-497E-B0A3-67F81F5DF8F1}"/>
              </a:ext>
            </a:extLst>
          </p:cNvPr>
          <p:cNvGraphicFramePr>
            <a:graphicFrameLocks noChangeAspect="1"/>
          </p:cNvGraphicFramePr>
          <p:nvPr>
            <p:extLst>
              <p:ext uri="{D42A27DB-BD31-4B8C-83A1-F6EECF244321}">
                <p14:modId xmlns:p14="http://schemas.microsoft.com/office/powerpoint/2010/main" val="2939770319"/>
              </p:ext>
            </p:extLst>
          </p:nvPr>
        </p:nvGraphicFramePr>
        <p:xfrm>
          <a:off x="258763" y="3717925"/>
          <a:ext cx="5392737" cy="501650"/>
        </p:xfrm>
        <a:graphic>
          <a:graphicData uri="http://schemas.openxmlformats.org/presentationml/2006/ole">
            <mc:AlternateContent xmlns:mc="http://schemas.openxmlformats.org/markup-compatibility/2006">
              <mc:Choice xmlns:v="urn:schemas-microsoft-com:vml" Requires="v">
                <p:oleObj name="Equation" r:id="rId17" imgW="4660560" imgH="431640" progId="Equation.DSMT4">
                  <p:embed/>
                </p:oleObj>
              </mc:Choice>
              <mc:Fallback>
                <p:oleObj name="Equation" r:id="rId17" imgW="4660560" imgH="431640" progId="Equation.DSMT4">
                  <p:embed/>
                  <p:pic>
                    <p:nvPicPr>
                      <p:cNvPr id="0" name="Object 5"/>
                      <p:cNvPicPr>
                        <a:picLocks noChangeAspect="1" noChangeArrowheads="1"/>
                      </p:cNvPicPr>
                      <p:nvPr/>
                    </p:nvPicPr>
                    <p:blipFill>
                      <a:blip r:embed="rId18"/>
                      <a:srcRect/>
                      <a:stretch>
                        <a:fillRect/>
                      </a:stretch>
                    </p:blipFill>
                    <p:spPr bwMode="auto">
                      <a:xfrm>
                        <a:off x="258763" y="3717925"/>
                        <a:ext cx="5392737" cy="5016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1001A696-67CB-4906-BE49-5B1BDD1B9929}"/>
              </a:ext>
            </a:extLst>
          </p:cNvPr>
          <p:cNvGraphicFramePr>
            <a:graphicFrameLocks noChangeAspect="1"/>
          </p:cNvGraphicFramePr>
          <p:nvPr>
            <p:extLst>
              <p:ext uri="{D42A27DB-BD31-4B8C-83A1-F6EECF244321}">
                <p14:modId xmlns:p14="http://schemas.microsoft.com/office/powerpoint/2010/main" val="1537324373"/>
              </p:ext>
            </p:extLst>
          </p:nvPr>
        </p:nvGraphicFramePr>
        <p:xfrm>
          <a:off x="240020" y="5514278"/>
          <a:ext cx="2239963" cy="585787"/>
        </p:xfrm>
        <a:graphic>
          <a:graphicData uri="http://schemas.openxmlformats.org/presentationml/2006/ole">
            <mc:AlternateContent xmlns:mc="http://schemas.openxmlformats.org/markup-compatibility/2006">
              <mc:Choice xmlns:v="urn:schemas-microsoft-com:vml" Requires="v">
                <p:oleObj name="Equation" r:id="rId19" imgW="1942920" imgH="495000" progId="Equation.DSMT4">
                  <p:embed/>
                </p:oleObj>
              </mc:Choice>
              <mc:Fallback>
                <p:oleObj name="Equation" r:id="rId19" imgW="1942920" imgH="495000" progId="Equation.DSMT4">
                  <p:embed/>
                  <p:pic>
                    <p:nvPicPr>
                      <p:cNvPr id="0" name="Object 7"/>
                      <p:cNvPicPr>
                        <a:picLocks noChangeAspect="1" noChangeArrowheads="1"/>
                      </p:cNvPicPr>
                      <p:nvPr/>
                    </p:nvPicPr>
                    <p:blipFill>
                      <a:blip r:embed="rId20"/>
                      <a:srcRect/>
                      <a:stretch>
                        <a:fillRect/>
                      </a:stretch>
                    </p:blipFill>
                    <p:spPr bwMode="auto">
                      <a:xfrm>
                        <a:off x="240020" y="5514278"/>
                        <a:ext cx="2239963" cy="585787"/>
                      </a:xfrm>
                      <a:prstGeom prst="rect">
                        <a:avLst/>
                      </a:prstGeom>
                      <a:solidFill>
                        <a:srgbClr val="CCFFCC"/>
                      </a:solidFill>
                    </p:spPr>
                  </p:pic>
                </p:oleObj>
              </mc:Fallback>
            </mc:AlternateContent>
          </a:graphicData>
        </a:graphic>
      </p:graphicFrame>
      <p:graphicFrame>
        <p:nvGraphicFramePr>
          <p:cNvPr id="40" name="Object 39">
            <a:extLst>
              <a:ext uri="{FF2B5EF4-FFF2-40B4-BE49-F238E27FC236}">
                <a16:creationId xmlns:a16="http://schemas.microsoft.com/office/drawing/2014/main" id="{29D147EE-77BC-42B1-980A-04725EB216AF}"/>
              </a:ext>
            </a:extLst>
          </p:cNvPr>
          <p:cNvGraphicFramePr>
            <a:graphicFrameLocks noChangeAspect="1"/>
          </p:cNvGraphicFramePr>
          <p:nvPr>
            <p:extLst>
              <p:ext uri="{D42A27DB-BD31-4B8C-83A1-F6EECF244321}">
                <p14:modId xmlns:p14="http://schemas.microsoft.com/office/powerpoint/2010/main" val="3214162611"/>
              </p:ext>
            </p:extLst>
          </p:nvPr>
        </p:nvGraphicFramePr>
        <p:xfrm>
          <a:off x="8677357" y="4297805"/>
          <a:ext cx="1886581" cy="553710"/>
        </p:xfrm>
        <a:graphic>
          <a:graphicData uri="http://schemas.openxmlformats.org/presentationml/2006/ole">
            <mc:AlternateContent xmlns:mc="http://schemas.openxmlformats.org/markup-compatibility/2006">
              <mc:Choice xmlns:v="urn:schemas-microsoft-com:vml" Requires="v">
                <p:oleObj name="Equation" r:id="rId21" imgW="1663700" imgH="482600" progId="Equation.DSMT4">
                  <p:embed/>
                </p:oleObj>
              </mc:Choice>
              <mc:Fallback>
                <p:oleObj name="Equation" r:id="rId21" imgW="1663700" imgH="482600" progId="Equation.DSMT4">
                  <p:embed/>
                  <p:pic>
                    <p:nvPicPr>
                      <p:cNvPr id="0" name="Object 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677357" y="4297805"/>
                        <a:ext cx="1886581" cy="553710"/>
                      </a:xfrm>
                      <a:prstGeom prst="rect">
                        <a:avLst/>
                      </a:prstGeom>
                      <a:solidFill>
                        <a:srgbClr val="CCFFCC"/>
                      </a:solidFill>
                    </p:spPr>
                  </p:pic>
                </p:oleObj>
              </mc:Fallback>
            </mc:AlternateContent>
          </a:graphicData>
        </a:graphic>
      </p:graphicFrame>
      <p:sp>
        <p:nvSpPr>
          <p:cNvPr id="41" name="TextBox 40">
            <a:extLst>
              <a:ext uri="{FF2B5EF4-FFF2-40B4-BE49-F238E27FC236}">
                <a16:creationId xmlns:a16="http://schemas.microsoft.com/office/drawing/2014/main" id="{C9C61435-9B4D-4DE4-8BC6-300018515118}"/>
              </a:ext>
            </a:extLst>
          </p:cNvPr>
          <p:cNvSpPr txBox="1"/>
          <p:nvPr/>
        </p:nvSpPr>
        <p:spPr>
          <a:xfrm>
            <a:off x="149940" y="5143500"/>
            <a:ext cx="1333210" cy="307777"/>
          </a:xfrm>
          <a:prstGeom prst="rect">
            <a:avLst/>
          </a:prstGeom>
          <a:noFill/>
        </p:spPr>
        <p:txBody>
          <a:bodyPr wrap="square" rtlCol="0">
            <a:spAutoFit/>
          </a:bodyPr>
          <a:lstStyle/>
          <a:p>
            <a:r>
              <a:rPr lang="en-US" sz="1400"/>
              <a:t>And we get:</a:t>
            </a:r>
            <a:endParaRPr lang="en-US"/>
          </a:p>
        </p:txBody>
      </p:sp>
      <p:sp>
        <p:nvSpPr>
          <p:cNvPr id="44" name="TextBox 43">
            <a:extLst>
              <a:ext uri="{FF2B5EF4-FFF2-40B4-BE49-F238E27FC236}">
                <a16:creationId xmlns:a16="http://schemas.microsoft.com/office/drawing/2014/main" id="{D1A6DE84-E776-491A-8F94-CC9837715463}"/>
              </a:ext>
            </a:extLst>
          </p:cNvPr>
          <p:cNvSpPr txBox="1"/>
          <p:nvPr/>
        </p:nvSpPr>
        <p:spPr>
          <a:xfrm>
            <a:off x="5344035" y="5195611"/>
            <a:ext cx="1195800" cy="1600438"/>
          </a:xfrm>
          <a:prstGeom prst="rect">
            <a:avLst/>
          </a:prstGeom>
          <a:noFill/>
        </p:spPr>
        <p:txBody>
          <a:bodyPr wrap="square" rtlCol="0">
            <a:spAutoFit/>
          </a:bodyPr>
          <a:lstStyle/>
          <a:p>
            <a:r>
              <a:rPr lang="en-US" sz="1400"/>
              <a:t>Can sort of treat the ξ as single particle spectrum in the |k-k</a:t>
            </a:r>
            <a:r>
              <a:rPr lang="en-US" sz="1400" baseline="-25000"/>
              <a:t>F</a:t>
            </a:r>
            <a:r>
              <a:rPr lang="en-US" sz="1400"/>
              <a:t>|&gt; k</a:t>
            </a:r>
            <a:r>
              <a:rPr lang="en-US" sz="1400" baseline="-25000"/>
              <a:t>F</a:t>
            </a:r>
            <a:r>
              <a:rPr lang="en-US" sz="1400"/>
              <a:t> limit.  And we’d have,</a:t>
            </a:r>
          </a:p>
        </p:txBody>
      </p:sp>
      <p:graphicFrame>
        <p:nvGraphicFramePr>
          <p:cNvPr id="49" name="Object 48">
            <a:extLst>
              <a:ext uri="{FF2B5EF4-FFF2-40B4-BE49-F238E27FC236}">
                <a16:creationId xmlns:a16="http://schemas.microsoft.com/office/drawing/2014/main" id="{736EF0C5-3B0B-4974-AD3D-68910E443296}"/>
              </a:ext>
            </a:extLst>
          </p:cNvPr>
          <p:cNvGraphicFramePr>
            <a:graphicFrameLocks noChangeAspect="1"/>
          </p:cNvGraphicFramePr>
          <p:nvPr>
            <p:extLst>
              <p:ext uri="{D42A27DB-BD31-4B8C-83A1-F6EECF244321}">
                <p14:modId xmlns:p14="http://schemas.microsoft.com/office/powerpoint/2010/main" val="3298179194"/>
              </p:ext>
            </p:extLst>
          </p:nvPr>
        </p:nvGraphicFramePr>
        <p:xfrm>
          <a:off x="989208" y="6325518"/>
          <a:ext cx="1187450" cy="392113"/>
        </p:xfrm>
        <a:graphic>
          <a:graphicData uri="http://schemas.openxmlformats.org/presentationml/2006/ole">
            <mc:AlternateContent xmlns:mc="http://schemas.openxmlformats.org/markup-compatibility/2006">
              <mc:Choice xmlns:v="urn:schemas-microsoft-com:vml" Requires="v">
                <p:oleObj name="Equation" r:id="rId23" imgW="1028520" imgH="330120" progId="Equation.DSMT4">
                  <p:embed/>
                </p:oleObj>
              </mc:Choice>
              <mc:Fallback>
                <p:oleObj name="Equation" r:id="rId23" imgW="1028520" imgH="330120" progId="Equation.DSMT4">
                  <p:embed/>
                  <p:pic>
                    <p:nvPicPr>
                      <p:cNvPr id="37" name="Object 36">
                        <a:extLst>
                          <a:ext uri="{FF2B5EF4-FFF2-40B4-BE49-F238E27FC236}">
                            <a16:creationId xmlns:a16="http://schemas.microsoft.com/office/drawing/2014/main" id="{1001A696-67CB-4906-BE49-5B1BDD1B9929}"/>
                          </a:ext>
                        </a:extLst>
                      </p:cNvPr>
                      <p:cNvPicPr>
                        <a:picLocks noChangeAspect="1" noChangeArrowheads="1"/>
                      </p:cNvPicPr>
                      <p:nvPr/>
                    </p:nvPicPr>
                    <p:blipFill>
                      <a:blip r:embed="rId24"/>
                      <a:srcRect/>
                      <a:stretch>
                        <a:fillRect/>
                      </a:stretch>
                    </p:blipFill>
                    <p:spPr bwMode="auto">
                      <a:xfrm>
                        <a:off x="989208" y="6325518"/>
                        <a:ext cx="1187450" cy="3921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50" name="Ink 49">
                <a:extLst>
                  <a:ext uri="{FF2B5EF4-FFF2-40B4-BE49-F238E27FC236}">
                    <a16:creationId xmlns:a16="http://schemas.microsoft.com/office/drawing/2014/main" id="{94232E1C-A070-4C4D-9161-02EA9F13D0F8}"/>
                  </a:ext>
                </a:extLst>
              </p14:cNvPr>
              <p14:cNvContentPartPr/>
              <p14:nvPr/>
            </p14:nvContentPartPr>
            <p14:xfrm>
              <a:off x="790495" y="5948080"/>
              <a:ext cx="132120" cy="538560"/>
            </p14:xfrm>
          </p:contentPart>
        </mc:Choice>
        <mc:Fallback xmlns="">
          <p:pic>
            <p:nvPicPr>
              <p:cNvPr id="50" name="Ink 49">
                <a:extLst>
                  <a:ext uri="{FF2B5EF4-FFF2-40B4-BE49-F238E27FC236}">
                    <a16:creationId xmlns:a16="http://schemas.microsoft.com/office/drawing/2014/main" id="{94232E1C-A070-4C4D-9161-02EA9F13D0F8}"/>
                  </a:ext>
                </a:extLst>
              </p:cNvPr>
              <p:cNvPicPr/>
              <p:nvPr/>
            </p:nvPicPr>
            <p:blipFill>
              <a:blip r:embed="rId26"/>
              <a:stretch>
                <a:fillRect/>
              </a:stretch>
            </p:blipFill>
            <p:spPr>
              <a:xfrm>
                <a:off x="781495" y="5939080"/>
                <a:ext cx="149760" cy="5562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51" name="Ink 50">
                <a:extLst>
                  <a:ext uri="{FF2B5EF4-FFF2-40B4-BE49-F238E27FC236}">
                    <a16:creationId xmlns:a16="http://schemas.microsoft.com/office/drawing/2014/main" id="{19885683-1996-4CF0-852A-37C633175B95}"/>
                  </a:ext>
                </a:extLst>
              </p14:cNvPr>
              <p14:cNvContentPartPr/>
              <p14:nvPr/>
            </p14:nvContentPartPr>
            <p14:xfrm>
              <a:off x="2224252" y="6052840"/>
              <a:ext cx="669960" cy="517680"/>
            </p14:xfrm>
          </p:contentPart>
        </mc:Choice>
        <mc:Fallback xmlns="">
          <p:pic>
            <p:nvPicPr>
              <p:cNvPr id="51" name="Ink 50">
                <a:extLst>
                  <a:ext uri="{FF2B5EF4-FFF2-40B4-BE49-F238E27FC236}">
                    <a16:creationId xmlns:a16="http://schemas.microsoft.com/office/drawing/2014/main" id="{19885683-1996-4CF0-852A-37C633175B95}"/>
                  </a:ext>
                </a:extLst>
              </p:cNvPr>
              <p:cNvPicPr/>
              <p:nvPr/>
            </p:nvPicPr>
            <p:blipFill>
              <a:blip r:embed="rId28"/>
              <a:stretch>
                <a:fillRect/>
              </a:stretch>
            </p:blipFill>
            <p:spPr>
              <a:xfrm>
                <a:off x="2215247" y="6043840"/>
                <a:ext cx="687609" cy="535320"/>
              </a:xfrm>
              <a:prstGeom prst="rect">
                <a:avLst/>
              </a:prstGeom>
            </p:spPr>
          </p:pic>
        </mc:Fallback>
      </mc:AlternateContent>
      <p:sp>
        <p:nvSpPr>
          <p:cNvPr id="52" name="TextBox 51">
            <a:extLst>
              <a:ext uri="{FF2B5EF4-FFF2-40B4-BE49-F238E27FC236}">
                <a16:creationId xmlns:a16="http://schemas.microsoft.com/office/drawing/2014/main" id="{02D99765-4436-4C54-95EB-61F38DF74A7E}"/>
              </a:ext>
            </a:extLst>
          </p:cNvPr>
          <p:cNvSpPr txBox="1"/>
          <p:nvPr/>
        </p:nvSpPr>
        <p:spPr>
          <a:xfrm>
            <a:off x="8758468" y="5156760"/>
            <a:ext cx="1209280" cy="1384995"/>
          </a:xfrm>
          <a:prstGeom prst="rect">
            <a:avLst/>
          </a:prstGeom>
          <a:noFill/>
        </p:spPr>
        <p:txBody>
          <a:bodyPr wrap="square" rtlCol="0">
            <a:spAutoFit/>
          </a:bodyPr>
          <a:lstStyle/>
          <a:p>
            <a:r>
              <a:rPr lang="en-US" sz="1400"/>
              <a:t>So a T-dependent gap opens up in spectrum, which goes to zero as T -&gt; T</a:t>
            </a:r>
            <a:r>
              <a:rPr lang="en-US" sz="1400" baseline="-25000"/>
              <a:t>c</a:t>
            </a:r>
            <a:r>
              <a:rPr lang="en-US" sz="1400"/>
              <a:t>.  </a:t>
            </a:r>
          </a:p>
        </p:txBody>
      </p:sp>
      <p:pic>
        <p:nvPicPr>
          <p:cNvPr id="56" name="Picture 55">
            <a:extLst>
              <a:ext uri="{FF2B5EF4-FFF2-40B4-BE49-F238E27FC236}">
                <a16:creationId xmlns:a16="http://schemas.microsoft.com/office/drawing/2014/main" id="{1A0AF596-A9EE-4F14-8ABE-6763247450D5}"/>
              </a:ext>
            </a:extLst>
          </p:cNvPr>
          <p:cNvPicPr>
            <a:picLocks noChangeAspect="1"/>
          </p:cNvPicPr>
          <p:nvPr/>
        </p:nvPicPr>
        <p:blipFill>
          <a:blip r:embed="rId29"/>
          <a:stretch>
            <a:fillRect/>
          </a:stretch>
        </p:blipFill>
        <p:spPr>
          <a:xfrm>
            <a:off x="6534429" y="4871910"/>
            <a:ext cx="2076450" cy="1704975"/>
          </a:xfrm>
          <a:prstGeom prst="rect">
            <a:avLst/>
          </a:prstGeom>
        </p:spPr>
      </p:pic>
      <p:pic>
        <p:nvPicPr>
          <p:cNvPr id="58" name="Picture 57">
            <a:extLst>
              <a:ext uri="{FF2B5EF4-FFF2-40B4-BE49-F238E27FC236}">
                <a16:creationId xmlns:a16="http://schemas.microsoft.com/office/drawing/2014/main" id="{09612B66-E1DC-4121-84BA-239A5B2D8DA3}"/>
              </a:ext>
            </a:extLst>
          </p:cNvPr>
          <p:cNvPicPr>
            <a:picLocks noChangeAspect="1"/>
          </p:cNvPicPr>
          <p:nvPr/>
        </p:nvPicPr>
        <p:blipFill>
          <a:blip r:embed="rId30"/>
          <a:stretch>
            <a:fillRect/>
          </a:stretch>
        </p:blipFill>
        <p:spPr>
          <a:xfrm>
            <a:off x="10006563" y="5095337"/>
            <a:ext cx="1960081" cy="1466850"/>
          </a:xfrm>
          <a:prstGeom prst="rect">
            <a:avLst/>
          </a:prstGeom>
        </p:spPr>
      </p:pic>
      <p:graphicFrame>
        <p:nvGraphicFramePr>
          <p:cNvPr id="30" name="Object 29">
            <a:extLst>
              <a:ext uri="{FF2B5EF4-FFF2-40B4-BE49-F238E27FC236}">
                <a16:creationId xmlns:a16="http://schemas.microsoft.com/office/drawing/2014/main" id="{16FFFAF1-A01A-4CE4-9154-C196191A1427}"/>
              </a:ext>
            </a:extLst>
          </p:cNvPr>
          <p:cNvGraphicFramePr>
            <a:graphicFrameLocks noChangeAspect="1"/>
          </p:cNvGraphicFramePr>
          <p:nvPr>
            <p:extLst>
              <p:ext uri="{D42A27DB-BD31-4B8C-83A1-F6EECF244321}">
                <p14:modId xmlns:p14="http://schemas.microsoft.com/office/powerpoint/2010/main" val="3242999491"/>
              </p:ext>
            </p:extLst>
          </p:nvPr>
        </p:nvGraphicFramePr>
        <p:xfrm>
          <a:off x="10745525" y="4852728"/>
          <a:ext cx="1303337" cy="400050"/>
        </p:xfrm>
        <a:graphic>
          <a:graphicData uri="http://schemas.openxmlformats.org/presentationml/2006/ole">
            <mc:AlternateContent xmlns:mc="http://schemas.openxmlformats.org/markup-compatibility/2006">
              <mc:Choice xmlns:v="urn:schemas-microsoft-com:vml" Requires="v">
                <p:oleObj name="Equation" r:id="rId31" imgW="1193760" imgH="368280" progId="Equation.DSMT4">
                  <p:embed/>
                </p:oleObj>
              </mc:Choice>
              <mc:Fallback>
                <p:oleObj name="Equation" r:id="rId31" imgW="1193760" imgH="368280" progId="Equation.DSMT4">
                  <p:embed/>
                  <p:pic>
                    <p:nvPicPr>
                      <p:cNvPr id="25" name="Object 24">
                        <a:extLst>
                          <a:ext uri="{FF2B5EF4-FFF2-40B4-BE49-F238E27FC236}">
                            <a16:creationId xmlns:a16="http://schemas.microsoft.com/office/drawing/2014/main" id="{4D776133-6865-4969-9175-E048643180D4}"/>
                          </a:ext>
                        </a:extLst>
                      </p:cNvPr>
                      <p:cNvPicPr>
                        <a:picLocks noChangeAspect="1" noChangeArrowheads="1"/>
                      </p:cNvPicPr>
                      <p:nvPr/>
                    </p:nvPicPr>
                    <p:blipFill>
                      <a:blip r:embed="rId32"/>
                      <a:srcRect/>
                      <a:stretch>
                        <a:fillRect/>
                      </a:stretch>
                    </p:blipFill>
                    <p:spPr bwMode="auto">
                      <a:xfrm>
                        <a:off x="10745525" y="4852728"/>
                        <a:ext cx="1303337" cy="40005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33">
            <p14:nvContentPartPr>
              <p14:cNvPr id="10" name="Ink 9">
                <a:extLst>
                  <a:ext uri="{FF2B5EF4-FFF2-40B4-BE49-F238E27FC236}">
                    <a16:creationId xmlns:a16="http://schemas.microsoft.com/office/drawing/2014/main" id="{1A4C0A33-CD59-4C82-A039-47836E0E7979}"/>
                  </a:ext>
                </a:extLst>
              </p14:cNvPr>
              <p14:cNvContentPartPr/>
              <p14:nvPr/>
            </p14:nvContentPartPr>
            <p14:xfrm>
              <a:off x="11139157" y="5355212"/>
              <a:ext cx="483840" cy="819360"/>
            </p14:xfrm>
          </p:contentPart>
        </mc:Choice>
        <mc:Fallback xmlns="">
          <p:pic>
            <p:nvPicPr>
              <p:cNvPr id="10" name="Ink 9">
                <a:extLst>
                  <a:ext uri="{FF2B5EF4-FFF2-40B4-BE49-F238E27FC236}">
                    <a16:creationId xmlns:a16="http://schemas.microsoft.com/office/drawing/2014/main" id="{1A4C0A33-CD59-4C82-A039-47836E0E7979}"/>
                  </a:ext>
                </a:extLst>
              </p:cNvPr>
              <p:cNvPicPr/>
              <p:nvPr/>
            </p:nvPicPr>
            <p:blipFill>
              <a:blip r:embed="rId34"/>
              <a:stretch>
                <a:fillRect/>
              </a:stretch>
            </p:blipFill>
            <p:spPr>
              <a:xfrm>
                <a:off x="11130157" y="5346212"/>
                <a:ext cx="501480" cy="837000"/>
              </a:xfrm>
              <a:prstGeom prst="rect">
                <a:avLst/>
              </a:prstGeom>
            </p:spPr>
          </p:pic>
        </mc:Fallback>
      </mc:AlternateContent>
    </p:spTree>
    <p:extLst>
      <p:ext uri="{BB962C8B-B14F-4D97-AF65-F5344CB8AC3E}">
        <p14:creationId xmlns:p14="http://schemas.microsoft.com/office/powerpoint/2010/main" val="2709899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80278" y="94286"/>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3D89A58F-3738-4E45-AF3A-D27FB1D56250}"/>
              </a:ext>
            </a:extLst>
          </p:cNvPr>
          <p:cNvSpPr txBox="1"/>
          <p:nvPr/>
        </p:nvSpPr>
        <p:spPr>
          <a:xfrm>
            <a:off x="140631" y="864208"/>
            <a:ext cx="8720565" cy="307777"/>
          </a:xfrm>
          <a:prstGeom prst="rect">
            <a:avLst/>
          </a:prstGeom>
          <a:noFill/>
        </p:spPr>
        <p:txBody>
          <a:bodyPr wrap="square" rtlCol="0">
            <a:spAutoFit/>
          </a:bodyPr>
          <a:lstStyle/>
          <a:p>
            <a:r>
              <a:rPr lang="en-US" sz="1400"/>
              <a:t>Now we’re going to analyze some GF’s</a:t>
            </a:r>
          </a:p>
        </p:txBody>
      </p:sp>
      <p:sp>
        <p:nvSpPr>
          <p:cNvPr id="8" name="TextBox 7">
            <a:extLst>
              <a:ext uri="{FF2B5EF4-FFF2-40B4-BE49-F238E27FC236}">
                <a16:creationId xmlns:a16="http://schemas.microsoft.com/office/drawing/2014/main" id="{7746C5C9-16A6-4A88-BAE4-C710987931EB}"/>
              </a:ext>
            </a:extLst>
          </p:cNvPr>
          <p:cNvSpPr txBox="1"/>
          <p:nvPr/>
        </p:nvSpPr>
        <p:spPr>
          <a:xfrm>
            <a:off x="146472" y="1998458"/>
            <a:ext cx="2894086" cy="307777"/>
          </a:xfrm>
          <a:prstGeom prst="rect">
            <a:avLst/>
          </a:prstGeom>
          <a:noFill/>
        </p:spPr>
        <p:txBody>
          <a:bodyPr wrap="square" rtlCol="0">
            <a:spAutoFit/>
          </a:bodyPr>
          <a:lstStyle/>
          <a:p>
            <a:r>
              <a:rPr lang="en-US" sz="1400"/>
              <a:t>We’ll first do the singlet-singlet GF:</a:t>
            </a:r>
          </a:p>
        </p:txBody>
      </p:sp>
      <p:graphicFrame>
        <p:nvGraphicFramePr>
          <p:cNvPr id="9" name="Object 8">
            <a:extLst>
              <a:ext uri="{FF2B5EF4-FFF2-40B4-BE49-F238E27FC236}">
                <a16:creationId xmlns:a16="http://schemas.microsoft.com/office/drawing/2014/main" id="{BAFA8A60-8B1F-4BCC-B234-9D69676C44BE}"/>
              </a:ext>
            </a:extLst>
          </p:cNvPr>
          <p:cNvGraphicFramePr>
            <a:graphicFrameLocks noChangeAspect="1"/>
          </p:cNvGraphicFramePr>
          <p:nvPr>
            <p:extLst>
              <p:ext uri="{D42A27DB-BD31-4B8C-83A1-F6EECF244321}">
                <p14:modId xmlns:p14="http://schemas.microsoft.com/office/powerpoint/2010/main" val="1294091231"/>
              </p:ext>
            </p:extLst>
          </p:nvPr>
        </p:nvGraphicFramePr>
        <p:xfrm>
          <a:off x="221269" y="1285179"/>
          <a:ext cx="10564813" cy="547688"/>
        </p:xfrm>
        <a:graphic>
          <a:graphicData uri="http://schemas.openxmlformats.org/presentationml/2006/ole">
            <mc:AlternateContent xmlns:mc="http://schemas.openxmlformats.org/markup-compatibility/2006">
              <mc:Choice xmlns:v="urn:schemas-microsoft-com:vml" Requires="v">
                <p:oleObj name="Equation" r:id="rId2" imgW="8267400" imgH="431640" progId="Equation.DSMT4">
                  <p:embed/>
                </p:oleObj>
              </mc:Choice>
              <mc:Fallback>
                <p:oleObj name="Equation" r:id="rId2" imgW="8267400" imgH="431640" progId="Equation.DSMT4">
                  <p:embed/>
                  <p:pic>
                    <p:nvPicPr>
                      <p:cNvPr id="9" name="Object 8">
                        <a:extLst>
                          <a:ext uri="{FF2B5EF4-FFF2-40B4-BE49-F238E27FC236}">
                            <a16:creationId xmlns:a16="http://schemas.microsoft.com/office/drawing/2014/main" id="{BAFA8A60-8B1F-4BCC-B234-9D69676C44BE}"/>
                          </a:ext>
                        </a:extLst>
                      </p:cNvPr>
                      <p:cNvPicPr>
                        <a:picLocks noChangeAspect="1" noChangeArrowheads="1"/>
                      </p:cNvPicPr>
                      <p:nvPr/>
                    </p:nvPicPr>
                    <p:blipFill>
                      <a:blip r:embed="rId3"/>
                      <a:srcRect/>
                      <a:stretch>
                        <a:fillRect/>
                      </a:stretch>
                    </p:blipFill>
                    <p:spPr bwMode="auto">
                      <a:xfrm>
                        <a:off x="221269" y="1285179"/>
                        <a:ext cx="10564813" cy="547688"/>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35E3FE81-AE7F-497E-B0A3-67F81F5DF8F1}"/>
              </a:ext>
            </a:extLst>
          </p:cNvPr>
          <p:cNvGraphicFramePr>
            <a:graphicFrameLocks noChangeAspect="1"/>
          </p:cNvGraphicFramePr>
          <p:nvPr>
            <p:extLst>
              <p:ext uri="{D42A27DB-BD31-4B8C-83A1-F6EECF244321}">
                <p14:modId xmlns:p14="http://schemas.microsoft.com/office/powerpoint/2010/main" val="2038929145"/>
              </p:ext>
            </p:extLst>
          </p:nvPr>
        </p:nvGraphicFramePr>
        <p:xfrm>
          <a:off x="240123" y="2514119"/>
          <a:ext cx="4748213" cy="363537"/>
        </p:xfrm>
        <a:graphic>
          <a:graphicData uri="http://schemas.openxmlformats.org/presentationml/2006/ole">
            <mc:AlternateContent xmlns:mc="http://schemas.openxmlformats.org/markup-compatibility/2006">
              <mc:Choice xmlns:v="urn:schemas-microsoft-com:vml" Requires="v">
                <p:oleObj name="Equation" r:id="rId4" imgW="4000320" imgH="304560" progId="Equation.DSMT4">
                  <p:embed/>
                </p:oleObj>
              </mc:Choice>
              <mc:Fallback>
                <p:oleObj name="Equation" r:id="rId4" imgW="4000320" imgH="304560" progId="Equation.DSMT4">
                  <p:embed/>
                  <p:pic>
                    <p:nvPicPr>
                      <p:cNvPr id="29" name="Object 28">
                        <a:extLst>
                          <a:ext uri="{FF2B5EF4-FFF2-40B4-BE49-F238E27FC236}">
                            <a16:creationId xmlns:a16="http://schemas.microsoft.com/office/drawing/2014/main" id="{35E3FE81-AE7F-497E-B0A3-67F81F5DF8F1}"/>
                          </a:ext>
                        </a:extLst>
                      </p:cNvPr>
                      <p:cNvPicPr>
                        <a:picLocks noChangeAspect="1" noChangeArrowheads="1"/>
                      </p:cNvPicPr>
                      <p:nvPr/>
                    </p:nvPicPr>
                    <p:blipFill>
                      <a:blip r:embed="rId5"/>
                      <a:srcRect/>
                      <a:stretch>
                        <a:fillRect/>
                      </a:stretch>
                    </p:blipFill>
                    <p:spPr bwMode="auto">
                      <a:xfrm>
                        <a:off x="240123" y="2514119"/>
                        <a:ext cx="4748213" cy="363537"/>
                      </a:xfrm>
                      <a:prstGeom prst="rect">
                        <a:avLst/>
                      </a:prstGeom>
                      <a:solidFill>
                        <a:srgbClr val="CCFFCC"/>
                      </a:solidFill>
                    </p:spPr>
                  </p:pic>
                </p:oleObj>
              </mc:Fallback>
            </mc:AlternateContent>
          </a:graphicData>
        </a:graphic>
      </p:graphicFrame>
      <p:pic>
        <p:nvPicPr>
          <p:cNvPr id="7" name="Picture 6">
            <a:extLst>
              <a:ext uri="{FF2B5EF4-FFF2-40B4-BE49-F238E27FC236}">
                <a16:creationId xmlns:a16="http://schemas.microsoft.com/office/drawing/2014/main" id="{A70E83F2-D8F3-4564-BD52-CE07028115A9}"/>
              </a:ext>
            </a:extLst>
          </p:cNvPr>
          <p:cNvPicPr>
            <a:picLocks noChangeAspect="1"/>
          </p:cNvPicPr>
          <p:nvPr/>
        </p:nvPicPr>
        <p:blipFill>
          <a:blip r:embed="rId6"/>
          <a:stretch>
            <a:fillRect/>
          </a:stretch>
        </p:blipFill>
        <p:spPr>
          <a:xfrm>
            <a:off x="6954969" y="2118376"/>
            <a:ext cx="4303534" cy="1380217"/>
          </a:xfrm>
          <a:prstGeom prst="rect">
            <a:avLst/>
          </a:prstGeom>
        </p:spPr>
      </p:pic>
      <p:pic>
        <p:nvPicPr>
          <p:cNvPr id="11" name="Picture 10">
            <a:extLst>
              <a:ext uri="{FF2B5EF4-FFF2-40B4-BE49-F238E27FC236}">
                <a16:creationId xmlns:a16="http://schemas.microsoft.com/office/drawing/2014/main" id="{3F2DB85F-AA89-4571-9A9A-4DE994EF1066}"/>
              </a:ext>
            </a:extLst>
          </p:cNvPr>
          <p:cNvPicPr>
            <a:picLocks noChangeAspect="1"/>
          </p:cNvPicPr>
          <p:nvPr/>
        </p:nvPicPr>
        <p:blipFill>
          <a:blip r:embed="rId7"/>
          <a:stretch>
            <a:fillRect/>
          </a:stretch>
        </p:blipFill>
        <p:spPr>
          <a:xfrm>
            <a:off x="4579413" y="3438757"/>
            <a:ext cx="4876800" cy="1295400"/>
          </a:xfrm>
          <a:prstGeom prst="rect">
            <a:avLst/>
          </a:prstGeom>
        </p:spPr>
      </p:pic>
      <p:pic>
        <p:nvPicPr>
          <p:cNvPr id="16" name="Picture 15">
            <a:extLst>
              <a:ext uri="{FF2B5EF4-FFF2-40B4-BE49-F238E27FC236}">
                <a16:creationId xmlns:a16="http://schemas.microsoft.com/office/drawing/2014/main" id="{ABFFBC93-F3D3-4A2B-B863-870D6DA603A8}"/>
              </a:ext>
            </a:extLst>
          </p:cNvPr>
          <p:cNvPicPr>
            <a:picLocks noChangeAspect="1"/>
          </p:cNvPicPr>
          <p:nvPr/>
        </p:nvPicPr>
        <p:blipFill>
          <a:blip r:embed="rId8"/>
          <a:stretch>
            <a:fillRect/>
          </a:stretch>
        </p:blipFill>
        <p:spPr>
          <a:xfrm>
            <a:off x="103694" y="3401049"/>
            <a:ext cx="4781550" cy="1247775"/>
          </a:xfrm>
          <a:prstGeom prst="rect">
            <a:avLst/>
          </a:prstGeom>
        </p:spPr>
      </p:pic>
      <p:sp>
        <p:nvSpPr>
          <p:cNvPr id="36" name="TextBox 35">
            <a:extLst>
              <a:ext uri="{FF2B5EF4-FFF2-40B4-BE49-F238E27FC236}">
                <a16:creationId xmlns:a16="http://schemas.microsoft.com/office/drawing/2014/main" id="{2F2AB619-79F3-499E-A071-B9FFAB616EB3}"/>
              </a:ext>
            </a:extLst>
          </p:cNvPr>
          <p:cNvSpPr txBox="1"/>
          <p:nvPr/>
        </p:nvSpPr>
        <p:spPr>
          <a:xfrm>
            <a:off x="153719" y="3059417"/>
            <a:ext cx="4105018" cy="307777"/>
          </a:xfrm>
          <a:prstGeom prst="rect">
            <a:avLst/>
          </a:prstGeom>
          <a:noFill/>
        </p:spPr>
        <p:txBody>
          <a:bodyPr wrap="square" rtlCol="0">
            <a:spAutoFit/>
          </a:bodyPr>
          <a:lstStyle/>
          <a:p>
            <a:r>
              <a:rPr lang="en-US" sz="1400"/>
              <a:t>And looks like we’ll use the ladder approximation.  </a:t>
            </a:r>
          </a:p>
        </p:txBody>
      </p:sp>
      <p:graphicFrame>
        <p:nvGraphicFramePr>
          <p:cNvPr id="19" name="Object 18">
            <a:extLst>
              <a:ext uri="{FF2B5EF4-FFF2-40B4-BE49-F238E27FC236}">
                <a16:creationId xmlns:a16="http://schemas.microsoft.com/office/drawing/2014/main" id="{A60EDF10-391A-4B81-A1DC-E14AC1436BF3}"/>
              </a:ext>
            </a:extLst>
          </p:cNvPr>
          <p:cNvGraphicFramePr>
            <a:graphicFrameLocks noChangeAspect="1"/>
          </p:cNvGraphicFramePr>
          <p:nvPr>
            <p:extLst>
              <p:ext uri="{D42A27DB-BD31-4B8C-83A1-F6EECF244321}">
                <p14:modId xmlns:p14="http://schemas.microsoft.com/office/powerpoint/2010/main" val="3856816124"/>
              </p:ext>
            </p:extLst>
          </p:nvPr>
        </p:nvGraphicFramePr>
        <p:xfrm>
          <a:off x="241415" y="5257550"/>
          <a:ext cx="5131864" cy="595260"/>
        </p:xfrm>
        <a:graphic>
          <a:graphicData uri="http://schemas.openxmlformats.org/presentationml/2006/ole">
            <mc:AlternateContent xmlns:mc="http://schemas.openxmlformats.org/markup-compatibility/2006">
              <mc:Choice xmlns:v="urn:schemas-microsoft-com:vml" Requires="v">
                <p:oleObj name="Equation" r:id="rId9" imgW="4152600" imgH="482400" progId="Equation.DSMT4">
                  <p:embed/>
                </p:oleObj>
              </mc:Choice>
              <mc:Fallback>
                <p:oleObj name="Equation" r:id="rId9" imgW="4152600" imgH="482400" progId="Equation.DSMT4">
                  <p:embed/>
                  <p:pic>
                    <p:nvPicPr>
                      <p:cNvPr id="0" name="Object 1"/>
                      <p:cNvPicPr>
                        <a:picLocks noChangeAspect="1" noChangeArrowheads="1"/>
                      </p:cNvPicPr>
                      <p:nvPr/>
                    </p:nvPicPr>
                    <p:blipFill>
                      <a:blip r:embed="rId10"/>
                      <a:srcRect/>
                      <a:stretch>
                        <a:fillRect/>
                      </a:stretch>
                    </p:blipFill>
                    <p:spPr bwMode="auto">
                      <a:xfrm>
                        <a:off x="241415" y="5257550"/>
                        <a:ext cx="5131864" cy="595260"/>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25106063-1587-4994-B3A0-CCC93731905B}"/>
              </a:ext>
            </a:extLst>
          </p:cNvPr>
          <p:cNvSpPr txBox="1"/>
          <p:nvPr/>
        </p:nvSpPr>
        <p:spPr>
          <a:xfrm>
            <a:off x="140631" y="4805199"/>
            <a:ext cx="1512647" cy="307777"/>
          </a:xfrm>
          <a:prstGeom prst="rect">
            <a:avLst/>
          </a:prstGeom>
          <a:noFill/>
        </p:spPr>
        <p:txBody>
          <a:bodyPr wrap="square" rtlCol="0">
            <a:spAutoFit/>
          </a:bodyPr>
          <a:lstStyle/>
          <a:p>
            <a:r>
              <a:rPr lang="en-US" sz="1400"/>
              <a:t>This works out to:  </a:t>
            </a:r>
          </a:p>
        </p:txBody>
      </p:sp>
      <p:graphicFrame>
        <p:nvGraphicFramePr>
          <p:cNvPr id="22" name="Object 21">
            <a:extLst>
              <a:ext uri="{FF2B5EF4-FFF2-40B4-BE49-F238E27FC236}">
                <a16:creationId xmlns:a16="http://schemas.microsoft.com/office/drawing/2014/main" id="{B0B106B5-FA31-49C3-A622-817F8090D6C1}"/>
              </a:ext>
            </a:extLst>
          </p:cNvPr>
          <p:cNvGraphicFramePr>
            <a:graphicFrameLocks noChangeAspect="1"/>
          </p:cNvGraphicFramePr>
          <p:nvPr>
            <p:extLst>
              <p:ext uri="{D42A27DB-BD31-4B8C-83A1-F6EECF244321}">
                <p14:modId xmlns:p14="http://schemas.microsoft.com/office/powerpoint/2010/main" val="147953016"/>
              </p:ext>
            </p:extLst>
          </p:nvPr>
        </p:nvGraphicFramePr>
        <p:xfrm>
          <a:off x="8861196" y="5266508"/>
          <a:ext cx="2506344" cy="586302"/>
        </p:xfrm>
        <a:graphic>
          <a:graphicData uri="http://schemas.openxmlformats.org/presentationml/2006/ole">
            <mc:AlternateContent xmlns:mc="http://schemas.openxmlformats.org/markup-compatibility/2006">
              <mc:Choice xmlns:v="urn:schemas-microsoft-com:vml" Requires="v">
                <p:oleObj name="Equation" r:id="rId11" imgW="2044440" imgH="482400" progId="Equation.DSMT4">
                  <p:embed/>
                </p:oleObj>
              </mc:Choice>
              <mc:Fallback>
                <p:oleObj name="Equation" r:id="rId11" imgW="2044440" imgH="482400" progId="Equation.DSMT4">
                  <p:embed/>
                  <p:pic>
                    <p:nvPicPr>
                      <p:cNvPr id="0" name="Object 3"/>
                      <p:cNvPicPr>
                        <a:picLocks noChangeAspect="1" noChangeArrowheads="1"/>
                      </p:cNvPicPr>
                      <p:nvPr/>
                    </p:nvPicPr>
                    <p:blipFill>
                      <a:blip r:embed="rId12"/>
                      <a:srcRect/>
                      <a:stretch>
                        <a:fillRect/>
                      </a:stretch>
                    </p:blipFill>
                    <p:spPr bwMode="auto">
                      <a:xfrm>
                        <a:off x="8861196" y="5266508"/>
                        <a:ext cx="2506344" cy="586302"/>
                      </a:xfrm>
                      <a:prstGeom prst="rect">
                        <a:avLst/>
                      </a:prstGeom>
                      <a:noFill/>
                    </p:spPr>
                  </p:pic>
                </p:oleObj>
              </mc:Fallback>
            </mc:AlternateContent>
          </a:graphicData>
        </a:graphic>
      </p:graphicFrame>
      <p:sp>
        <p:nvSpPr>
          <p:cNvPr id="42" name="TextBox 41">
            <a:extLst>
              <a:ext uri="{FF2B5EF4-FFF2-40B4-BE49-F238E27FC236}">
                <a16:creationId xmlns:a16="http://schemas.microsoft.com/office/drawing/2014/main" id="{37B14ECC-BDD8-4976-994F-7F6E1EA67C6F}"/>
              </a:ext>
            </a:extLst>
          </p:cNvPr>
          <p:cNvSpPr txBox="1"/>
          <p:nvPr/>
        </p:nvSpPr>
        <p:spPr>
          <a:xfrm>
            <a:off x="5757783" y="5169538"/>
            <a:ext cx="2801755" cy="738664"/>
          </a:xfrm>
          <a:prstGeom prst="rect">
            <a:avLst/>
          </a:prstGeom>
          <a:noFill/>
        </p:spPr>
        <p:txBody>
          <a:bodyPr wrap="square" rtlCol="0">
            <a:spAutoFit/>
          </a:bodyPr>
          <a:lstStyle/>
          <a:p>
            <a:r>
              <a:rPr lang="en-US" sz="1400"/>
              <a:t>We’re interested in the long wavelength, static limit; so we take q </a:t>
            </a:r>
            <a:r>
              <a:rPr lang="en-US" sz="1400">
                <a:sym typeface="Wingdings" panose="05000000000000000000" pitchFamily="2" charset="2"/>
              </a:rPr>
              <a:t> 0, and </a:t>
            </a:r>
            <a:r>
              <a:rPr lang="el-GR" sz="1400">
                <a:sym typeface="Wingdings" panose="05000000000000000000" pitchFamily="2" charset="2"/>
              </a:rPr>
              <a:t>ω</a:t>
            </a:r>
            <a:r>
              <a:rPr lang="en-US" sz="1400">
                <a:sym typeface="Wingdings" panose="05000000000000000000" pitchFamily="2" charset="2"/>
              </a:rPr>
              <a:t> (i</a:t>
            </a:r>
            <a:r>
              <a:rPr lang="el-GR" sz="1400">
                <a:sym typeface="Wingdings" panose="05000000000000000000" pitchFamily="2" charset="2"/>
              </a:rPr>
              <a:t>ν</a:t>
            </a:r>
            <a:r>
              <a:rPr lang="en-US" sz="1400">
                <a:sym typeface="Wingdings" panose="05000000000000000000" pitchFamily="2" charset="2"/>
              </a:rPr>
              <a:t>)  0.  And we find:</a:t>
            </a:r>
            <a:endParaRPr lang="en-US" sz="1400"/>
          </a:p>
        </p:txBody>
      </p:sp>
      <p:graphicFrame>
        <p:nvGraphicFramePr>
          <p:cNvPr id="25" name="Object 24">
            <a:extLst>
              <a:ext uri="{FF2B5EF4-FFF2-40B4-BE49-F238E27FC236}">
                <a16:creationId xmlns:a16="http://schemas.microsoft.com/office/drawing/2014/main" id="{4D776133-6865-4969-9175-E048643180D4}"/>
              </a:ext>
            </a:extLst>
          </p:cNvPr>
          <p:cNvGraphicFramePr>
            <a:graphicFrameLocks noChangeAspect="1"/>
          </p:cNvGraphicFramePr>
          <p:nvPr>
            <p:extLst>
              <p:ext uri="{D42A27DB-BD31-4B8C-83A1-F6EECF244321}">
                <p14:modId xmlns:p14="http://schemas.microsoft.com/office/powerpoint/2010/main" val="1283335274"/>
              </p:ext>
            </p:extLst>
          </p:nvPr>
        </p:nvGraphicFramePr>
        <p:xfrm>
          <a:off x="3844515" y="6132617"/>
          <a:ext cx="2075518" cy="567760"/>
        </p:xfrm>
        <a:graphic>
          <a:graphicData uri="http://schemas.openxmlformats.org/presentationml/2006/ole">
            <mc:AlternateContent xmlns:mc="http://schemas.openxmlformats.org/markup-compatibility/2006">
              <mc:Choice xmlns:v="urn:schemas-microsoft-com:vml" Requires="v">
                <p:oleObj name="Equation" r:id="rId13" imgW="1752600" imgH="482600" progId="Equation.DSMT4">
                  <p:embed/>
                </p:oleObj>
              </mc:Choice>
              <mc:Fallback>
                <p:oleObj name="Equation" r:id="rId13" imgW="1752600" imgH="482600" progId="Equation.DSMT4">
                  <p:embed/>
                  <p:pic>
                    <p:nvPicPr>
                      <p:cNvPr id="0" name="Object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44515" y="6132617"/>
                        <a:ext cx="2075518" cy="567760"/>
                      </a:xfrm>
                      <a:prstGeom prst="rect">
                        <a:avLst/>
                      </a:prstGeom>
                      <a:solidFill>
                        <a:srgbClr val="CCFFCC"/>
                      </a:solidFill>
                    </p:spPr>
                  </p:pic>
                </p:oleObj>
              </mc:Fallback>
            </mc:AlternateContent>
          </a:graphicData>
        </a:graphic>
      </p:graphicFrame>
      <p:sp>
        <p:nvSpPr>
          <p:cNvPr id="45" name="TextBox 44">
            <a:extLst>
              <a:ext uri="{FF2B5EF4-FFF2-40B4-BE49-F238E27FC236}">
                <a16:creationId xmlns:a16="http://schemas.microsoft.com/office/drawing/2014/main" id="{0353CCD4-E2F9-4415-A366-C570105F505B}"/>
              </a:ext>
            </a:extLst>
          </p:cNvPr>
          <p:cNvSpPr txBox="1"/>
          <p:nvPr/>
        </p:nvSpPr>
        <p:spPr>
          <a:xfrm>
            <a:off x="153719" y="6133447"/>
            <a:ext cx="3549394" cy="523220"/>
          </a:xfrm>
          <a:prstGeom prst="rect">
            <a:avLst/>
          </a:prstGeom>
          <a:noFill/>
        </p:spPr>
        <p:txBody>
          <a:bodyPr wrap="square" rtlCol="0">
            <a:spAutoFit/>
          </a:bodyPr>
          <a:lstStyle/>
          <a:p>
            <a:r>
              <a:rPr lang="en-US" sz="1400"/>
              <a:t>Plugging this into R, we find a singularity will be present at the following temperature</a:t>
            </a:r>
            <a:r>
              <a:rPr lang="en-US" sz="1400">
                <a:sym typeface="Wingdings" panose="05000000000000000000" pitchFamily="2" charset="2"/>
              </a:rPr>
              <a:t>:</a:t>
            </a:r>
            <a:endParaRPr lang="en-US" sz="1400"/>
          </a:p>
        </p:txBody>
      </p:sp>
      <p:sp>
        <p:nvSpPr>
          <p:cNvPr id="48" name="TextBox 47">
            <a:extLst>
              <a:ext uri="{FF2B5EF4-FFF2-40B4-BE49-F238E27FC236}">
                <a16:creationId xmlns:a16="http://schemas.microsoft.com/office/drawing/2014/main" id="{16053603-A87E-4D8F-99A6-B84C4B03E97E}"/>
              </a:ext>
            </a:extLst>
          </p:cNvPr>
          <p:cNvSpPr txBox="1"/>
          <p:nvPr/>
        </p:nvSpPr>
        <p:spPr>
          <a:xfrm>
            <a:off x="6265682" y="6123551"/>
            <a:ext cx="4264057" cy="523220"/>
          </a:xfrm>
          <a:prstGeom prst="rect">
            <a:avLst/>
          </a:prstGeom>
          <a:noFill/>
        </p:spPr>
        <p:txBody>
          <a:bodyPr wrap="square" rtlCol="0">
            <a:spAutoFit/>
          </a:bodyPr>
          <a:lstStyle/>
          <a:p>
            <a:r>
              <a:rPr lang="en-US" sz="1400"/>
              <a:t>The instability indicates something fishy is happening at this temperature.  But what could it be!?</a:t>
            </a:r>
          </a:p>
        </p:txBody>
      </p:sp>
    </p:spTree>
    <p:extLst>
      <p:ext uri="{BB962C8B-B14F-4D97-AF65-F5344CB8AC3E}">
        <p14:creationId xmlns:p14="http://schemas.microsoft.com/office/powerpoint/2010/main" val="1187009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544249" y="241286"/>
            <a:ext cx="5103501" cy="612169"/>
          </a:xfrm>
        </p:spPr>
        <p:txBody>
          <a:bodyPr/>
          <a:lstStyle/>
          <a:p>
            <a:r>
              <a:rPr lang="en-US" sz="3600" b="1" u="sng">
                <a:latin typeface="+mn-lt"/>
              </a:rPr>
              <a:t>Normal Metal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65417" y="1192626"/>
            <a:ext cx="11003309" cy="338554"/>
          </a:xfrm>
          <a:prstGeom prst="rect">
            <a:avLst/>
          </a:prstGeom>
          <a:noFill/>
        </p:spPr>
        <p:txBody>
          <a:bodyPr wrap="square" rtlCol="0">
            <a:spAutoFit/>
          </a:bodyPr>
          <a:lstStyle/>
          <a:p>
            <a:r>
              <a:rPr lang="en-US" sz="1600"/>
              <a:t>Now we’ll consider the effective interactions, whereby we may roughly encompass the effects of one interaction within the other.</a:t>
            </a:r>
          </a:p>
        </p:txBody>
      </p:sp>
      <p:sp>
        <p:nvSpPr>
          <p:cNvPr id="3" name="TextBox 2">
            <a:extLst>
              <a:ext uri="{FF2B5EF4-FFF2-40B4-BE49-F238E27FC236}">
                <a16:creationId xmlns:a16="http://schemas.microsoft.com/office/drawing/2014/main" id="{544736ED-90D8-4AC8-9F18-63ED1365B20A}"/>
              </a:ext>
            </a:extLst>
          </p:cNvPr>
          <p:cNvSpPr txBox="1"/>
          <p:nvPr/>
        </p:nvSpPr>
        <p:spPr>
          <a:xfrm>
            <a:off x="365417" y="1619175"/>
            <a:ext cx="11229552" cy="1107996"/>
          </a:xfrm>
          <a:prstGeom prst="rect">
            <a:avLst/>
          </a:prstGeom>
          <a:noFill/>
        </p:spPr>
        <p:txBody>
          <a:bodyPr wrap="square" rtlCol="0">
            <a:spAutoFit/>
          </a:bodyPr>
          <a:lstStyle/>
          <a:p>
            <a:r>
              <a:rPr lang="en-US" b="1"/>
              <a:t>Electron-Phonon Interaction</a:t>
            </a:r>
          </a:p>
          <a:p>
            <a:r>
              <a:rPr lang="en-US" sz="1600"/>
              <a:t>Ignoring vertex corrections to the interaction (which are supposed to be quite small according to Migdal’s theorem), we can incorporate the e-e interaction into the e-ph interaction by summing all diagrams whereby an electron scatters into another state and gives off a phonon.  We’ll recognize the exact density-density correlation function there.</a:t>
            </a:r>
          </a:p>
        </p:txBody>
      </p:sp>
      <p:sp>
        <p:nvSpPr>
          <p:cNvPr id="11" name="Rectangle 4">
            <a:extLst>
              <a:ext uri="{FF2B5EF4-FFF2-40B4-BE49-F238E27FC236}">
                <a16:creationId xmlns:a16="http://schemas.microsoft.com/office/drawing/2014/main" id="{93AB72B1-BA3C-45BF-A722-EFEC7B46FAA9}"/>
              </a:ext>
            </a:extLst>
          </p:cNvPr>
          <p:cNvSpPr>
            <a:spLocks noChangeArrowheads="1"/>
          </p:cNvSpPr>
          <p:nvPr/>
        </p:nvSpPr>
        <p:spPr bwMode="auto">
          <a:xfrm>
            <a:off x="471340" y="34661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5" name="Picture 14">
            <a:extLst>
              <a:ext uri="{FF2B5EF4-FFF2-40B4-BE49-F238E27FC236}">
                <a16:creationId xmlns:a16="http://schemas.microsoft.com/office/drawing/2014/main" id="{75E4202B-C2F3-4900-9131-D4A9436D49D4}"/>
              </a:ext>
            </a:extLst>
          </p:cNvPr>
          <p:cNvPicPr>
            <a:picLocks noChangeAspect="1"/>
          </p:cNvPicPr>
          <p:nvPr/>
        </p:nvPicPr>
        <p:blipFill>
          <a:blip r:embed="rId2"/>
          <a:stretch>
            <a:fillRect/>
          </a:stretch>
        </p:blipFill>
        <p:spPr>
          <a:xfrm>
            <a:off x="365417" y="2833432"/>
            <a:ext cx="4524968" cy="1045575"/>
          </a:xfrm>
          <a:prstGeom prst="rect">
            <a:avLst/>
          </a:prstGeom>
        </p:spPr>
      </p:pic>
      <p:graphicFrame>
        <p:nvGraphicFramePr>
          <p:cNvPr id="18" name="Object 17">
            <a:extLst>
              <a:ext uri="{FF2B5EF4-FFF2-40B4-BE49-F238E27FC236}">
                <a16:creationId xmlns:a16="http://schemas.microsoft.com/office/drawing/2014/main" id="{9AAECA79-DEF6-4D62-AA0B-C2C82F36F543}"/>
              </a:ext>
            </a:extLst>
          </p:cNvPr>
          <p:cNvGraphicFramePr>
            <a:graphicFrameLocks noChangeAspect="1"/>
          </p:cNvGraphicFramePr>
          <p:nvPr>
            <p:extLst>
              <p:ext uri="{D42A27DB-BD31-4B8C-83A1-F6EECF244321}">
                <p14:modId xmlns:p14="http://schemas.microsoft.com/office/powerpoint/2010/main" val="1315246726"/>
              </p:ext>
            </p:extLst>
          </p:nvPr>
        </p:nvGraphicFramePr>
        <p:xfrm>
          <a:off x="503073" y="5085615"/>
          <a:ext cx="1894790" cy="636241"/>
        </p:xfrm>
        <a:graphic>
          <a:graphicData uri="http://schemas.openxmlformats.org/presentationml/2006/ole">
            <mc:AlternateContent xmlns:mc="http://schemas.openxmlformats.org/markup-compatibility/2006">
              <mc:Choice xmlns:v="urn:schemas-microsoft-com:vml" Requires="v">
                <p:oleObj name="Equation" r:id="rId3" imgW="1295400" imgH="431800" progId="Equation.DSMT4">
                  <p:embed/>
                </p:oleObj>
              </mc:Choice>
              <mc:Fallback>
                <p:oleObj name="Equation" r:id="rId3" imgW="1295400" imgH="431800" progId="Equation.DSMT4">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073" y="5085615"/>
                        <a:ext cx="1894790" cy="636241"/>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D9D9CAE0-1139-4A11-A732-4480F1CDC0AC}"/>
              </a:ext>
            </a:extLst>
          </p:cNvPr>
          <p:cNvSpPr txBox="1"/>
          <p:nvPr/>
        </p:nvSpPr>
        <p:spPr>
          <a:xfrm flipH="1">
            <a:off x="446513" y="4511969"/>
            <a:ext cx="2007910" cy="338554"/>
          </a:xfrm>
          <a:prstGeom prst="rect">
            <a:avLst/>
          </a:prstGeom>
          <a:noFill/>
        </p:spPr>
        <p:txBody>
          <a:bodyPr wrap="square" rtlCol="0">
            <a:spAutoFit/>
          </a:bodyPr>
          <a:lstStyle/>
          <a:p>
            <a:r>
              <a:rPr lang="en-US" sz="1600"/>
              <a:t>And it simplifies to: </a:t>
            </a:r>
          </a:p>
        </p:txBody>
      </p:sp>
      <p:graphicFrame>
        <p:nvGraphicFramePr>
          <p:cNvPr id="4" name="Object 3">
            <a:extLst>
              <a:ext uri="{FF2B5EF4-FFF2-40B4-BE49-F238E27FC236}">
                <a16:creationId xmlns:a16="http://schemas.microsoft.com/office/drawing/2014/main" id="{587AF498-E218-7A92-62D3-4E27D4483D86}"/>
              </a:ext>
            </a:extLst>
          </p:cNvPr>
          <p:cNvGraphicFramePr>
            <a:graphicFrameLocks noChangeAspect="1"/>
          </p:cNvGraphicFramePr>
          <p:nvPr>
            <p:extLst>
              <p:ext uri="{D42A27DB-BD31-4B8C-83A1-F6EECF244321}">
                <p14:modId xmlns:p14="http://schemas.microsoft.com/office/powerpoint/2010/main" val="4104467750"/>
              </p:ext>
            </p:extLst>
          </p:nvPr>
        </p:nvGraphicFramePr>
        <p:xfrm>
          <a:off x="3658674" y="5163760"/>
          <a:ext cx="4428636" cy="1334967"/>
        </p:xfrm>
        <a:graphic>
          <a:graphicData uri="http://schemas.openxmlformats.org/presentationml/2006/ole">
            <mc:AlternateContent xmlns:mc="http://schemas.openxmlformats.org/markup-compatibility/2006">
              <mc:Choice xmlns:v="urn:schemas-microsoft-com:vml" Requires="v">
                <p:oleObj name="Equation" r:id="rId5" imgW="3418057" imgH="1030355" progId="Equation.DSMT4">
                  <p:embed/>
                </p:oleObj>
              </mc:Choice>
              <mc:Fallback>
                <p:oleObj name="Equation" r:id="rId5" imgW="3418057" imgH="1030355" progId="Equation.DSMT4">
                  <p:embed/>
                  <p:pic>
                    <p:nvPicPr>
                      <p:cNvPr id="0" name=""/>
                      <p:cNvPicPr/>
                      <p:nvPr/>
                    </p:nvPicPr>
                    <p:blipFill>
                      <a:blip r:embed="rId6"/>
                      <a:stretch>
                        <a:fillRect/>
                      </a:stretch>
                    </p:blipFill>
                    <p:spPr>
                      <a:xfrm>
                        <a:off x="3658674" y="5163760"/>
                        <a:ext cx="4428636" cy="133496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E6DCDEBB-C674-749D-2090-E69A057D7B7E}"/>
              </a:ext>
            </a:extLst>
          </p:cNvPr>
          <p:cNvSpPr txBox="1"/>
          <p:nvPr/>
        </p:nvSpPr>
        <p:spPr>
          <a:xfrm flipH="1">
            <a:off x="3544248" y="4519340"/>
            <a:ext cx="5619416" cy="584775"/>
          </a:xfrm>
          <a:prstGeom prst="rect">
            <a:avLst/>
          </a:prstGeom>
          <a:noFill/>
        </p:spPr>
        <p:txBody>
          <a:bodyPr wrap="square" rtlCol="0">
            <a:spAutoFit/>
          </a:bodyPr>
          <a:lstStyle/>
          <a:p>
            <a:r>
              <a:rPr lang="en-US" sz="1600"/>
              <a:t>Getting a little ahead of ourselves, since g always comes in combination g</a:t>
            </a:r>
            <a:r>
              <a:rPr lang="en-US" sz="1600" baseline="30000"/>
              <a:t>2</a:t>
            </a:r>
            <a:r>
              <a:rPr lang="en-US" sz="1600"/>
              <a:t>D, we can make cosmetic change,</a:t>
            </a:r>
          </a:p>
        </p:txBody>
      </p:sp>
      <p:pic>
        <p:nvPicPr>
          <p:cNvPr id="8" name="Picture 7">
            <a:extLst>
              <a:ext uri="{FF2B5EF4-FFF2-40B4-BE49-F238E27FC236}">
                <a16:creationId xmlns:a16="http://schemas.microsoft.com/office/drawing/2014/main" id="{2185F05C-44BE-A0C1-C9FF-422DC4344462}"/>
              </a:ext>
            </a:extLst>
          </p:cNvPr>
          <p:cNvPicPr>
            <a:picLocks noChangeAspect="1"/>
          </p:cNvPicPr>
          <p:nvPr/>
        </p:nvPicPr>
        <p:blipFill>
          <a:blip r:embed="rId7"/>
          <a:stretch>
            <a:fillRect/>
          </a:stretch>
        </p:blipFill>
        <p:spPr>
          <a:xfrm>
            <a:off x="5263975" y="2933151"/>
            <a:ext cx="6336739" cy="1461599"/>
          </a:xfrm>
          <a:prstGeom prst="rect">
            <a:avLst/>
          </a:prstGeom>
        </p:spPr>
      </p:pic>
      <p:sp>
        <p:nvSpPr>
          <p:cNvPr id="9" name="TextBox 8">
            <a:extLst>
              <a:ext uri="{FF2B5EF4-FFF2-40B4-BE49-F238E27FC236}">
                <a16:creationId xmlns:a16="http://schemas.microsoft.com/office/drawing/2014/main" id="{CA7AB1C1-6641-ED7A-49BB-6DD108109E85}"/>
              </a:ext>
            </a:extLst>
          </p:cNvPr>
          <p:cNvSpPr txBox="1"/>
          <p:nvPr/>
        </p:nvSpPr>
        <p:spPr>
          <a:xfrm>
            <a:off x="8376322" y="5306357"/>
            <a:ext cx="3282345" cy="830997"/>
          </a:xfrm>
          <a:prstGeom prst="rect">
            <a:avLst/>
          </a:prstGeom>
          <a:noFill/>
        </p:spPr>
        <p:txBody>
          <a:bodyPr wrap="square" rtlCol="0">
            <a:spAutoFit/>
          </a:bodyPr>
          <a:lstStyle/>
          <a:p>
            <a:r>
              <a:rPr lang="en-US" sz="1600"/>
              <a:t>and so new g is same as old g, but with renormalized frequencies, </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-&gt; </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and a screened electric potential.</a:t>
            </a:r>
            <a:endParaRPr lang="en-US" sz="1600"/>
          </a:p>
        </p:txBody>
      </p:sp>
    </p:spTree>
    <p:extLst>
      <p:ext uri="{BB962C8B-B14F-4D97-AF65-F5344CB8AC3E}">
        <p14:creationId xmlns:p14="http://schemas.microsoft.com/office/powerpoint/2010/main" val="2732863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1664" y="6244"/>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3D89A58F-3738-4E45-AF3A-D27FB1D56250}"/>
              </a:ext>
            </a:extLst>
          </p:cNvPr>
          <p:cNvSpPr txBox="1"/>
          <p:nvPr/>
        </p:nvSpPr>
        <p:spPr>
          <a:xfrm>
            <a:off x="139430" y="625786"/>
            <a:ext cx="4687094" cy="307777"/>
          </a:xfrm>
          <a:prstGeom prst="rect">
            <a:avLst/>
          </a:prstGeom>
          <a:noFill/>
        </p:spPr>
        <p:txBody>
          <a:bodyPr wrap="square" rtlCol="0">
            <a:spAutoFit/>
          </a:bodyPr>
          <a:lstStyle/>
          <a:p>
            <a:r>
              <a:rPr lang="en-US" sz="1400" dirty="0"/>
              <a:t>Now we’re </a:t>
            </a:r>
            <a:r>
              <a:rPr lang="en-US" sz="1400" dirty="0" err="1"/>
              <a:t>gonna</a:t>
            </a:r>
            <a:r>
              <a:rPr lang="en-US" sz="1400" dirty="0"/>
              <a:t> switch to this (the usual) Hamiltonian:</a:t>
            </a:r>
          </a:p>
        </p:txBody>
      </p:sp>
      <p:sp>
        <p:nvSpPr>
          <p:cNvPr id="8" name="TextBox 7">
            <a:extLst>
              <a:ext uri="{FF2B5EF4-FFF2-40B4-BE49-F238E27FC236}">
                <a16:creationId xmlns:a16="http://schemas.microsoft.com/office/drawing/2014/main" id="{7746C5C9-16A6-4A88-BAE4-C710987931EB}"/>
              </a:ext>
            </a:extLst>
          </p:cNvPr>
          <p:cNvSpPr txBox="1"/>
          <p:nvPr/>
        </p:nvSpPr>
        <p:spPr>
          <a:xfrm>
            <a:off x="121777" y="1741733"/>
            <a:ext cx="3709092" cy="307777"/>
          </a:xfrm>
          <a:prstGeom prst="rect">
            <a:avLst/>
          </a:prstGeom>
          <a:noFill/>
        </p:spPr>
        <p:txBody>
          <a:bodyPr wrap="square" rtlCol="0">
            <a:spAutoFit/>
          </a:bodyPr>
          <a:lstStyle/>
          <a:p>
            <a:r>
              <a:rPr lang="en-US" sz="1400"/>
              <a:t>And calculate the standard single particle GF:</a:t>
            </a:r>
          </a:p>
        </p:txBody>
      </p:sp>
      <p:graphicFrame>
        <p:nvGraphicFramePr>
          <p:cNvPr id="9" name="Object 8">
            <a:extLst>
              <a:ext uri="{FF2B5EF4-FFF2-40B4-BE49-F238E27FC236}">
                <a16:creationId xmlns:a16="http://schemas.microsoft.com/office/drawing/2014/main" id="{BAFA8A60-8B1F-4BCC-B234-9D69676C44BE}"/>
              </a:ext>
            </a:extLst>
          </p:cNvPr>
          <p:cNvGraphicFramePr>
            <a:graphicFrameLocks noChangeAspect="1"/>
          </p:cNvGraphicFramePr>
          <p:nvPr>
            <p:extLst>
              <p:ext uri="{D42A27DB-BD31-4B8C-83A1-F6EECF244321}">
                <p14:modId xmlns:p14="http://schemas.microsoft.com/office/powerpoint/2010/main" val="1249676344"/>
              </p:ext>
            </p:extLst>
          </p:nvPr>
        </p:nvGraphicFramePr>
        <p:xfrm>
          <a:off x="273050" y="981075"/>
          <a:ext cx="7578725" cy="644525"/>
        </p:xfrm>
        <a:graphic>
          <a:graphicData uri="http://schemas.openxmlformats.org/presentationml/2006/ole">
            <mc:AlternateContent xmlns:mc="http://schemas.openxmlformats.org/markup-compatibility/2006">
              <mc:Choice xmlns:v="urn:schemas-microsoft-com:vml" Requires="v">
                <p:oleObj name="Equation" r:id="rId3" imgW="5930640" imgH="507960" progId="Equation.DSMT4">
                  <p:embed/>
                </p:oleObj>
              </mc:Choice>
              <mc:Fallback>
                <p:oleObj name="Equation" r:id="rId3" imgW="5930640" imgH="507960" progId="Equation.DSMT4">
                  <p:embed/>
                  <p:pic>
                    <p:nvPicPr>
                      <p:cNvPr id="9" name="Object 8">
                        <a:extLst>
                          <a:ext uri="{FF2B5EF4-FFF2-40B4-BE49-F238E27FC236}">
                            <a16:creationId xmlns:a16="http://schemas.microsoft.com/office/drawing/2014/main" id="{BAFA8A60-8B1F-4BCC-B234-9D69676C44BE}"/>
                          </a:ext>
                        </a:extLst>
                      </p:cNvPr>
                      <p:cNvPicPr>
                        <a:picLocks noChangeAspect="1" noChangeArrowheads="1"/>
                      </p:cNvPicPr>
                      <p:nvPr/>
                    </p:nvPicPr>
                    <p:blipFill>
                      <a:blip r:embed="rId4"/>
                      <a:srcRect/>
                      <a:stretch>
                        <a:fillRect/>
                      </a:stretch>
                    </p:blipFill>
                    <p:spPr bwMode="auto">
                      <a:xfrm>
                        <a:off x="273050" y="981075"/>
                        <a:ext cx="7578725" cy="644525"/>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35E3FE81-AE7F-497E-B0A3-67F81F5DF8F1}"/>
              </a:ext>
            </a:extLst>
          </p:cNvPr>
          <p:cNvGraphicFramePr>
            <a:graphicFrameLocks noChangeAspect="1"/>
          </p:cNvGraphicFramePr>
          <p:nvPr>
            <p:extLst>
              <p:ext uri="{D42A27DB-BD31-4B8C-83A1-F6EECF244321}">
                <p14:modId xmlns:p14="http://schemas.microsoft.com/office/powerpoint/2010/main" val="4124447917"/>
              </p:ext>
            </p:extLst>
          </p:nvPr>
        </p:nvGraphicFramePr>
        <p:xfrm>
          <a:off x="3678657" y="1741733"/>
          <a:ext cx="3067394" cy="351420"/>
        </p:xfrm>
        <a:graphic>
          <a:graphicData uri="http://schemas.openxmlformats.org/presentationml/2006/ole">
            <mc:AlternateContent xmlns:mc="http://schemas.openxmlformats.org/markup-compatibility/2006">
              <mc:Choice xmlns:v="urn:schemas-microsoft-com:vml" Requires="v">
                <p:oleObj name="Equation" r:id="rId5" imgW="2450880" imgH="279360" progId="Equation.DSMT4">
                  <p:embed/>
                </p:oleObj>
              </mc:Choice>
              <mc:Fallback>
                <p:oleObj name="Equation" r:id="rId5" imgW="2450880" imgH="279360" progId="Equation.DSMT4">
                  <p:embed/>
                  <p:pic>
                    <p:nvPicPr>
                      <p:cNvPr id="29" name="Object 28">
                        <a:extLst>
                          <a:ext uri="{FF2B5EF4-FFF2-40B4-BE49-F238E27FC236}">
                            <a16:creationId xmlns:a16="http://schemas.microsoft.com/office/drawing/2014/main" id="{35E3FE81-AE7F-497E-B0A3-67F81F5DF8F1}"/>
                          </a:ext>
                        </a:extLst>
                      </p:cNvPr>
                      <p:cNvPicPr>
                        <a:picLocks noChangeAspect="1" noChangeArrowheads="1"/>
                      </p:cNvPicPr>
                      <p:nvPr/>
                    </p:nvPicPr>
                    <p:blipFill>
                      <a:blip r:embed="rId6"/>
                      <a:srcRect/>
                      <a:stretch>
                        <a:fillRect/>
                      </a:stretch>
                    </p:blipFill>
                    <p:spPr bwMode="auto">
                      <a:xfrm>
                        <a:off x="3678657" y="1741733"/>
                        <a:ext cx="3067394" cy="351420"/>
                      </a:xfrm>
                      <a:prstGeom prst="rect">
                        <a:avLst/>
                      </a:prstGeom>
                      <a:solidFill>
                        <a:srgbClr val="CCFFCC"/>
                      </a:solidFill>
                    </p:spPr>
                  </p:pic>
                </p:oleObj>
              </mc:Fallback>
            </mc:AlternateContent>
          </a:graphicData>
        </a:graphic>
      </p:graphicFrame>
      <p:sp>
        <p:nvSpPr>
          <p:cNvPr id="36" name="TextBox 35">
            <a:extLst>
              <a:ext uri="{FF2B5EF4-FFF2-40B4-BE49-F238E27FC236}">
                <a16:creationId xmlns:a16="http://schemas.microsoft.com/office/drawing/2014/main" id="{2F2AB619-79F3-499E-A071-B9FFAB616EB3}"/>
              </a:ext>
            </a:extLst>
          </p:cNvPr>
          <p:cNvSpPr txBox="1"/>
          <p:nvPr/>
        </p:nvSpPr>
        <p:spPr>
          <a:xfrm>
            <a:off x="121777" y="2163597"/>
            <a:ext cx="10602266" cy="307777"/>
          </a:xfrm>
          <a:prstGeom prst="rect">
            <a:avLst/>
          </a:prstGeom>
          <a:noFill/>
        </p:spPr>
        <p:txBody>
          <a:bodyPr wrap="square" rtlCol="0">
            <a:spAutoFit/>
          </a:bodyPr>
          <a:lstStyle/>
          <a:p>
            <a:r>
              <a:rPr lang="en-US" sz="1400"/>
              <a:t>Instead of using the customary diagrammatic expansion, we’re going to apply MFT to the PDE satisfied by the GF (now calling G</a:t>
            </a:r>
            <a:r>
              <a:rPr lang="en-US" sz="1400" baseline="30000"/>
              <a:t>C*</a:t>
            </a:r>
            <a:r>
              <a:rPr lang="el-GR" sz="1400" baseline="-25000"/>
              <a:t>σσ</a:t>
            </a:r>
            <a:r>
              <a:rPr lang="en-US" sz="1400" baseline="-25000"/>
              <a:t>’</a:t>
            </a:r>
            <a:r>
              <a:rPr lang="en-US" sz="1400"/>
              <a:t> simply G):</a:t>
            </a:r>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38A28AC6-33A6-4182-B887-F56967EC0ED6}"/>
              </a:ext>
            </a:extLst>
          </p:cNvPr>
          <p:cNvGraphicFramePr>
            <a:graphicFrameLocks noChangeAspect="1"/>
          </p:cNvGraphicFramePr>
          <p:nvPr>
            <p:extLst>
              <p:ext uri="{D42A27DB-BD31-4B8C-83A1-F6EECF244321}">
                <p14:modId xmlns:p14="http://schemas.microsoft.com/office/powerpoint/2010/main" val="148491247"/>
              </p:ext>
            </p:extLst>
          </p:nvPr>
        </p:nvGraphicFramePr>
        <p:xfrm>
          <a:off x="8977313" y="3135117"/>
          <a:ext cx="2951162" cy="1063625"/>
        </p:xfrm>
        <a:graphic>
          <a:graphicData uri="http://schemas.openxmlformats.org/presentationml/2006/ole">
            <mc:AlternateContent xmlns:mc="http://schemas.openxmlformats.org/markup-compatibility/2006">
              <mc:Choice xmlns:v="urn:schemas-microsoft-com:vml" Requires="v">
                <p:oleObj name="Equation" r:id="rId7" imgW="2527200" imgH="914400" progId="Equation.DSMT4">
                  <p:embed/>
                </p:oleObj>
              </mc:Choice>
              <mc:Fallback>
                <p:oleObj name="Equation" r:id="rId7" imgW="2527200" imgH="914400" progId="Equation.DSMT4">
                  <p:embed/>
                  <p:pic>
                    <p:nvPicPr>
                      <p:cNvPr id="0" name="Object 1"/>
                      <p:cNvPicPr>
                        <a:picLocks noChangeAspect="1" noChangeArrowheads="1"/>
                      </p:cNvPicPr>
                      <p:nvPr/>
                    </p:nvPicPr>
                    <p:blipFill>
                      <a:blip r:embed="rId8"/>
                      <a:srcRect/>
                      <a:stretch>
                        <a:fillRect/>
                      </a:stretch>
                    </p:blipFill>
                    <p:spPr bwMode="auto">
                      <a:xfrm>
                        <a:off x="8977313" y="3135117"/>
                        <a:ext cx="2951162" cy="1063625"/>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CD857CC-37EE-449C-807A-BC167F1ABC81}"/>
              </a:ext>
            </a:extLst>
          </p:cNvPr>
          <p:cNvGraphicFramePr>
            <a:graphicFrameLocks noChangeAspect="1"/>
          </p:cNvGraphicFramePr>
          <p:nvPr>
            <p:extLst>
              <p:ext uri="{D42A27DB-BD31-4B8C-83A1-F6EECF244321}">
                <p14:modId xmlns:p14="http://schemas.microsoft.com/office/powerpoint/2010/main" val="3076832866"/>
              </p:ext>
            </p:extLst>
          </p:nvPr>
        </p:nvGraphicFramePr>
        <p:xfrm>
          <a:off x="169683" y="2585461"/>
          <a:ext cx="8104188" cy="522288"/>
        </p:xfrm>
        <a:graphic>
          <a:graphicData uri="http://schemas.openxmlformats.org/presentationml/2006/ole">
            <mc:AlternateContent xmlns:mc="http://schemas.openxmlformats.org/markup-compatibility/2006">
              <mc:Choice xmlns:v="urn:schemas-microsoft-com:vml" Requires="v">
                <p:oleObj name="Equation" r:id="rId9" imgW="6413400" imgH="419040" progId="Equation.DSMT4">
                  <p:embed/>
                </p:oleObj>
              </mc:Choice>
              <mc:Fallback>
                <p:oleObj name="Equation" r:id="rId9" imgW="6413400" imgH="419040" progId="Equation.DSMT4">
                  <p:embed/>
                  <p:pic>
                    <p:nvPicPr>
                      <p:cNvPr id="0" name="Object 3"/>
                      <p:cNvPicPr>
                        <a:picLocks noChangeAspect="1" noChangeArrowheads="1"/>
                      </p:cNvPicPr>
                      <p:nvPr/>
                    </p:nvPicPr>
                    <p:blipFill>
                      <a:blip r:embed="rId10"/>
                      <a:srcRect/>
                      <a:stretch>
                        <a:fillRect/>
                      </a:stretch>
                    </p:blipFill>
                    <p:spPr bwMode="auto">
                      <a:xfrm>
                        <a:off x="169683" y="2585461"/>
                        <a:ext cx="8104188" cy="52228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5AD773CA-AB40-4949-8B73-920621C9A4C4}"/>
              </a:ext>
            </a:extLst>
          </p:cNvPr>
          <p:cNvSpPr txBox="1"/>
          <p:nvPr/>
        </p:nvSpPr>
        <p:spPr>
          <a:xfrm>
            <a:off x="92593" y="3188183"/>
            <a:ext cx="8804635" cy="954107"/>
          </a:xfrm>
          <a:prstGeom prst="rect">
            <a:avLst/>
          </a:prstGeom>
          <a:noFill/>
        </p:spPr>
        <p:txBody>
          <a:bodyPr wrap="square" rtlCol="0">
            <a:spAutoFit/>
          </a:bodyPr>
          <a:lstStyle/>
          <a:p>
            <a:r>
              <a:rPr lang="en-US" sz="1400" dirty="0"/>
              <a:t>Now we’ll use MFT by applying Wick’s theorem to the fully interacting c’s in the bracket.  But now we’re going back to the conceit that we’re dealing with many-body states of indeterminate number so that we can have non-zero expectations of any pair of c’s.  This necessitates expanding our GF’s of concern to the following set of three, to the right.  And then proceeding with Wick’s theorem, we find the following self-consistent set of equations.</a:t>
            </a:r>
          </a:p>
        </p:txBody>
      </p:sp>
      <p:graphicFrame>
        <p:nvGraphicFramePr>
          <p:cNvPr id="14" name="Object 13">
            <a:extLst>
              <a:ext uri="{FF2B5EF4-FFF2-40B4-BE49-F238E27FC236}">
                <a16:creationId xmlns:a16="http://schemas.microsoft.com/office/drawing/2014/main" id="{60260FEB-009B-469B-B935-DFEC07D4DD98}"/>
              </a:ext>
            </a:extLst>
          </p:cNvPr>
          <p:cNvGraphicFramePr>
            <a:graphicFrameLocks noChangeAspect="1"/>
          </p:cNvGraphicFramePr>
          <p:nvPr>
            <p:extLst>
              <p:ext uri="{D42A27DB-BD31-4B8C-83A1-F6EECF244321}">
                <p14:modId xmlns:p14="http://schemas.microsoft.com/office/powerpoint/2010/main" val="3829284207"/>
              </p:ext>
            </p:extLst>
          </p:nvPr>
        </p:nvGraphicFramePr>
        <p:xfrm>
          <a:off x="139430" y="4355577"/>
          <a:ext cx="4114800" cy="1546225"/>
        </p:xfrm>
        <a:graphic>
          <a:graphicData uri="http://schemas.openxmlformats.org/presentationml/2006/ole">
            <mc:AlternateContent xmlns:mc="http://schemas.openxmlformats.org/markup-compatibility/2006">
              <mc:Choice xmlns:v="urn:schemas-microsoft-com:vml" Requires="v">
                <p:oleObj name="Equation" r:id="rId11" imgW="3543120" imgH="1346040" progId="Equation.DSMT4">
                  <p:embed/>
                </p:oleObj>
              </mc:Choice>
              <mc:Fallback>
                <p:oleObj name="Equation" r:id="rId11" imgW="3543120" imgH="1346040" progId="Equation.DSMT4">
                  <p:embed/>
                  <p:pic>
                    <p:nvPicPr>
                      <p:cNvPr id="0" name="Object 5"/>
                      <p:cNvPicPr>
                        <a:picLocks noChangeAspect="1" noChangeArrowheads="1"/>
                      </p:cNvPicPr>
                      <p:nvPr/>
                    </p:nvPicPr>
                    <p:blipFill>
                      <a:blip r:embed="rId12"/>
                      <a:srcRect/>
                      <a:stretch>
                        <a:fillRect/>
                      </a:stretch>
                    </p:blipFill>
                    <p:spPr bwMode="auto">
                      <a:xfrm>
                        <a:off x="139430" y="4355577"/>
                        <a:ext cx="4114800" cy="15462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BBE7B480-6014-4AEB-909D-9F36792396C7}"/>
              </a:ext>
            </a:extLst>
          </p:cNvPr>
          <p:cNvGraphicFramePr>
            <a:graphicFrameLocks noChangeAspect="1"/>
          </p:cNvGraphicFramePr>
          <p:nvPr>
            <p:extLst>
              <p:ext uri="{D42A27DB-BD31-4B8C-83A1-F6EECF244321}">
                <p14:modId xmlns:p14="http://schemas.microsoft.com/office/powerpoint/2010/main" val="3445597684"/>
              </p:ext>
            </p:extLst>
          </p:nvPr>
        </p:nvGraphicFramePr>
        <p:xfrm>
          <a:off x="257175" y="6146800"/>
          <a:ext cx="2292350" cy="487363"/>
        </p:xfrm>
        <a:graphic>
          <a:graphicData uri="http://schemas.openxmlformats.org/presentationml/2006/ole">
            <mc:AlternateContent xmlns:mc="http://schemas.openxmlformats.org/markup-compatibility/2006">
              <mc:Choice xmlns:v="urn:schemas-microsoft-com:vml" Requires="v">
                <p:oleObj name="Equation" r:id="rId13" imgW="1955520" imgH="419040" progId="Equation.DSMT4">
                  <p:embed/>
                </p:oleObj>
              </mc:Choice>
              <mc:Fallback>
                <p:oleObj name="Equation" r:id="rId13" imgW="1955520" imgH="419040" progId="Equation.DSMT4">
                  <p:embed/>
                  <p:pic>
                    <p:nvPicPr>
                      <p:cNvPr id="0" name="Object 7"/>
                      <p:cNvPicPr>
                        <a:picLocks noChangeAspect="1" noChangeArrowheads="1"/>
                      </p:cNvPicPr>
                      <p:nvPr/>
                    </p:nvPicPr>
                    <p:blipFill>
                      <a:blip r:embed="rId14"/>
                      <a:srcRect/>
                      <a:stretch>
                        <a:fillRect/>
                      </a:stretch>
                    </p:blipFill>
                    <p:spPr bwMode="auto">
                      <a:xfrm>
                        <a:off x="257175" y="6146800"/>
                        <a:ext cx="2292350" cy="487363"/>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DEF8379D-8764-492A-AA63-83D155891C99}"/>
              </a:ext>
            </a:extLst>
          </p:cNvPr>
          <p:cNvGraphicFramePr>
            <a:graphicFrameLocks noChangeAspect="1"/>
          </p:cNvGraphicFramePr>
          <p:nvPr>
            <p:extLst>
              <p:ext uri="{D42A27DB-BD31-4B8C-83A1-F6EECF244321}">
                <p14:modId xmlns:p14="http://schemas.microsoft.com/office/powerpoint/2010/main" val="501878457"/>
              </p:ext>
            </p:extLst>
          </p:nvPr>
        </p:nvGraphicFramePr>
        <p:xfrm>
          <a:off x="4472914" y="4968679"/>
          <a:ext cx="2390775" cy="1665288"/>
        </p:xfrm>
        <a:graphic>
          <a:graphicData uri="http://schemas.openxmlformats.org/presentationml/2006/ole">
            <mc:AlternateContent xmlns:mc="http://schemas.openxmlformats.org/markup-compatibility/2006">
              <mc:Choice xmlns:v="urn:schemas-microsoft-com:vml" Requires="v">
                <p:oleObj name="Equation" r:id="rId15" imgW="1942920" imgH="1358640" progId="Equation.DSMT4">
                  <p:embed/>
                </p:oleObj>
              </mc:Choice>
              <mc:Fallback>
                <p:oleObj name="Equation" r:id="rId15" imgW="1942920" imgH="1358640" progId="Equation.DSMT4">
                  <p:embed/>
                  <p:pic>
                    <p:nvPicPr>
                      <p:cNvPr id="0" name="Object 9"/>
                      <p:cNvPicPr>
                        <a:picLocks noChangeAspect="1" noChangeArrowheads="1"/>
                      </p:cNvPicPr>
                      <p:nvPr/>
                    </p:nvPicPr>
                    <p:blipFill>
                      <a:blip r:embed="rId16"/>
                      <a:srcRect/>
                      <a:stretch>
                        <a:fillRect/>
                      </a:stretch>
                    </p:blipFill>
                    <p:spPr bwMode="auto">
                      <a:xfrm>
                        <a:off x="4472914" y="4968679"/>
                        <a:ext cx="2390775" cy="1665288"/>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82175C96-0C7D-48ED-B560-19C48578555B}"/>
              </a:ext>
            </a:extLst>
          </p:cNvPr>
          <p:cNvSpPr txBox="1"/>
          <p:nvPr/>
        </p:nvSpPr>
        <p:spPr>
          <a:xfrm>
            <a:off x="4503327" y="4300097"/>
            <a:ext cx="2519464" cy="523220"/>
          </a:xfrm>
          <a:prstGeom prst="rect">
            <a:avLst/>
          </a:prstGeom>
          <a:noFill/>
        </p:spPr>
        <p:txBody>
          <a:bodyPr wrap="square" rtlCol="0">
            <a:spAutoFit/>
          </a:bodyPr>
          <a:lstStyle/>
          <a:p>
            <a:r>
              <a:rPr lang="en-US" sz="1400"/>
              <a:t>Taking Fourier transform, we can solve, to find:</a:t>
            </a:r>
          </a:p>
        </p:txBody>
      </p:sp>
      <p:sp>
        <p:nvSpPr>
          <p:cNvPr id="31" name="TextBox 30">
            <a:extLst>
              <a:ext uri="{FF2B5EF4-FFF2-40B4-BE49-F238E27FC236}">
                <a16:creationId xmlns:a16="http://schemas.microsoft.com/office/drawing/2014/main" id="{E279A61B-8B8B-46B0-8D95-4D4B187F70EF}"/>
              </a:ext>
            </a:extLst>
          </p:cNvPr>
          <p:cNvSpPr txBox="1"/>
          <p:nvPr/>
        </p:nvSpPr>
        <p:spPr>
          <a:xfrm>
            <a:off x="7028531" y="4270979"/>
            <a:ext cx="2519464" cy="954107"/>
          </a:xfrm>
          <a:prstGeom prst="rect">
            <a:avLst/>
          </a:prstGeom>
          <a:noFill/>
        </p:spPr>
        <p:txBody>
          <a:bodyPr wrap="square" rtlCol="0">
            <a:spAutoFit/>
          </a:bodyPr>
          <a:lstStyle/>
          <a:p>
            <a:r>
              <a:rPr lang="en-US" sz="1400"/>
              <a:t>And then can plug F into the </a:t>
            </a:r>
            <a:r>
              <a:rPr lang="el-GR" sz="1400"/>
              <a:t>Δ</a:t>
            </a:r>
            <a:r>
              <a:rPr lang="en-US" sz="1400"/>
              <a:t> equation, and solve for </a:t>
            </a:r>
            <a:r>
              <a:rPr lang="el-GR" sz="1400"/>
              <a:t>Δ</a:t>
            </a:r>
            <a:r>
              <a:rPr lang="en-US" sz="1400"/>
              <a:t> self-consistently, to get what we’ve found before:</a:t>
            </a:r>
          </a:p>
        </p:txBody>
      </p:sp>
      <p:graphicFrame>
        <p:nvGraphicFramePr>
          <p:cNvPr id="26" name="Object 25">
            <a:extLst>
              <a:ext uri="{FF2B5EF4-FFF2-40B4-BE49-F238E27FC236}">
                <a16:creationId xmlns:a16="http://schemas.microsoft.com/office/drawing/2014/main" id="{68752D6F-491A-411A-8A28-2C25649A4BF1}"/>
              </a:ext>
            </a:extLst>
          </p:cNvPr>
          <p:cNvGraphicFramePr>
            <a:graphicFrameLocks noChangeAspect="1"/>
          </p:cNvGraphicFramePr>
          <p:nvPr>
            <p:extLst>
              <p:ext uri="{D42A27DB-BD31-4B8C-83A1-F6EECF244321}">
                <p14:modId xmlns:p14="http://schemas.microsoft.com/office/powerpoint/2010/main" val="2321900386"/>
              </p:ext>
            </p:extLst>
          </p:nvPr>
        </p:nvGraphicFramePr>
        <p:xfrm>
          <a:off x="9571360" y="5175142"/>
          <a:ext cx="2172850" cy="1680884"/>
        </p:xfrm>
        <a:graphic>
          <a:graphicData uri="http://schemas.openxmlformats.org/presentationml/2006/ole">
            <mc:AlternateContent xmlns:mc="http://schemas.openxmlformats.org/markup-compatibility/2006">
              <mc:Choice xmlns:v="urn:schemas-microsoft-com:vml" Requires="v">
                <p:oleObj name="Bitmap Image" r:id="rId17" imgW="2415749" imgH="1729890" progId="Paint.Picture">
                  <p:embed/>
                </p:oleObj>
              </mc:Choice>
              <mc:Fallback>
                <p:oleObj name="Bitmap Image" r:id="rId17" imgW="2415749" imgH="1729890" progId="Paint.Picture">
                  <p:embed/>
                  <p:pic>
                    <p:nvPicPr>
                      <p:cNvPr id="0" name="Object 11"/>
                      <p:cNvPicPr>
                        <a:picLocks noChangeAspect="1" noChangeArrowheads="1"/>
                      </p:cNvPicPr>
                      <p:nvPr/>
                    </p:nvPicPr>
                    <p:blipFill>
                      <a:blip r:embed="rId18">
                        <a:extLst>
                          <a:ext uri="{28A0092B-C50C-407E-A947-70E740481C1C}">
                            <a14:useLocalDpi xmlns:a14="http://schemas.microsoft.com/office/drawing/2010/main" val="0"/>
                          </a:ext>
                        </a:extLst>
                      </a:blip>
                      <a:srcRect l="5351" r="8067" b="6088"/>
                      <a:stretch>
                        <a:fillRect/>
                      </a:stretch>
                    </p:blipFill>
                    <p:spPr bwMode="auto">
                      <a:xfrm>
                        <a:off x="9571360" y="5175142"/>
                        <a:ext cx="2172850" cy="1680884"/>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7" name="Ink 26">
                <a:extLst>
                  <a:ext uri="{FF2B5EF4-FFF2-40B4-BE49-F238E27FC236}">
                    <a16:creationId xmlns:a16="http://schemas.microsoft.com/office/drawing/2014/main" id="{A0756309-1596-4438-B0DB-8848051650E5}"/>
                  </a:ext>
                </a:extLst>
              </p14:cNvPr>
              <p14:cNvContentPartPr/>
              <p14:nvPr/>
            </p14:nvContentPartPr>
            <p14:xfrm>
              <a:off x="579600" y="5746614"/>
              <a:ext cx="1550880" cy="453960"/>
            </p14:xfrm>
          </p:contentPart>
        </mc:Choice>
        <mc:Fallback xmlns="">
          <p:pic>
            <p:nvPicPr>
              <p:cNvPr id="27" name="Ink 26">
                <a:extLst>
                  <a:ext uri="{FF2B5EF4-FFF2-40B4-BE49-F238E27FC236}">
                    <a16:creationId xmlns:a16="http://schemas.microsoft.com/office/drawing/2014/main" id="{A0756309-1596-4438-B0DB-8848051650E5}"/>
                  </a:ext>
                </a:extLst>
              </p:cNvPr>
              <p:cNvPicPr/>
              <p:nvPr/>
            </p:nvPicPr>
            <p:blipFill>
              <a:blip r:embed="rId21"/>
              <a:stretch>
                <a:fillRect/>
              </a:stretch>
            </p:blipFill>
            <p:spPr>
              <a:xfrm>
                <a:off x="570600" y="5737614"/>
                <a:ext cx="1568520" cy="471600"/>
              </a:xfrm>
              <a:prstGeom prst="rect">
                <a:avLst/>
              </a:prstGeom>
            </p:spPr>
          </p:pic>
        </mc:Fallback>
      </mc:AlternateContent>
      <p:graphicFrame>
        <p:nvGraphicFramePr>
          <p:cNvPr id="30" name="Object 29">
            <a:extLst>
              <a:ext uri="{FF2B5EF4-FFF2-40B4-BE49-F238E27FC236}">
                <a16:creationId xmlns:a16="http://schemas.microsoft.com/office/drawing/2014/main" id="{F8A530EE-2515-4B9A-A70F-212B796AD2D2}"/>
              </a:ext>
            </a:extLst>
          </p:cNvPr>
          <p:cNvGraphicFramePr>
            <a:graphicFrameLocks noChangeAspect="1"/>
          </p:cNvGraphicFramePr>
          <p:nvPr>
            <p:extLst>
              <p:ext uri="{D42A27DB-BD31-4B8C-83A1-F6EECF244321}">
                <p14:modId xmlns:p14="http://schemas.microsoft.com/office/powerpoint/2010/main" val="4098849673"/>
              </p:ext>
            </p:extLst>
          </p:nvPr>
        </p:nvGraphicFramePr>
        <p:xfrm>
          <a:off x="7206338" y="5416091"/>
          <a:ext cx="1404937" cy="1004888"/>
        </p:xfrm>
        <a:graphic>
          <a:graphicData uri="http://schemas.openxmlformats.org/presentationml/2006/ole">
            <mc:AlternateContent xmlns:mc="http://schemas.openxmlformats.org/markup-compatibility/2006">
              <mc:Choice xmlns:v="urn:schemas-microsoft-com:vml" Requires="v">
                <p:oleObj name="Equation" r:id="rId22" imgW="1244520" imgH="888840" progId="Equation.DSMT4">
                  <p:embed/>
                </p:oleObj>
              </mc:Choice>
              <mc:Fallback>
                <p:oleObj name="Equation" r:id="rId22" imgW="1244520" imgH="888840" progId="Equation.DSMT4">
                  <p:embed/>
                  <p:pic>
                    <p:nvPicPr>
                      <p:cNvPr id="0" name="Object 13"/>
                      <p:cNvPicPr>
                        <a:picLocks noChangeAspect="1" noChangeArrowheads="1"/>
                      </p:cNvPicPr>
                      <p:nvPr/>
                    </p:nvPicPr>
                    <p:blipFill>
                      <a:blip r:embed="rId23"/>
                      <a:srcRect/>
                      <a:stretch>
                        <a:fillRect/>
                      </a:stretch>
                    </p:blipFill>
                    <p:spPr bwMode="auto">
                      <a:xfrm>
                        <a:off x="7206338" y="5416091"/>
                        <a:ext cx="1404937" cy="1004888"/>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3BC2E7DE-4A73-4009-9FC3-BAD52FC4BED4}"/>
              </a:ext>
            </a:extLst>
          </p:cNvPr>
          <p:cNvSpPr txBox="1"/>
          <p:nvPr/>
        </p:nvSpPr>
        <p:spPr>
          <a:xfrm>
            <a:off x="9672536" y="4241684"/>
            <a:ext cx="2380034" cy="954107"/>
          </a:xfrm>
          <a:prstGeom prst="rect">
            <a:avLst/>
          </a:prstGeom>
          <a:noFill/>
        </p:spPr>
        <p:txBody>
          <a:bodyPr wrap="square" rtlCol="0">
            <a:spAutoFit/>
          </a:bodyPr>
          <a:lstStyle/>
          <a:p>
            <a:r>
              <a:rPr lang="en-US" sz="1400" dirty="0"/>
              <a:t>And we can clearly see the excitation spectrum from the GF’s denominator, as we found before.</a:t>
            </a:r>
          </a:p>
        </p:txBody>
      </p:sp>
    </p:spTree>
    <p:extLst>
      <p:ext uri="{BB962C8B-B14F-4D97-AF65-F5344CB8AC3E}">
        <p14:creationId xmlns:p14="http://schemas.microsoft.com/office/powerpoint/2010/main" val="929786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1664" y="6244"/>
            <a:ext cx="5965564" cy="612169"/>
          </a:xfrm>
        </p:spPr>
        <p:txBody>
          <a:bodyPr>
            <a:normAutofit fontScale="90000"/>
          </a:bodyPr>
          <a:lstStyle/>
          <a:p>
            <a:r>
              <a:rPr lang="en-US" sz="4000" b="1" u="sng">
                <a:latin typeface="+mn-lt"/>
              </a:rPr>
              <a:t>Superconductors - Excitations</a:t>
            </a:r>
            <a:endParaRPr lang="en-US"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3D89A58F-3738-4E45-AF3A-D27FB1D56250}"/>
              </a:ext>
            </a:extLst>
          </p:cNvPr>
          <p:cNvSpPr txBox="1"/>
          <p:nvPr/>
        </p:nvSpPr>
        <p:spPr>
          <a:xfrm>
            <a:off x="207526" y="606932"/>
            <a:ext cx="3458002" cy="307777"/>
          </a:xfrm>
          <a:prstGeom prst="rect">
            <a:avLst/>
          </a:prstGeom>
          <a:noFill/>
        </p:spPr>
        <p:txBody>
          <a:bodyPr wrap="square" rtlCol="0">
            <a:spAutoFit/>
          </a:bodyPr>
          <a:lstStyle/>
          <a:p>
            <a:r>
              <a:rPr lang="en-US" sz="1400" dirty="0"/>
              <a:t>Now say we add impurities to the mix,</a:t>
            </a:r>
          </a:p>
        </p:txBody>
      </p:sp>
      <p:sp>
        <p:nvSpPr>
          <p:cNvPr id="8" name="TextBox 7">
            <a:extLst>
              <a:ext uri="{FF2B5EF4-FFF2-40B4-BE49-F238E27FC236}">
                <a16:creationId xmlns:a16="http://schemas.microsoft.com/office/drawing/2014/main" id="{7746C5C9-16A6-4A88-BAE4-C710987931EB}"/>
              </a:ext>
            </a:extLst>
          </p:cNvPr>
          <p:cNvSpPr txBox="1"/>
          <p:nvPr/>
        </p:nvSpPr>
        <p:spPr>
          <a:xfrm>
            <a:off x="225509" y="1773507"/>
            <a:ext cx="5974224" cy="523220"/>
          </a:xfrm>
          <a:prstGeom prst="rect">
            <a:avLst/>
          </a:prstGeom>
          <a:noFill/>
        </p:spPr>
        <p:txBody>
          <a:bodyPr wrap="square" rtlCol="0">
            <a:spAutoFit/>
          </a:bodyPr>
          <a:lstStyle/>
          <a:p>
            <a:r>
              <a:rPr lang="en-US" sz="1400" dirty="0"/>
              <a:t>We can develop a perturbative expansion of the 3 (four really) GF’s introduced in previous slide.  First we put them together in the </a:t>
            </a:r>
            <a:r>
              <a:rPr lang="en-US" sz="1400" dirty="0" err="1"/>
              <a:t>Nambu</a:t>
            </a:r>
            <a:r>
              <a:rPr lang="en-US" sz="1400" dirty="0"/>
              <a:t> formalism,</a:t>
            </a:r>
          </a:p>
        </p:txBody>
      </p:sp>
      <p:graphicFrame>
        <p:nvGraphicFramePr>
          <p:cNvPr id="9" name="Object 8">
            <a:extLst>
              <a:ext uri="{FF2B5EF4-FFF2-40B4-BE49-F238E27FC236}">
                <a16:creationId xmlns:a16="http://schemas.microsoft.com/office/drawing/2014/main" id="{BAFA8A60-8B1F-4BCC-B234-9D69676C44BE}"/>
              </a:ext>
            </a:extLst>
          </p:cNvPr>
          <p:cNvGraphicFramePr>
            <a:graphicFrameLocks noChangeAspect="1"/>
          </p:cNvGraphicFramePr>
          <p:nvPr>
            <p:extLst>
              <p:ext uri="{D42A27DB-BD31-4B8C-83A1-F6EECF244321}">
                <p14:modId xmlns:p14="http://schemas.microsoft.com/office/powerpoint/2010/main" val="273739449"/>
              </p:ext>
            </p:extLst>
          </p:nvPr>
        </p:nvGraphicFramePr>
        <p:xfrm>
          <a:off x="341313" y="992188"/>
          <a:ext cx="9315450" cy="644525"/>
        </p:xfrm>
        <a:graphic>
          <a:graphicData uri="http://schemas.openxmlformats.org/presentationml/2006/ole">
            <mc:AlternateContent xmlns:mc="http://schemas.openxmlformats.org/markup-compatibility/2006">
              <mc:Choice xmlns:v="urn:schemas-microsoft-com:vml" Requires="v">
                <p:oleObj name="Equation" r:id="rId3" imgW="7289640" imgH="507960" progId="Equation.DSMT4">
                  <p:embed/>
                </p:oleObj>
              </mc:Choice>
              <mc:Fallback>
                <p:oleObj name="Equation" r:id="rId3" imgW="7289640" imgH="507960" progId="Equation.DSMT4">
                  <p:embed/>
                  <p:pic>
                    <p:nvPicPr>
                      <p:cNvPr id="9" name="Object 8">
                        <a:extLst>
                          <a:ext uri="{FF2B5EF4-FFF2-40B4-BE49-F238E27FC236}">
                            <a16:creationId xmlns:a16="http://schemas.microsoft.com/office/drawing/2014/main" id="{BAFA8A60-8B1F-4BCC-B234-9D69676C44BE}"/>
                          </a:ext>
                        </a:extLst>
                      </p:cNvPr>
                      <p:cNvPicPr>
                        <a:picLocks noChangeAspect="1" noChangeArrowheads="1"/>
                      </p:cNvPicPr>
                      <p:nvPr/>
                    </p:nvPicPr>
                    <p:blipFill>
                      <a:blip r:embed="rId4"/>
                      <a:srcRect/>
                      <a:stretch>
                        <a:fillRect/>
                      </a:stretch>
                    </p:blipFill>
                    <p:spPr bwMode="auto">
                      <a:xfrm>
                        <a:off x="341313" y="992188"/>
                        <a:ext cx="9315450" cy="644525"/>
                      </a:xfrm>
                      <a:prstGeom prst="rect">
                        <a:avLst/>
                      </a:prstGeom>
                      <a:solidFill>
                        <a:srgbClr val="CCFFCC"/>
                      </a:solidFill>
                    </p:spPr>
                  </p:pic>
                </p:oleObj>
              </mc:Fallback>
            </mc:AlternateContent>
          </a:graphicData>
        </a:graphic>
      </p:graphicFrame>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E16206B3-A747-4241-86B3-9440976A94E9}"/>
              </a:ext>
            </a:extLst>
          </p:cNvPr>
          <p:cNvGraphicFramePr>
            <a:graphicFrameLocks noChangeAspect="1"/>
          </p:cNvGraphicFramePr>
          <p:nvPr>
            <p:extLst>
              <p:ext uri="{D42A27DB-BD31-4B8C-83A1-F6EECF244321}">
                <p14:modId xmlns:p14="http://schemas.microsoft.com/office/powerpoint/2010/main" val="543708682"/>
              </p:ext>
            </p:extLst>
          </p:nvPr>
        </p:nvGraphicFramePr>
        <p:xfrm>
          <a:off x="298652" y="2486025"/>
          <a:ext cx="3525838" cy="942975"/>
        </p:xfrm>
        <a:graphic>
          <a:graphicData uri="http://schemas.openxmlformats.org/presentationml/2006/ole">
            <mc:AlternateContent xmlns:mc="http://schemas.openxmlformats.org/markup-compatibility/2006">
              <mc:Choice xmlns:v="urn:schemas-microsoft-com:vml" Requires="v">
                <p:oleObj name="Equation" r:id="rId5" imgW="3035160" imgH="812520" progId="Equation.DSMT4">
                  <p:embed/>
                </p:oleObj>
              </mc:Choice>
              <mc:Fallback>
                <p:oleObj name="Equation" r:id="rId5" imgW="3035160" imgH="812520" progId="Equation.DSMT4">
                  <p:embed/>
                  <p:pic>
                    <p:nvPicPr>
                      <p:cNvPr id="0" name=""/>
                      <p:cNvPicPr/>
                      <p:nvPr/>
                    </p:nvPicPr>
                    <p:blipFill>
                      <a:blip r:embed="rId6"/>
                      <a:stretch>
                        <a:fillRect/>
                      </a:stretch>
                    </p:blipFill>
                    <p:spPr>
                      <a:xfrm>
                        <a:off x="298652" y="2486025"/>
                        <a:ext cx="3525838" cy="9429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DA3DC3BA-3D35-4B07-9B1E-A0935AE75ECD}"/>
              </a:ext>
            </a:extLst>
          </p:cNvPr>
          <p:cNvGraphicFramePr>
            <a:graphicFrameLocks noChangeAspect="1"/>
          </p:cNvGraphicFramePr>
          <p:nvPr>
            <p:extLst>
              <p:ext uri="{D42A27DB-BD31-4B8C-83A1-F6EECF244321}">
                <p14:modId xmlns:p14="http://schemas.microsoft.com/office/powerpoint/2010/main" val="530254021"/>
              </p:ext>
            </p:extLst>
          </p:nvPr>
        </p:nvGraphicFramePr>
        <p:xfrm>
          <a:off x="4866330" y="2474565"/>
          <a:ext cx="1239398" cy="897848"/>
        </p:xfrm>
        <a:graphic>
          <a:graphicData uri="http://schemas.openxmlformats.org/presentationml/2006/ole">
            <mc:AlternateContent xmlns:mc="http://schemas.openxmlformats.org/markup-compatibility/2006">
              <mc:Choice xmlns:v="urn:schemas-microsoft-com:vml" Requires="v">
                <p:oleObj name="Equation" r:id="rId7" imgW="952200" imgH="736560" progId="Equation.DSMT4">
                  <p:embed/>
                </p:oleObj>
              </mc:Choice>
              <mc:Fallback>
                <p:oleObj name="Equation" r:id="rId7" imgW="952200" imgH="736560" progId="Equation.DSMT4">
                  <p:embed/>
                  <p:pic>
                    <p:nvPicPr>
                      <p:cNvPr id="0" name="Object 1"/>
                      <p:cNvPicPr>
                        <a:picLocks noChangeAspect="1" noChangeArrowheads="1"/>
                      </p:cNvPicPr>
                      <p:nvPr/>
                    </p:nvPicPr>
                    <p:blipFill>
                      <a:blip r:embed="rId8"/>
                      <a:srcRect/>
                      <a:stretch>
                        <a:fillRect/>
                      </a:stretch>
                    </p:blipFill>
                    <p:spPr bwMode="auto">
                      <a:xfrm>
                        <a:off x="4866330" y="2474565"/>
                        <a:ext cx="1239398" cy="897848"/>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801E3C01-DA7B-4DDB-BD4F-56871B15DE6D}"/>
                  </a:ext>
                </a:extLst>
              </p14:cNvPr>
              <p14:cNvContentPartPr/>
              <p14:nvPr/>
            </p14:nvContentPartPr>
            <p14:xfrm>
              <a:off x="2826458" y="2584484"/>
              <a:ext cx="1901185" cy="436320"/>
            </p14:xfrm>
          </p:contentPart>
        </mc:Choice>
        <mc:Fallback xmlns="">
          <p:pic>
            <p:nvPicPr>
              <p:cNvPr id="13" name="Ink 12">
                <a:extLst>
                  <a:ext uri="{FF2B5EF4-FFF2-40B4-BE49-F238E27FC236}">
                    <a16:creationId xmlns:a16="http://schemas.microsoft.com/office/drawing/2014/main" id="{801E3C01-DA7B-4DDB-BD4F-56871B15DE6D}"/>
                  </a:ext>
                </a:extLst>
              </p:cNvPr>
              <p:cNvPicPr/>
              <p:nvPr/>
            </p:nvPicPr>
            <p:blipFill>
              <a:blip r:embed="rId11"/>
              <a:stretch>
                <a:fillRect/>
              </a:stretch>
            </p:blipFill>
            <p:spPr>
              <a:xfrm>
                <a:off x="2817818" y="2575844"/>
                <a:ext cx="1918825" cy="453960"/>
              </a:xfrm>
              <a:prstGeom prst="rect">
                <a:avLst/>
              </a:prstGeom>
            </p:spPr>
          </p:pic>
        </mc:Fallback>
      </mc:AlternateContent>
      <p:graphicFrame>
        <p:nvGraphicFramePr>
          <p:cNvPr id="19" name="Object 18">
            <a:extLst>
              <a:ext uri="{FF2B5EF4-FFF2-40B4-BE49-F238E27FC236}">
                <a16:creationId xmlns:a16="http://schemas.microsoft.com/office/drawing/2014/main" id="{68C52E20-D83B-4190-AD56-963EC17E4BB5}"/>
              </a:ext>
            </a:extLst>
          </p:cNvPr>
          <p:cNvGraphicFramePr>
            <a:graphicFrameLocks noChangeAspect="1"/>
          </p:cNvGraphicFramePr>
          <p:nvPr>
            <p:extLst>
              <p:ext uri="{D42A27DB-BD31-4B8C-83A1-F6EECF244321}">
                <p14:modId xmlns:p14="http://schemas.microsoft.com/office/powerpoint/2010/main" val="1142176428"/>
              </p:ext>
            </p:extLst>
          </p:nvPr>
        </p:nvGraphicFramePr>
        <p:xfrm>
          <a:off x="168359" y="4410170"/>
          <a:ext cx="5484628" cy="2328105"/>
        </p:xfrm>
        <a:graphic>
          <a:graphicData uri="http://schemas.openxmlformats.org/presentationml/2006/ole">
            <mc:AlternateContent xmlns:mc="http://schemas.openxmlformats.org/markup-compatibility/2006">
              <mc:Choice xmlns:v="urn:schemas-microsoft-com:vml" Requires="v">
                <p:oleObj name="Bitmap Image" r:id="rId12" imgW="4625741" imgH="2049958" progId="Paint.Picture">
                  <p:embed/>
                </p:oleObj>
              </mc:Choice>
              <mc:Fallback>
                <p:oleObj name="Bitmap Image" r:id="rId12" imgW="4625741" imgH="2049958" progId="Paint.Picture">
                  <p:embed/>
                  <p:pic>
                    <p:nvPicPr>
                      <p:cNvPr id="0" name="Object 5"/>
                      <p:cNvPicPr>
                        <a:picLocks noChangeAspect="1" noChangeArrowheads="1"/>
                      </p:cNvPicPr>
                      <p:nvPr/>
                    </p:nvPicPr>
                    <p:blipFill>
                      <a:blip r:embed="rId13">
                        <a:extLst>
                          <a:ext uri="{28A0092B-C50C-407E-A947-70E740481C1C}">
                            <a14:useLocalDpi xmlns:a14="http://schemas.microsoft.com/office/drawing/2010/main" val="0"/>
                          </a:ext>
                        </a:extLst>
                      </a:blip>
                      <a:srcRect l="1392" t="2718" r="3621" b="5077"/>
                      <a:stretch>
                        <a:fillRect/>
                      </a:stretch>
                    </p:blipFill>
                    <p:spPr bwMode="auto">
                      <a:xfrm>
                        <a:off x="168359" y="4410170"/>
                        <a:ext cx="5484628" cy="232810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BDEFF29B-90B6-41F0-AF92-4DC76446EEE9}"/>
              </a:ext>
            </a:extLst>
          </p:cNvPr>
          <p:cNvSpPr txBox="1"/>
          <p:nvPr/>
        </p:nvSpPr>
        <p:spPr>
          <a:xfrm>
            <a:off x="241502" y="3686093"/>
            <a:ext cx="5807076" cy="523220"/>
          </a:xfrm>
          <a:prstGeom prst="rect">
            <a:avLst/>
          </a:prstGeom>
          <a:noFill/>
        </p:spPr>
        <p:txBody>
          <a:bodyPr wrap="square" rtlCol="0">
            <a:spAutoFit/>
          </a:bodyPr>
          <a:lstStyle/>
          <a:p>
            <a:r>
              <a:rPr lang="en-US" sz="1400" dirty="0"/>
              <a:t>Diagrammatically, these are associated as follows with the correlation functions below:</a:t>
            </a:r>
          </a:p>
        </p:txBody>
      </p:sp>
      <p:sp>
        <p:nvSpPr>
          <p:cNvPr id="32" name="TextBox 31">
            <a:extLst>
              <a:ext uri="{FF2B5EF4-FFF2-40B4-BE49-F238E27FC236}">
                <a16:creationId xmlns:a16="http://schemas.microsoft.com/office/drawing/2014/main" id="{1624EAF5-E898-46ED-808A-D5C8163D2B2C}"/>
              </a:ext>
            </a:extLst>
          </p:cNvPr>
          <p:cNvSpPr txBox="1"/>
          <p:nvPr/>
        </p:nvSpPr>
        <p:spPr>
          <a:xfrm>
            <a:off x="6556440" y="1775543"/>
            <a:ext cx="4862731" cy="1169551"/>
          </a:xfrm>
          <a:prstGeom prst="rect">
            <a:avLst/>
          </a:prstGeom>
          <a:noFill/>
        </p:spPr>
        <p:txBody>
          <a:bodyPr wrap="square" rtlCol="0">
            <a:spAutoFit/>
          </a:bodyPr>
          <a:lstStyle/>
          <a:p>
            <a:r>
              <a:rPr lang="en-US" sz="1400" dirty="0"/>
              <a:t>The unperturbed GF’s are the same guys, but w/o the bars on them.  Note I’m not putting </a:t>
            </a:r>
            <a:r>
              <a:rPr lang="en-US" sz="1400" baseline="-25000" dirty="0"/>
              <a:t>0</a:t>
            </a:r>
            <a:r>
              <a:rPr lang="en-US" sz="1400" dirty="0"/>
              <a:t>’s on them because we are including the MF interaction in our ‘unperturbed’ GF’s, so they’re not ‘free’ GF’s.   We’ll want the Fourier transforms, and this is (</a:t>
            </a:r>
            <a:r>
              <a:rPr lang="el-GR" sz="1400" dirty="0">
                <a:latin typeface="Calibri" panose="020F0502020204030204" pitchFamily="34" charset="0"/>
                <a:cs typeface="Calibri" panose="020F0502020204030204" pitchFamily="34" charset="0"/>
              </a:rPr>
              <a:t>σ</a:t>
            </a:r>
            <a:r>
              <a:rPr lang="en-US" sz="1400" dirty="0">
                <a:latin typeface="Calibri" panose="020F0502020204030204" pitchFamily="34" charset="0"/>
                <a:cs typeface="Calibri" panose="020F0502020204030204" pitchFamily="34" charset="0"/>
              </a:rPr>
              <a:t>’s are Pauli spin matrices)</a:t>
            </a:r>
            <a:r>
              <a:rPr lang="en-US" sz="1400" dirty="0"/>
              <a:t>:</a:t>
            </a:r>
          </a:p>
        </p:txBody>
      </p:sp>
      <p:graphicFrame>
        <p:nvGraphicFramePr>
          <p:cNvPr id="25" name="Object 24">
            <a:extLst>
              <a:ext uri="{FF2B5EF4-FFF2-40B4-BE49-F238E27FC236}">
                <a16:creationId xmlns:a16="http://schemas.microsoft.com/office/drawing/2014/main" id="{6D76AD44-FE84-4530-9869-3ED55B4453E7}"/>
              </a:ext>
            </a:extLst>
          </p:cNvPr>
          <p:cNvGraphicFramePr>
            <a:graphicFrameLocks noChangeAspect="1"/>
          </p:cNvGraphicFramePr>
          <p:nvPr>
            <p:extLst>
              <p:ext uri="{D42A27DB-BD31-4B8C-83A1-F6EECF244321}">
                <p14:modId xmlns:p14="http://schemas.microsoft.com/office/powerpoint/2010/main" val="872481437"/>
              </p:ext>
            </p:extLst>
          </p:nvPr>
        </p:nvGraphicFramePr>
        <p:xfrm>
          <a:off x="6619165" y="3008705"/>
          <a:ext cx="3676650" cy="527050"/>
        </p:xfrm>
        <a:graphic>
          <a:graphicData uri="http://schemas.openxmlformats.org/presentationml/2006/ole">
            <mc:AlternateContent xmlns:mc="http://schemas.openxmlformats.org/markup-compatibility/2006">
              <mc:Choice xmlns:v="urn:schemas-microsoft-com:vml" Requires="v">
                <p:oleObj name="Equation" r:id="rId14" imgW="3327120" imgH="469800" progId="Equation.DSMT4">
                  <p:embed/>
                </p:oleObj>
              </mc:Choice>
              <mc:Fallback>
                <p:oleObj name="Equation" r:id="rId14" imgW="3327120" imgH="469800" progId="Equation.DSMT4">
                  <p:embed/>
                  <p:pic>
                    <p:nvPicPr>
                      <p:cNvPr id="0" name="Object 7"/>
                      <p:cNvPicPr>
                        <a:picLocks noChangeAspect="1" noChangeArrowheads="1"/>
                      </p:cNvPicPr>
                      <p:nvPr/>
                    </p:nvPicPr>
                    <p:blipFill>
                      <a:blip r:embed="rId15"/>
                      <a:srcRect/>
                      <a:stretch>
                        <a:fillRect/>
                      </a:stretch>
                    </p:blipFill>
                    <p:spPr bwMode="auto">
                      <a:xfrm>
                        <a:off x="6619165" y="3008705"/>
                        <a:ext cx="3676650" cy="527050"/>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D32DEE2F-5F4C-436B-91F3-FD6D80515910}"/>
              </a:ext>
            </a:extLst>
          </p:cNvPr>
          <p:cNvSpPr txBox="1"/>
          <p:nvPr/>
        </p:nvSpPr>
        <p:spPr>
          <a:xfrm>
            <a:off x="6556440" y="3573421"/>
            <a:ext cx="5127358" cy="1384995"/>
          </a:xfrm>
          <a:prstGeom prst="rect">
            <a:avLst/>
          </a:prstGeom>
          <a:noFill/>
        </p:spPr>
        <p:txBody>
          <a:bodyPr wrap="square" rtlCol="0">
            <a:spAutoFit/>
          </a:bodyPr>
          <a:lstStyle/>
          <a:p>
            <a:r>
              <a:rPr lang="en-US" sz="1400" dirty="0"/>
              <a:t>And then we connect the external points on left, with the disorder  vertices on right.  We have two of them because we can now connect to either end of the vertex since we’re averaging over indefinite particle number states.  Of course the disorder average enforces momentum conservation from the vertices, </a:t>
            </a:r>
            <a:r>
              <a:rPr lang="en-US" sz="1400" dirty="0" err="1"/>
              <a:t>etc</a:t>
            </a:r>
            <a:r>
              <a:rPr lang="en-US" sz="1400" dirty="0"/>
              <a:t>, see the Electron/Impurity file for more on that.</a:t>
            </a:r>
            <a:endParaRPr lang="en-US" dirty="0"/>
          </a:p>
        </p:txBody>
      </p:sp>
      <p:graphicFrame>
        <p:nvGraphicFramePr>
          <p:cNvPr id="38" name="Object 37">
            <a:extLst>
              <a:ext uri="{FF2B5EF4-FFF2-40B4-BE49-F238E27FC236}">
                <a16:creationId xmlns:a16="http://schemas.microsoft.com/office/drawing/2014/main" id="{27A29214-E433-4C34-98E4-892AA7047B60}"/>
              </a:ext>
            </a:extLst>
          </p:cNvPr>
          <p:cNvGraphicFramePr>
            <a:graphicFrameLocks noChangeAspect="1"/>
          </p:cNvGraphicFramePr>
          <p:nvPr>
            <p:extLst>
              <p:ext uri="{D42A27DB-BD31-4B8C-83A1-F6EECF244321}">
                <p14:modId xmlns:p14="http://schemas.microsoft.com/office/powerpoint/2010/main" val="2902561310"/>
              </p:ext>
            </p:extLst>
          </p:nvPr>
        </p:nvGraphicFramePr>
        <p:xfrm>
          <a:off x="8687678" y="5572677"/>
          <a:ext cx="3216275" cy="1227138"/>
        </p:xfrm>
        <a:graphic>
          <a:graphicData uri="http://schemas.openxmlformats.org/presentationml/2006/ole">
            <mc:AlternateContent xmlns:mc="http://schemas.openxmlformats.org/markup-compatibility/2006">
              <mc:Choice xmlns:v="urn:schemas-microsoft-com:vml" Requires="v">
                <p:oleObj name="Bitmap Image" r:id="rId16" imgW="3604572" imgH="1798095" progId="Paint.Picture">
                  <p:embed/>
                </p:oleObj>
              </mc:Choice>
              <mc:Fallback>
                <p:oleObj name="Bitmap Image" r:id="rId16" imgW="3604572" imgH="1798095" progId="Paint.Picture">
                  <p:embed/>
                  <p:pic>
                    <p:nvPicPr>
                      <p:cNvPr id="0" name="Object 17"/>
                      <p:cNvPicPr>
                        <a:picLocks noChangeAspect="1" noChangeArrowheads="1"/>
                      </p:cNvPicPr>
                      <p:nvPr/>
                    </p:nvPicPr>
                    <p:blipFill>
                      <a:blip r:embed="rId17">
                        <a:extLst>
                          <a:ext uri="{28A0092B-C50C-407E-A947-70E740481C1C}">
                            <a14:useLocalDpi xmlns:a14="http://schemas.microsoft.com/office/drawing/2010/main" val="0"/>
                          </a:ext>
                        </a:extLst>
                      </a:blip>
                      <a:srcRect l="7816" t="635" r="16536" b="40782"/>
                      <a:stretch>
                        <a:fillRect/>
                      </a:stretch>
                    </p:blipFill>
                    <p:spPr bwMode="auto">
                      <a:xfrm>
                        <a:off x="8687678" y="5572677"/>
                        <a:ext cx="3216275" cy="1227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39">
            <a:extLst>
              <a:ext uri="{FF2B5EF4-FFF2-40B4-BE49-F238E27FC236}">
                <a16:creationId xmlns:a16="http://schemas.microsoft.com/office/drawing/2014/main" id="{683398F9-9976-464D-B7B8-790AD220F332}"/>
              </a:ext>
            </a:extLst>
          </p:cNvPr>
          <p:cNvGraphicFramePr>
            <a:graphicFrameLocks noChangeAspect="1"/>
          </p:cNvGraphicFramePr>
          <p:nvPr>
            <p:extLst>
              <p:ext uri="{D42A27DB-BD31-4B8C-83A1-F6EECF244321}">
                <p14:modId xmlns:p14="http://schemas.microsoft.com/office/powerpoint/2010/main" val="4043984148"/>
              </p:ext>
            </p:extLst>
          </p:nvPr>
        </p:nvGraphicFramePr>
        <p:xfrm>
          <a:off x="6556440" y="4988056"/>
          <a:ext cx="2131238" cy="1811759"/>
        </p:xfrm>
        <a:graphic>
          <a:graphicData uri="http://schemas.openxmlformats.org/presentationml/2006/ole">
            <mc:AlternateContent xmlns:mc="http://schemas.openxmlformats.org/markup-compatibility/2006">
              <mc:Choice xmlns:v="urn:schemas-microsoft-com:vml" Requires="v">
                <p:oleObj name="Bitmap Image" r:id="rId18" imgW="2446232" imgH="1935238" progId="Paint.Picture">
                  <p:embed/>
                </p:oleObj>
              </mc:Choice>
              <mc:Fallback>
                <p:oleObj name="Bitmap Image" r:id="rId18" imgW="2446232" imgH="1935238" progId="Paint.Picture">
                  <p:embed/>
                  <p:pic>
                    <p:nvPicPr>
                      <p:cNvPr id="0" name="Object 19"/>
                      <p:cNvPicPr>
                        <a:picLocks noChangeAspect="1" noChangeArrowheads="1"/>
                      </p:cNvPicPr>
                      <p:nvPr/>
                    </p:nvPicPr>
                    <p:blipFill>
                      <a:blip r:embed="rId19">
                        <a:extLst>
                          <a:ext uri="{28A0092B-C50C-407E-A947-70E740481C1C}">
                            <a14:useLocalDpi xmlns:a14="http://schemas.microsoft.com/office/drawing/2010/main" val="0"/>
                          </a:ext>
                        </a:extLst>
                      </a:blip>
                      <a:srcRect l="522" t="-1747" r="3452" b="-877"/>
                      <a:stretch>
                        <a:fillRect/>
                      </a:stretch>
                    </p:blipFill>
                    <p:spPr bwMode="auto">
                      <a:xfrm>
                        <a:off x="6556440" y="4988056"/>
                        <a:ext cx="2131238" cy="1811759"/>
                      </a:xfrm>
                      <a:prstGeom prst="rect">
                        <a:avLst/>
                      </a:prstGeom>
                      <a:noFill/>
                    </p:spPr>
                  </p:pic>
                </p:oleObj>
              </mc:Fallback>
            </mc:AlternateContent>
          </a:graphicData>
        </a:graphic>
      </p:graphicFrame>
    </p:spTree>
    <p:extLst>
      <p:ext uri="{BB962C8B-B14F-4D97-AF65-F5344CB8AC3E}">
        <p14:creationId xmlns:p14="http://schemas.microsoft.com/office/powerpoint/2010/main" val="1560711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66154" y="182295"/>
            <a:ext cx="5965564" cy="612169"/>
          </a:xfrm>
        </p:spPr>
        <p:txBody>
          <a:bodyPr>
            <a:normAutofit/>
          </a:bodyPr>
          <a:lstStyle/>
          <a:p>
            <a:r>
              <a:rPr lang="en-US" sz="3200" b="1" u="sng">
                <a:latin typeface="+mn-lt"/>
              </a:rPr>
              <a:t>Superconductors - Excitations</a:t>
            </a:r>
            <a:endParaRPr lang="en-US" sz="4800"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D89A58F-3738-4E45-AF3A-D27FB1D56250}"/>
                  </a:ext>
                </a:extLst>
              </p:cNvPr>
              <p:cNvSpPr txBox="1"/>
              <p:nvPr/>
            </p:nvSpPr>
            <p:spPr>
              <a:xfrm>
                <a:off x="169682" y="1003043"/>
                <a:ext cx="9593443" cy="523670"/>
              </a:xfrm>
              <a:prstGeom prst="rect">
                <a:avLst/>
              </a:prstGeom>
              <a:noFill/>
            </p:spPr>
            <p:txBody>
              <a:bodyPr wrap="square" rtlCol="0">
                <a:spAutoFit/>
              </a:bodyPr>
              <a:lstStyle/>
              <a:p>
                <a:r>
                  <a:rPr lang="en-US" sz="1400" dirty="0"/>
                  <a:t>Okay, we can work out a self-energy equation.  This is the one for </a:t>
                </a:r>
                <a14:m>
                  <m:oMath xmlns:m="http://schemas.openxmlformats.org/officeDocument/2006/math">
                    <m:acc>
                      <m:accPr>
                        <m:chr m:val="̅"/>
                        <m:ctrlPr>
                          <a:rPr lang="en-US" sz="1400" i="1" dirty="0" smtClean="0">
                            <a:latin typeface="Cambria Math" panose="02040503050406030204" pitchFamily="18" charset="0"/>
                          </a:rPr>
                        </m:ctrlPr>
                      </m:accPr>
                      <m:e>
                        <m:r>
                          <a:rPr lang="en-US" sz="1400" i="1" dirty="0">
                            <a:latin typeface="Cambria Math" panose="02040503050406030204" pitchFamily="18" charset="0"/>
                          </a:rPr>
                          <m:t>𝐺</m:t>
                        </m:r>
                      </m:e>
                    </m:acc>
                  </m:oMath>
                </a14:m>
                <a:r>
                  <a:rPr lang="en-US" sz="1400" baseline="30000" dirty="0"/>
                  <a:t>C*</a:t>
                </a:r>
                <a:r>
                  <a:rPr lang="en-US" sz="1400" dirty="0"/>
                  <a:t>.  The &lt;&lt;, &lt;&gt;, &gt;&lt;, &gt;&gt;, mean that the self energy diagrams begin and end with that part of the vertex.  </a:t>
                </a:r>
              </a:p>
            </p:txBody>
          </p:sp>
        </mc:Choice>
        <mc:Fallback xmlns="">
          <p:sp>
            <p:nvSpPr>
              <p:cNvPr id="4" name="TextBox 3">
                <a:extLst>
                  <a:ext uri="{FF2B5EF4-FFF2-40B4-BE49-F238E27FC236}">
                    <a16:creationId xmlns:a16="http://schemas.microsoft.com/office/drawing/2014/main" id="{3D89A58F-3738-4E45-AF3A-D27FB1D56250}"/>
                  </a:ext>
                </a:extLst>
              </p:cNvPr>
              <p:cNvSpPr txBox="1">
                <a:spLocks noRot="1" noChangeAspect="1" noMove="1" noResize="1" noEditPoints="1" noAdjustHandles="1" noChangeArrowheads="1" noChangeShapeType="1" noTextEdit="1"/>
              </p:cNvSpPr>
              <p:nvPr/>
            </p:nvSpPr>
            <p:spPr>
              <a:xfrm>
                <a:off x="169682" y="1003043"/>
                <a:ext cx="9593443" cy="523670"/>
              </a:xfrm>
              <a:prstGeom prst="rect">
                <a:avLst/>
              </a:prstGeom>
              <a:blipFill>
                <a:blip r:embed="rId4"/>
                <a:stretch>
                  <a:fillRect l="-191" t="-1176" b="-11765"/>
                </a:stretch>
              </a:blipFill>
            </p:spPr>
            <p:txBody>
              <a:bodyPr/>
              <a:lstStyle/>
              <a:p>
                <a:r>
                  <a:rPr lang="en-US">
                    <a:noFill/>
                  </a:rPr>
                  <a:t> </a:t>
                </a:r>
              </a:p>
            </p:txBody>
          </p:sp>
        </mc:Fallback>
      </mc:AlternateContent>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652DAEEE-D25D-4644-A89B-CCDB9A11338B}"/>
              </a:ext>
            </a:extLst>
          </p:cNvPr>
          <p:cNvSpPr txBox="1"/>
          <p:nvPr/>
        </p:nvSpPr>
        <p:spPr>
          <a:xfrm>
            <a:off x="169682" y="2342659"/>
            <a:ext cx="10469743" cy="307777"/>
          </a:xfrm>
          <a:prstGeom prst="rect">
            <a:avLst/>
          </a:prstGeom>
          <a:noFill/>
        </p:spPr>
        <p:txBody>
          <a:bodyPr wrap="square">
            <a:spAutoFit/>
          </a:bodyPr>
          <a:lstStyle/>
          <a:p>
            <a:r>
              <a:rPr lang="en-US" sz="1400" dirty="0"/>
              <a:t>If you check out the QM/Identical Particles/Self-Energy file, we can reason by analogy that we can write out a matrix self-energy equation.  </a:t>
            </a:r>
          </a:p>
        </p:txBody>
      </p:sp>
      <p:graphicFrame>
        <p:nvGraphicFramePr>
          <p:cNvPr id="21" name="Object 20">
            <a:extLst>
              <a:ext uri="{FF2B5EF4-FFF2-40B4-BE49-F238E27FC236}">
                <a16:creationId xmlns:a16="http://schemas.microsoft.com/office/drawing/2014/main" id="{BDB1F7DF-126E-42C7-8CFA-E49A9E51DFC0}"/>
              </a:ext>
            </a:extLst>
          </p:cNvPr>
          <p:cNvGraphicFramePr>
            <a:graphicFrameLocks noChangeAspect="1"/>
          </p:cNvGraphicFramePr>
          <p:nvPr>
            <p:extLst>
              <p:ext uri="{D42A27DB-BD31-4B8C-83A1-F6EECF244321}">
                <p14:modId xmlns:p14="http://schemas.microsoft.com/office/powerpoint/2010/main" val="1401253066"/>
              </p:ext>
            </p:extLst>
          </p:nvPr>
        </p:nvGraphicFramePr>
        <p:xfrm>
          <a:off x="255408" y="2811572"/>
          <a:ext cx="6534150" cy="337557"/>
        </p:xfrm>
        <a:graphic>
          <a:graphicData uri="http://schemas.openxmlformats.org/presentationml/2006/ole">
            <mc:AlternateContent xmlns:mc="http://schemas.openxmlformats.org/markup-compatibility/2006">
              <mc:Choice xmlns:v="urn:schemas-microsoft-com:vml" Requires="v">
                <p:oleObj name="Equation" r:id="rId5" imgW="5600700" imgH="279400" progId="Equation.DSMT4">
                  <p:embed/>
                </p:oleObj>
              </mc:Choice>
              <mc:Fallback>
                <p:oleObj name="Equation" r:id="rId5" imgW="5600700" imgH="2794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408" y="2811572"/>
                        <a:ext cx="6534150" cy="33755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078EBCF7-0ADE-49B1-B9BE-3FA2F8C651C6}"/>
              </a:ext>
            </a:extLst>
          </p:cNvPr>
          <p:cNvGraphicFramePr>
            <a:graphicFrameLocks noChangeAspect="1"/>
          </p:cNvGraphicFramePr>
          <p:nvPr>
            <p:extLst>
              <p:ext uri="{D42A27DB-BD31-4B8C-83A1-F6EECF244321}">
                <p14:modId xmlns:p14="http://schemas.microsoft.com/office/powerpoint/2010/main" val="391308630"/>
              </p:ext>
            </p:extLst>
          </p:nvPr>
        </p:nvGraphicFramePr>
        <p:xfrm>
          <a:off x="7411328" y="2726124"/>
          <a:ext cx="2351797" cy="562065"/>
        </p:xfrm>
        <a:graphic>
          <a:graphicData uri="http://schemas.openxmlformats.org/presentationml/2006/ole">
            <mc:AlternateContent xmlns:mc="http://schemas.openxmlformats.org/markup-compatibility/2006">
              <mc:Choice xmlns:v="urn:schemas-microsoft-com:vml" Requires="v">
                <p:oleObj name="Equation" r:id="rId7" imgW="2019240" imgH="482400" progId="Equation.DSMT4">
                  <p:embed/>
                </p:oleObj>
              </mc:Choice>
              <mc:Fallback>
                <p:oleObj name="Equation" r:id="rId7" imgW="2019240" imgH="482400" progId="Equation.DSMT4">
                  <p:embed/>
                  <p:pic>
                    <p:nvPicPr>
                      <p:cNvPr id="0" name=""/>
                      <p:cNvPicPr/>
                      <p:nvPr/>
                    </p:nvPicPr>
                    <p:blipFill>
                      <a:blip r:embed="rId8"/>
                      <a:stretch>
                        <a:fillRect/>
                      </a:stretch>
                    </p:blipFill>
                    <p:spPr>
                      <a:xfrm>
                        <a:off x="7411328" y="2726124"/>
                        <a:ext cx="2351797" cy="56206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36DAFB6A-A1A5-417A-9112-739DAE55FADB}"/>
              </a:ext>
            </a:extLst>
          </p:cNvPr>
          <p:cNvGraphicFramePr>
            <a:graphicFrameLocks noChangeAspect="1"/>
          </p:cNvGraphicFramePr>
          <p:nvPr>
            <p:extLst>
              <p:ext uri="{D42A27DB-BD31-4B8C-83A1-F6EECF244321}">
                <p14:modId xmlns:p14="http://schemas.microsoft.com/office/powerpoint/2010/main" val="1255772099"/>
              </p:ext>
            </p:extLst>
          </p:nvPr>
        </p:nvGraphicFramePr>
        <p:xfrm>
          <a:off x="255408" y="3774648"/>
          <a:ext cx="3105047" cy="481757"/>
        </p:xfrm>
        <a:graphic>
          <a:graphicData uri="http://schemas.openxmlformats.org/presentationml/2006/ole">
            <mc:AlternateContent xmlns:mc="http://schemas.openxmlformats.org/markup-compatibility/2006">
              <mc:Choice xmlns:v="urn:schemas-microsoft-com:vml" Requires="v">
                <p:oleObj name="Equation" r:id="rId9" imgW="2806700" imgH="431800" progId="Equation.DSMT4">
                  <p:embed/>
                </p:oleObj>
              </mc:Choice>
              <mc:Fallback>
                <p:oleObj name="Equation" r:id="rId9" imgW="2806700" imgH="4318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5408" y="3774648"/>
                        <a:ext cx="3105047" cy="481757"/>
                      </a:xfrm>
                      <a:prstGeom prst="rect">
                        <a:avLst/>
                      </a:prstGeom>
                      <a:noFill/>
                    </p:spPr>
                  </p:pic>
                </p:oleObj>
              </mc:Fallback>
            </mc:AlternateContent>
          </a:graphicData>
        </a:graphic>
      </p:graphicFrame>
      <p:pic>
        <p:nvPicPr>
          <p:cNvPr id="30" name="Picture 29">
            <a:extLst>
              <a:ext uri="{FF2B5EF4-FFF2-40B4-BE49-F238E27FC236}">
                <a16:creationId xmlns:a16="http://schemas.microsoft.com/office/drawing/2014/main" id="{1A6D60C2-3A65-4769-A73A-4C3535E0D621}"/>
              </a:ext>
            </a:extLst>
          </p:cNvPr>
          <p:cNvPicPr>
            <a:picLocks noChangeAspect="1"/>
          </p:cNvPicPr>
          <p:nvPr/>
        </p:nvPicPr>
        <p:blipFill>
          <a:blip r:embed="rId11"/>
          <a:stretch>
            <a:fillRect/>
          </a:stretch>
        </p:blipFill>
        <p:spPr>
          <a:xfrm>
            <a:off x="169682" y="1599709"/>
            <a:ext cx="10982325" cy="742950"/>
          </a:xfrm>
          <a:prstGeom prst="rect">
            <a:avLst/>
          </a:prstGeom>
        </p:spPr>
      </p:pic>
      <p:sp>
        <p:nvSpPr>
          <p:cNvPr id="36" name="TextBox 35">
            <a:extLst>
              <a:ext uri="{FF2B5EF4-FFF2-40B4-BE49-F238E27FC236}">
                <a16:creationId xmlns:a16="http://schemas.microsoft.com/office/drawing/2014/main" id="{EC9AB839-CE22-4659-B4F6-67DAA83E1C65}"/>
              </a:ext>
            </a:extLst>
          </p:cNvPr>
          <p:cNvSpPr txBox="1"/>
          <p:nvPr/>
        </p:nvSpPr>
        <p:spPr>
          <a:xfrm>
            <a:off x="169682" y="3338179"/>
            <a:ext cx="5592944" cy="307777"/>
          </a:xfrm>
          <a:prstGeom prst="rect">
            <a:avLst/>
          </a:prstGeom>
          <a:noFill/>
        </p:spPr>
        <p:txBody>
          <a:bodyPr wrap="square">
            <a:spAutoFit/>
          </a:bodyPr>
          <a:lstStyle/>
          <a:p>
            <a:r>
              <a:rPr lang="en-US" sz="1400" dirty="0"/>
              <a:t>Assuming a spatially homogeneous substance, this would come out to,</a:t>
            </a:r>
          </a:p>
        </p:txBody>
      </p:sp>
      <p:sp>
        <p:nvSpPr>
          <p:cNvPr id="33" name="Rectangle 12">
            <a:extLst>
              <a:ext uri="{FF2B5EF4-FFF2-40B4-BE49-F238E27FC236}">
                <a16:creationId xmlns:a16="http://schemas.microsoft.com/office/drawing/2014/main" id="{DBEF6BBA-A439-4D8B-9B71-A324FFFC648C}"/>
              </a:ext>
            </a:extLst>
          </p:cNvPr>
          <p:cNvSpPr>
            <a:spLocks noChangeArrowheads="1"/>
          </p:cNvSpPr>
          <p:nvPr/>
        </p:nvSpPr>
        <p:spPr bwMode="auto">
          <a:xfrm>
            <a:off x="638175" y="52493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7" name="Picture 36">
            <a:extLst>
              <a:ext uri="{FF2B5EF4-FFF2-40B4-BE49-F238E27FC236}">
                <a16:creationId xmlns:a16="http://schemas.microsoft.com/office/drawing/2014/main" id="{6A4E293B-67F5-4BD8-9F02-044759474D82}"/>
              </a:ext>
            </a:extLst>
          </p:cNvPr>
          <p:cNvPicPr>
            <a:picLocks noChangeAspect="1"/>
          </p:cNvPicPr>
          <p:nvPr/>
        </p:nvPicPr>
        <p:blipFill>
          <a:blip r:embed="rId12"/>
          <a:stretch>
            <a:fillRect/>
          </a:stretch>
        </p:blipFill>
        <p:spPr>
          <a:xfrm>
            <a:off x="65061" y="5018980"/>
            <a:ext cx="2973836" cy="1566220"/>
          </a:xfrm>
          <a:prstGeom prst="rect">
            <a:avLst/>
          </a:prstGeom>
        </p:spPr>
      </p:pic>
      <p:sp>
        <p:nvSpPr>
          <p:cNvPr id="41" name="TextBox 40">
            <a:extLst>
              <a:ext uri="{FF2B5EF4-FFF2-40B4-BE49-F238E27FC236}">
                <a16:creationId xmlns:a16="http://schemas.microsoft.com/office/drawing/2014/main" id="{9F5E7E7A-13E2-4FB3-80EA-A22383336DE4}"/>
              </a:ext>
            </a:extLst>
          </p:cNvPr>
          <p:cNvSpPr txBox="1"/>
          <p:nvPr/>
        </p:nvSpPr>
        <p:spPr>
          <a:xfrm>
            <a:off x="177172" y="4425271"/>
            <a:ext cx="5261604" cy="523220"/>
          </a:xfrm>
          <a:prstGeom prst="rect">
            <a:avLst/>
          </a:prstGeom>
          <a:noFill/>
        </p:spPr>
        <p:txBody>
          <a:bodyPr wrap="square">
            <a:spAutoFit/>
          </a:bodyPr>
          <a:lstStyle/>
          <a:p>
            <a:r>
              <a:rPr lang="en-US" sz="1400" dirty="0"/>
              <a:t>We could do a first order Born approximation on the self-energy (see Electrons/Impurities/Excitations for comparison)</a:t>
            </a:r>
          </a:p>
        </p:txBody>
      </p:sp>
      <p:graphicFrame>
        <p:nvGraphicFramePr>
          <p:cNvPr id="43" name="Object 42">
            <a:extLst>
              <a:ext uri="{FF2B5EF4-FFF2-40B4-BE49-F238E27FC236}">
                <a16:creationId xmlns:a16="http://schemas.microsoft.com/office/drawing/2014/main" id="{260B5164-04D1-4E24-9E5C-71EB346BB6DC}"/>
              </a:ext>
            </a:extLst>
          </p:cNvPr>
          <p:cNvGraphicFramePr>
            <a:graphicFrameLocks noChangeAspect="1"/>
          </p:cNvGraphicFramePr>
          <p:nvPr>
            <p:extLst>
              <p:ext uri="{D42A27DB-BD31-4B8C-83A1-F6EECF244321}">
                <p14:modId xmlns:p14="http://schemas.microsoft.com/office/powerpoint/2010/main" val="2486317214"/>
              </p:ext>
            </p:extLst>
          </p:nvPr>
        </p:nvGraphicFramePr>
        <p:xfrm>
          <a:off x="3737368" y="5114068"/>
          <a:ext cx="3740296" cy="1098712"/>
        </p:xfrm>
        <a:graphic>
          <a:graphicData uri="http://schemas.openxmlformats.org/presentationml/2006/ole">
            <mc:AlternateContent xmlns:mc="http://schemas.openxmlformats.org/markup-compatibility/2006">
              <mc:Choice xmlns:v="urn:schemas-microsoft-com:vml" Requires="v">
                <p:oleObj name="Equation" r:id="rId13" imgW="3314520" imgH="939600" progId="Equation.DSMT4">
                  <p:embed/>
                </p:oleObj>
              </mc:Choice>
              <mc:Fallback>
                <p:oleObj name="Equation" r:id="rId13" imgW="3314520" imgH="939600" progId="Equation.DSMT4">
                  <p:embed/>
                  <p:pic>
                    <p:nvPicPr>
                      <p:cNvPr id="0" name="Object 13"/>
                      <p:cNvPicPr>
                        <a:picLocks noChangeAspect="1" noChangeArrowheads="1"/>
                      </p:cNvPicPr>
                      <p:nvPr/>
                    </p:nvPicPr>
                    <p:blipFill>
                      <a:blip r:embed="rId14"/>
                      <a:srcRect/>
                      <a:stretch>
                        <a:fillRect/>
                      </a:stretch>
                    </p:blipFill>
                    <p:spPr bwMode="auto">
                      <a:xfrm>
                        <a:off x="3737368" y="5114068"/>
                        <a:ext cx="3740296" cy="1098712"/>
                      </a:xfrm>
                      <a:prstGeom prst="rect">
                        <a:avLst/>
                      </a:prstGeom>
                      <a:noFill/>
                    </p:spPr>
                  </p:pic>
                </p:oleObj>
              </mc:Fallback>
            </mc:AlternateContent>
          </a:graphicData>
        </a:graphic>
      </p:graphicFrame>
      <p:graphicFrame>
        <p:nvGraphicFramePr>
          <p:cNvPr id="47" name="Object 46">
            <a:extLst>
              <a:ext uri="{FF2B5EF4-FFF2-40B4-BE49-F238E27FC236}">
                <a16:creationId xmlns:a16="http://schemas.microsoft.com/office/drawing/2014/main" id="{F4C95CE8-4D03-4324-AFF3-D8557A0FE2B3}"/>
              </a:ext>
            </a:extLst>
          </p:cNvPr>
          <p:cNvGraphicFramePr>
            <a:graphicFrameLocks noChangeAspect="1"/>
          </p:cNvGraphicFramePr>
          <p:nvPr>
            <p:extLst>
              <p:ext uri="{D42A27DB-BD31-4B8C-83A1-F6EECF244321}">
                <p14:modId xmlns:p14="http://schemas.microsoft.com/office/powerpoint/2010/main" val="1688778295"/>
              </p:ext>
            </p:extLst>
          </p:nvPr>
        </p:nvGraphicFramePr>
        <p:xfrm>
          <a:off x="8800296" y="4745816"/>
          <a:ext cx="3270063" cy="742950"/>
        </p:xfrm>
        <a:graphic>
          <a:graphicData uri="http://schemas.openxmlformats.org/presentationml/2006/ole">
            <mc:AlternateContent xmlns:mc="http://schemas.openxmlformats.org/markup-compatibility/2006">
              <mc:Choice xmlns:v="urn:schemas-microsoft-com:vml" Requires="v">
                <p:oleObj name="Equation" r:id="rId15" imgW="2793960" imgH="622080" progId="Equation.DSMT4">
                  <p:embed/>
                </p:oleObj>
              </mc:Choice>
              <mc:Fallback>
                <p:oleObj name="Equation" r:id="rId15" imgW="2793960" imgH="622080" progId="Equation.DSMT4">
                  <p:embed/>
                  <p:pic>
                    <p:nvPicPr>
                      <p:cNvPr id="0" name="Object 17"/>
                      <p:cNvPicPr>
                        <a:picLocks noChangeAspect="1" noChangeArrowheads="1"/>
                      </p:cNvPicPr>
                      <p:nvPr/>
                    </p:nvPicPr>
                    <p:blipFill>
                      <a:blip r:embed="rId16"/>
                      <a:srcRect/>
                      <a:stretch>
                        <a:fillRect/>
                      </a:stretch>
                    </p:blipFill>
                    <p:spPr bwMode="auto">
                      <a:xfrm>
                        <a:off x="8800296" y="4745816"/>
                        <a:ext cx="3270063" cy="7429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48" name="Ink 47">
                <a:extLst>
                  <a:ext uri="{FF2B5EF4-FFF2-40B4-BE49-F238E27FC236}">
                    <a16:creationId xmlns:a16="http://schemas.microsoft.com/office/drawing/2014/main" id="{9D285A9C-AB15-413C-945E-F3C413AC68B7}"/>
                  </a:ext>
                </a:extLst>
              </p14:cNvPr>
              <p14:cNvContentPartPr/>
              <p14:nvPr/>
            </p14:nvContentPartPr>
            <p14:xfrm>
              <a:off x="3104535" y="5837370"/>
              <a:ext cx="410760" cy="152640"/>
            </p14:xfrm>
          </p:contentPart>
        </mc:Choice>
        <mc:Fallback xmlns="">
          <p:pic>
            <p:nvPicPr>
              <p:cNvPr id="48" name="Ink 47">
                <a:extLst>
                  <a:ext uri="{FF2B5EF4-FFF2-40B4-BE49-F238E27FC236}">
                    <a16:creationId xmlns:a16="http://schemas.microsoft.com/office/drawing/2014/main" id="{9D285A9C-AB15-413C-945E-F3C413AC68B7}"/>
                  </a:ext>
                </a:extLst>
              </p:cNvPr>
              <p:cNvPicPr/>
              <p:nvPr/>
            </p:nvPicPr>
            <p:blipFill>
              <a:blip r:embed="rId18"/>
              <a:stretch>
                <a:fillRect/>
              </a:stretch>
            </p:blipFill>
            <p:spPr>
              <a:xfrm>
                <a:off x="3095895" y="5828730"/>
                <a:ext cx="428400" cy="170280"/>
              </a:xfrm>
              <a:prstGeom prst="rect">
                <a:avLst/>
              </a:prstGeom>
            </p:spPr>
          </p:pic>
        </mc:Fallback>
      </mc:AlternateContent>
      <p:sp>
        <p:nvSpPr>
          <p:cNvPr id="50" name="TextBox 49">
            <a:extLst>
              <a:ext uri="{FF2B5EF4-FFF2-40B4-BE49-F238E27FC236}">
                <a16:creationId xmlns:a16="http://schemas.microsoft.com/office/drawing/2014/main" id="{A7FDD7E7-B58A-42B6-A145-4D6DE7341210}"/>
              </a:ext>
            </a:extLst>
          </p:cNvPr>
          <p:cNvSpPr txBox="1"/>
          <p:nvPr/>
        </p:nvSpPr>
        <p:spPr>
          <a:xfrm>
            <a:off x="2966154" y="6278654"/>
            <a:ext cx="3740296" cy="523220"/>
          </a:xfrm>
          <a:prstGeom prst="rect">
            <a:avLst/>
          </a:prstGeom>
          <a:noFill/>
        </p:spPr>
        <p:txBody>
          <a:bodyPr wrap="square" rtlCol="0">
            <a:spAutoFit/>
          </a:bodyPr>
          <a:lstStyle/>
          <a:p>
            <a:r>
              <a:rPr lang="en-US" sz="1400" dirty="0"/>
              <a:t>Diagram translates to this guy, and in second line we presume delta function interaction.</a:t>
            </a:r>
          </a:p>
        </p:txBody>
      </p:sp>
      <mc:AlternateContent xmlns:mc="http://schemas.openxmlformats.org/markup-compatibility/2006" xmlns:p14="http://schemas.microsoft.com/office/powerpoint/2010/main">
        <mc:Choice Requires="p14">
          <p:contentPart p14:bwMode="auto" r:id="rId19">
            <p14:nvContentPartPr>
              <p14:cNvPr id="51" name="Ink 50">
                <a:extLst>
                  <a:ext uri="{FF2B5EF4-FFF2-40B4-BE49-F238E27FC236}">
                    <a16:creationId xmlns:a16="http://schemas.microsoft.com/office/drawing/2014/main" id="{4AEE9CAF-B098-4073-82B8-A182C2CCBC53}"/>
                  </a:ext>
                </a:extLst>
              </p14:cNvPr>
              <p14:cNvContentPartPr/>
              <p14:nvPr/>
            </p14:nvContentPartPr>
            <p14:xfrm>
              <a:off x="7727575" y="5024239"/>
              <a:ext cx="897120" cy="900720"/>
            </p14:xfrm>
          </p:contentPart>
        </mc:Choice>
        <mc:Fallback xmlns="">
          <p:pic>
            <p:nvPicPr>
              <p:cNvPr id="51" name="Ink 50">
                <a:extLst>
                  <a:ext uri="{FF2B5EF4-FFF2-40B4-BE49-F238E27FC236}">
                    <a16:creationId xmlns:a16="http://schemas.microsoft.com/office/drawing/2014/main" id="{4AEE9CAF-B098-4073-82B8-A182C2CCBC53}"/>
                  </a:ext>
                </a:extLst>
              </p:cNvPr>
              <p:cNvPicPr/>
              <p:nvPr/>
            </p:nvPicPr>
            <p:blipFill>
              <a:blip r:embed="rId20"/>
              <a:stretch>
                <a:fillRect/>
              </a:stretch>
            </p:blipFill>
            <p:spPr>
              <a:xfrm>
                <a:off x="7718579" y="5015243"/>
                <a:ext cx="914753" cy="918353"/>
              </a:xfrm>
              <a:prstGeom prst="rect">
                <a:avLst/>
              </a:prstGeom>
            </p:spPr>
          </p:pic>
        </mc:Fallback>
      </mc:AlternateContent>
      <p:graphicFrame>
        <p:nvGraphicFramePr>
          <p:cNvPr id="6" name="Object 5">
            <a:extLst>
              <a:ext uri="{FF2B5EF4-FFF2-40B4-BE49-F238E27FC236}">
                <a16:creationId xmlns:a16="http://schemas.microsoft.com/office/drawing/2014/main" id="{39B43F80-00FF-4AFD-A46A-C7667509D54D}"/>
              </a:ext>
            </a:extLst>
          </p:cNvPr>
          <p:cNvGraphicFramePr>
            <a:graphicFrameLocks noChangeAspect="1"/>
          </p:cNvGraphicFramePr>
          <p:nvPr>
            <p:extLst>
              <p:ext uri="{D42A27DB-BD31-4B8C-83A1-F6EECF244321}">
                <p14:modId xmlns:p14="http://schemas.microsoft.com/office/powerpoint/2010/main" val="3469280245"/>
              </p:ext>
            </p:extLst>
          </p:nvPr>
        </p:nvGraphicFramePr>
        <p:xfrm>
          <a:off x="10003231" y="5990010"/>
          <a:ext cx="1720276" cy="496699"/>
        </p:xfrm>
        <a:graphic>
          <a:graphicData uri="http://schemas.openxmlformats.org/presentationml/2006/ole">
            <mc:AlternateContent xmlns:mc="http://schemas.openxmlformats.org/markup-compatibility/2006">
              <mc:Choice xmlns:v="urn:schemas-microsoft-com:vml" Requires="v">
                <p:oleObj name="Equation" r:id="rId21" imgW="1351894" imgH="391160" progId="Equation.DSMT4">
                  <p:embed/>
                </p:oleObj>
              </mc:Choice>
              <mc:Fallback>
                <p:oleObj name="Equation" r:id="rId21" imgW="1351894" imgH="391160" progId="Equation.DSMT4">
                  <p:embed/>
                  <p:pic>
                    <p:nvPicPr>
                      <p:cNvPr id="0" name=""/>
                      <p:cNvPicPr/>
                      <p:nvPr/>
                    </p:nvPicPr>
                    <p:blipFill>
                      <a:blip r:embed="rId22"/>
                      <a:stretch>
                        <a:fillRect/>
                      </a:stretch>
                    </p:blipFill>
                    <p:spPr>
                      <a:xfrm>
                        <a:off x="10003231" y="5990010"/>
                        <a:ext cx="1720276" cy="49669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7" name="Ink 6">
                <a:extLst>
                  <a:ext uri="{FF2B5EF4-FFF2-40B4-BE49-F238E27FC236}">
                    <a16:creationId xmlns:a16="http://schemas.microsoft.com/office/drawing/2014/main" id="{C3AAB9A7-EDF3-41A5-91B1-0808665A7535}"/>
                  </a:ext>
                </a:extLst>
              </p14:cNvPr>
              <p14:cNvContentPartPr/>
              <p14:nvPr/>
            </p14:nvContentPartPr>
            <p14:xfrm>
              <a:off x="10104157" y="5457678"/>
              <a:ext cx="567000" cy="518400"/>
            </p14:xfrm>
          </p:contentPart>
        </mc:Choice>
        <mc:Fallback xmlns="">
          <p:pic>
            <p:nvPicPr>
              <p:cNvPr id="7" name="Ink 6">
                <a:extLst>
                  <a:ext uri="{FF2B5EF4-FFF2-40B4-BE49-F238E27FC236}">
                    <a16:creationId xmlns:a16="http://schemas.microsoft.com/office/drawing/2014/main" id="{C3AAB9A7-EDF3-41A5-91B1-0808665A7535}"/>
                  </a:ext>
                </a:extLst>
              </p:cNvPr>
              <p:cNvPicPr/>
              <p:nvPr/>
            </p:nvPicPr>
            <p:blipFill>
              <a:blip r:embed="rId24"/>
              <a:stretch>
                <a:fillRect/>
              </a:stretch>
            </p:blipFill>
            <p:spPr>
              <a:xfrm>
                <a:off x="10095517" y="5449038"/>
                <a:ext cx="584640" cy="536040"/>
              </a:xfrm>
              <a:prstGeom prst="rect">
                <a:avLst/>
              </a:prstGeom>
            </p:spPr>
          </p:pic>
        </mc:Fallback>
      </mc:AlternateContent>
    </p:spTree>
    <p:extLst>
      <p:ext uri="{BB962C8B-B14F-4D97-AF65-F5344CB8AC3E}">
        <p14:creationId xmlns:p14="http://schemas.microsoft.com/office/powerpoint/2010/main" val="536924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graphicFrame>
        <p:nvGraphicFramePr>
          <p:cNvPr id="25" name="Object 24">
            <a:extLst>
              <a:ext uri="{FF2B5EF4-FFF2-40B4-BE49-F238E27FC236}">
                <a16:creationId xmlns:a16="http://schemas.microsoft.com/office/drawing/2014/main" id="{4EE06861-9A94-4615-8EE4-2ABA03922304}"/>
              </a:ext>
            </a:extLst>
          </p:cNvPr>
          <p:cNvGraphicFramePr>
            <a:graphicFrameLocks noChangeAspect="1"/>
          </p:cNvGraphicFramePr>
          <p:nvPr>
            <p:extLst>
              <p:ext uri="{D42A27DB-BD31-4B8C-83A1-F6EECF244321}">
                <p14:modId xmlns:p14="http://schemas.microsoft.com/office/powerpoint/2010/main" val="3881738629"/>
              </p:ext>
            </p:extLst>
          </p:nvPr>
        </p:nvGraphicFramePr>
        <p:xfrm>
          <a:off x="456460" y="1445818"/>
          <a:ext cx="2758080" cy="2447594"/>
        </p:xfrm>
        <a:graphic>
          <a:graphicData uri="http://schemas.openxmlformats.org/presentationml/2006/ole">
            <mc:AlternateContent xmlns:mc="http://schemas.openxmlformats.org/markup-compatibility/2006">
              <mc:Choice xmlns:v="urn:schemas-microsoft-com:vml" Requires="v">
                <p:oleObj name="Bitmap Image" r:id="rId3" imgW="2343477" imgH="2209524" progId="Paint.Picture">
                  <p:embed/>
                </p:oleObj>
              </mc:Choice>
              <mc:Fallback>
                <p:oleObj name="Bitmap Image" r:id="rId3" imgW="2343477" imgH="2209524" progId="Paint.Picture">
                  <p:embed/>
                  <p:pic>
                    <p:nvPicPr>
                      <p:cNvPr id="7" name="Object 6">
                        <a:extLst>
                          <a:ext uri="{FF2B5EF4-FFF2-40B4-BE49-F238E27FC236}">
                            <a16:creationId xmlns:a16="http://schemas.microsoft.com/office/drawing/2014/main" id="{4319EEEE-007C-45CE-BB93-46F93E3719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0345" r="7317" b="2586"/>
                      <a:stretch>
                        <a:fillRect/>
                      </a:stretch>
                    </p:blipFill>
                    <p:spPr bwMode="auto">
                      <a:xfrm>
                        <a:off x="456460" y="1445818"/>
                        <a:ext cx="2758080" cy="2447594"/>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0918BFA8-ADCC-4A2A-ACA4-60EF1B548E60}"/>
              </a:ext>
            </a:extLst>
          </p:cNvPr>
          <p:cNvSpPr txBox="1"/>
          <p:nvPr/>
        </p:nvSpPr>
        <p:spPr>
          <a:xfrm>
            <a:off x="456460" y="914469"/>
            <a:ext cx="9281430" cy="307777"/>
          </a:xfrm>
          <a:prstGeom prst="rect">
            <a:avLst/>
          </a:prstGeom>
          <a:noFill/>
        </p:spPr>
        <p:txBody>
          <a:bodyPr wrap="square" rtlCol="0">
            <a:spAutoFit/>
          </a:bodyPr>
          <a:lstStyle/>
          <a:p>
            <a:r>
              <a:rPr lang="en-US" sz="1400"/>
              <a:t>Guess we’ll start with the heat capacity first, at least within the mean field approximation.  So back in that file, we found:</a:t>
            </a:r>
          </a:p>
        </p:txBody>
      </p:sp>
      <p:graphicFrame>
        <p:nvGraphicFramePr>
          <p:cNvPr id="15" name="Object 14">
            <a:extLst>
              <a:ext uri="{FF2B5EF4-FFF2-40B4-BE49-F238E27FC236}">
                <a16:creationId xmlns:a16="http://schemas.microsoft.com/office/drawing/2014/main" id="{2E1D8BF3-A9A2-4E2C-8A87-0AD86C4B2FB1}"/>
              </a:ext>
            </a:extLst>
          </p:cNvPr>
          <p:cNvGraphicFramePr>
            <a:graphicFrameLocks noChangeAspect="1"/>
          </p:cNvGraphicFramePr>
          <p:nvPr>
            <p:extLst>
              <p:ext uri="{D42A27DB-BD31-4B8C-83A1-F6EECF244321}">
                <p14:modId xmlns:p14="http://schemas.microsoft.com/office/powerpoint/2010/main" val="908376516"/>
              </p:ext>
            </p:extLst>
          </p:nvPr>
        </p:nvGraphicFramePr>
        <p:xfrm>
          <a:off x="3636019" y="1357261"/>
          <a:ext cx="4046826" cy="554465"/>
        </p:xfrm>
        <a:graphic>
          <a:graphicData uri="http://schemas.openxmlformats.org/presentationml/2006/ole">
            <mc:AlternateContent xmlns:mc="http://schemas.openxmlformats.org/markup-compatibility/2006">
              <mc:Choice xmlns:v="urn:schemas-microsoft-com:vml" Requires="v">
                <p:oleObj name="Equation" r:id="rId5" imgW="3327400" imgH="457200" progId="Equation.DSMT4">
                  <p:embed/>
                </p:oleObj>
              </mc:Choice>
              <mc:Fallback>
                <p:oleObj name="Equation" r:id="rId5" imgW="3327400" imgH="4572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6019" y="1357261"/>
                        <a:ext cx="4046826" cy="55446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EA64DC97-A5AD-41D6-BDE4-A18EAF45DB7B}"/>
              </a:ext>
            </a:extLst>
          </p:cNvPr>
          <p:cNvGraphicFramePr>
            <a:graphicFrameLocks noChangeAspect="1"/>
          </p:cNvGraphicFramePr>
          <p:nvPr>
            <p:extLst>
              <p:ext uri="{D42A27DB-BD31-4B8C-83A1-F6EECF244321}">
                <p14:modId xmlns:p14="http://schemas.microsoft.com/office/powerpoint/2010/main" val="3561140116"/>
              </p:ext>
            </p:extLst>
          </p:nvPr>
        </p:nvGraphicFramePr>
        <p:xfrm>
          <a:off x="3636019" y="2344832"/>
          <a:ext cx="2635530" cy="668565"/>
        </p:xfrm>
        <a:graphic>
          <a:graphicData uri="http://schemas.openxmlformats.org/presentationml/2006/ole">
            <mc:AlternateContent xmlns:mc="http://schemas.openxmlformats.org/markup-compatibility/2006">
              <mc:Choice xmlns:v="urn:schemas-microsoft-com:vml" Requires="v">
                <p:oleObj name="Equation" r:id="rId7" imgW="2057400" imgH="520560" progId="Equation.DSMT4">
                  <p:embed/>
                </p:oleObj>
              </mc:Choice>
              <mc:Fallback>
                <p:oleObj name="Equation" r:id="rId7" imgW="2057400" imgH="520560" progId="Equation.DSMT4">
                  <p:embed/>
                  <p:pic>
                    <p:nvPicPr>
                      <p:cNvPr id="0" name="Object 3"/>
                      <p:cNvPicPr>
                        <a:picLocks noChangeAspect="1" noChangeArrowheads="1"/>
                      </p:cNvPicPr>
                      <p:nvPr/>
                    </p:nvPicPr>
                    <p:blipFill>
                      <a:blip r:embed="rId8"/>
                      <a:srcRect/>
                      <a:stretch>
                        <a:fillRect/>
                      </a:stretch>
                    </p:blipFill>
                    <p:spPr bwMode="auto">
                      <a:xfrm>
                        <a:off x="3636019" y="2344832"/>
                        <a:ext cx="2635530" cy="668565"/>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9253EA6A-93B3-4901-8FBA-64D6C7A901A0}"/>
              </a:ext>
            </a:extLst>
          </p:cNvPr>
          <p:cNvSpPr txBox="1"/>
          <p:nvPr/>
        </p:nvSpPr>
        <p:spPr>
          <a:xfrm>
            <a:off x="3550023" y="2037055"/>
            <a:ext cx="4132822" cy="307777"/>
          </a:xfrm>
          <a:prstGeom prst="rect">
            <a:avLst/>
          </a:prstGeom>
          <a:noFill/>
        </p:spPr>
        <p:txBody>
          <a:bodyPr wrap="square" rtlCol="0">
            <a:spAutoFit/>
          </a:bodyPr>
          <a:lstStyle/>
          <a:p>
            <a:r>
              <a:rPr lang="en-US" sz="1400"/>
              <a:t>And so we can form the Grand Partition function. </a:t>
            </a:r>
          </a:p>
        </p:txBody>
      </p:sp>
      <p:sp>
        <p:nvSpPr>
          <p:cNvPr id="33" name="TextBox 32">
            <a:extLst>
              <a:ext uri="{FF2B5EF4-FFF2-40B4-BE49-F238E27FC236}">
                <a16:creationId xmlns:a16="http://schemas.microsoft.com/office/drawing/2014/main" id="{5DB9B027-D56E-437F-94AC-0C6955D1033B}"/>
              </a:ext>
            </a:extLst>
          </p:cNvPr>
          <p:cNvSpPr txBox="1"/>
          <p:nvPr/>
        </p:nvSpPr>
        <p:spPr>
          <a:xfrm>
            <a:off x="3550023" y="3029024"/>
            <a:ext cx="4132822" cy="307777"/>
          </a:xfrm>
          <a:prstGeom prst="rect">
            <a:avLst/>
          </a:prstGeom>
          <a:noFill/>
        </p:spPr>
        <p:txBody>
          <a:bodyPr wrap="square" rtlCol="0">
            <a:spAutoFit/>
          </a:bodyPr>
          <a:lstStyle/>
          <a:p>
            <a:r>
              <a:rPr lang="en-US" sz="1400"/>
              <a:t>And from this, we can get the Landau free energy:  </a:t>
            </a:r>
          </a:p>
        </p:txBody>
      </p:sp>
      <p:graphicFrame>
        <p:nvGraphicFramePr>
          <p:cNvPr id="22" name="Object 21">
            <a:extLst>
              <a:ext uri="{FF2B5EF4-FFF2-40B4-BE49-F238E27FC236}">
                <a16:creationId xmlns:a16="http://schemas.microsoft.com/office/drawing/2014/main" id="{9452C813-F919-44DD-AE72-BAF560267538}"/>
              </a:ext>
            </a:extLst>
          </p:cNvPr>
          <p:cNvGraphicFramePr>
            <a:graphicFrameLocks noChangeAspect="1"/>
          </p:cNvGraphicFramePr>
          <p:nvPr>
            <p:extLst>
              <p:ext uri="{D42A27DB-BD31-4B8C-83A1-F6EECF244321}">
                <p14:modId xmlns:p14="http://schemas.microsoft.com/office/powerpoint/2010/main" val="721845534"/>
              </p:ext>
            </p:extLst>
          </p:nvPr>
        </p:nvGraphicFramePr>
        <p:xfrm>
          <a:off x="3636019" y="3430382"/>
          <a:ext cx="3434084" cy="599137"/>
        </p:xfrm>
        <a:graphic>
          <a:graphicData uri="http://schemas.openxmlformats.org/presentationml/2006/ole">
            <mc:AlternateContent xmlns:mc="http://schemas.openxmlformats.org/markup-compatibility/2006">
              <mc:Choice xmlns:v="urn:schemas-microsoft-com:vml" Requires="v">
                <p:oleObj name="Equation" r:id="rId9" imgW="2616120" imgH="457200" progId="Equation.DSMT4">
                  <p:embed/>
                </p:oleObj>
              </mc:Choice>
              <mc:Fallback>
                <p:oleObj name="Equation" r:id="rId9" imgW="2616120" imgH="457200" progId="Equation.DSMT4">
                  <p:embed/>
                  <p:pic>
                    <p:nvPicPr>
                      <p:cNvPr id="0" name="Object 5"/>
                      <p:cNvPicPr>
                        <a:picLocks noChangeAspect="1" noChangeArrowheads="1"/>
                      </p:cNvPicPr>
                      <p:nvPr/>
                    </p:nvPicPr>
                    <p:blipFill>
                      <a:blip r:embed="rId10"/>
                      <a:srcRect/>
                      <a:stretch>
                        <a:fillRect/>
                      </a:stretch>
                    </p:blipFill>
                    <p:spPr bwMode="auto">
                      <a:xfrm>
                        <a:off x="3636019" y="3430382"/>
                        <a:ext cx="3434084" cy="599137"/>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3E941179-6C06-4210-B009-42091A8723DA}"/>
              </a:ext>
            </a:extLst>
          </p:cNvPr>
          <p:cNvGraphicFramePr>
            <a:graphicFrameLocks noChangeAspect="1"/>
          </p:cNvGraphicFramePr>
          <p:nvPr>
            <p:extLst>
              <p:ext uri="{D42A27DB-BD31-4B8C-83A1-F6EECF244321}">
                <p14:modId xmlns:p14="http://schemas.microsoft.com/office/powerpoint/2010/main" val="2911857716"/>
              </p:ext>
            </p:extLst>
          </p:nvPr>
        </p:nvGraphicFramePr>
        <p:xfrm>
          <a:off x="469399" y="4564835"/>
          <a:ext cx="4132822" cy="461339"/>
        </p:xfrm>
        <a:graphic>
          <a:graphicData uri="http://schemas.openxmlformats.org/presentationml/2006/ole">
            <mc:AlternateContent xmlns:mc="http://schemas.openxmlformats.org/markup-compatibility/2006">
              <mc:Choice xmlns:v="urn:schemas-microsoft-com:vml" Requires="v">
                <p:oleObj name="Equation" r:id="rId11" imgW="3416300" imgH="381000" progId="Equation.DSMT4">
                  <p:embed/>
                </p:oleObj>
              </mc:Choice>
              <mc:Fallback>
                <p:oleObj name="Equation" r:id="rId11" imgW="3416300" imgH="381000" progId="Equation.DSMT4">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9399" y="4564835"/>
                        <a:ext cx="4132822" cy="461339"/>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7378F8F7-6D9C-4B67-9B23-D9DAD92C8B62}"/>
              </a:ext>
            </a:extLst>
          </p:cNvPr>
          <p:cNvSpPr txBox="1"/>
          <p:nvPr/>
        </p:nvSpPr>
        <p:spPr>
          <a:xfrm>
            <a:off x="416025" y="4087936"/>
            <a:ext cx="8888231" cy="307777"/>
          </a:xfrm>
          <a:prstGeom prst="rect">
            <a:avLst/>
          </a:prstGeom>
          <a:noFill/>
        </p:spPr>
        <p:txBody>
          <a:bodyPr wrap="square" rtlCol="0">
            <a:spAutoFit/>
          </a:bodyPr>
          <a:lstStyle/>
          <a:p>
            <a:r>
              <a:rPr lang="en-US" sz="1400"/>
              <a:t>From this we can form entropy (see arguments in Stat Mech file for independent fermions, as they apply here too).</a:t>
            </a:r>
          </a:p>
        </p:txBody>
      </p:sp>
      <p:sp>
        <p:nvSpPr>
          <p:cNvPr id="39" name="TextBox 38">
            <a:extLst>
              <a:ext uri="{FF2B5EF4-FFF2-40B4-BE49-F238E27FC236}">
                <a16:creationId xmlns:a16="http://schemas.microsoft.com/office/drawing/2014/main" id="{34306719-3831-445D-8A33-B21C0489D2F7}"/>
              </a:ext>
            </a:extLst>
          </p:cNvPr>
          <p:cNvSpPr txBox="1"/>
          <p:nvPr/>
        </p:nvSpPr>
        <p:spPr>
          <a:xfrm>
            <a:off x="4860140" y="4602612"/>
            <a:ext cx="2543992" cy="307777"/>
          </a:xfrm>
          <a:prstGeom prst="rect">
            <a:avLst/>
          </a:prstGeom>
          <a:noFill/>
        </p:spPr>
        <p:txBody>
          <a:bodyPr wrap="square" rtlCol="0">
            <a:spAutoFit/>
          </a:bodyPr>
          <a:lstStyle/>
          <a:p>
            <a:r>
              <a:rPr lang="en-US" sz="1400"/>
              <a:t>And then can get heat capacity:</a:t>
            </a:r>
          </a:p>
        </p:txBody>
      </p:sp>
      <p:graphicFrame>
        <p:nvGraphicFramePr>
          <p:cNvPr id="40" name="Object 39">
            <a:extLst>
              <a:ext uri="{FF2B5EF4-FFF2-40B4-BE49-F238E27FC236}">
                <a16:creationId xmlns:a16="http://schemas.microsoft.com/office/drawing/2014/main" id="{A5EBDAE6-F6D8-4CA0-9F98-69D8D5058A42}"/>
              </a:ext>
            </a:extLst>
          </p:cNvPr>
          <p:cNvGraphicFramePr>
            <a:graphicFrameLocks noChangeAspect="1"/>
          </p:cNvGraphicFramePr>
          <p:nvPr>
            <p:extLst>
              <p:ext uri="{D42A27DB-BD31-4B8C-83A1-F6EECF244321}">
                <p14:modId xmlns:p14="http://schemas.microsoft.com/office/powerpoint/2010/main" val="3362697474"/>
              </p:ext>
            </p:extLst>
          </p:nvPr>
        </p:nvGraphicFramePr>
        <p:xfrm>
          <a:off x="7682845" y="4533523"/>
          <a:ext cx="828905" cy="492651"/>
        </p:xfrm>
        <a:graphic>
          <a:graphicData uri="http://schemas.openxmlformats.org/presentationml/2006/ole">
            <mc:AlternateContent xmlns:mc="http://schemas.openxmlformats.org/markup-compatibility/2006">
              <mc:Choice xmlns:v="urn:schemas-microsoft-com:vml" Requires="v">
                <p:oleObj name="Equation" r:id="rId13" imgW="672840" imgH="393480" progId="Equation.DSMT4">
                  <p:embed/>
                </p:oleObj>
              </mc:Choice>
              <mc:Fallback>
                <p:oleObj name="Equation" r:id="rId13" imgW="672840" imgH="393480" progId="Equation.DSMT4">
                  <p:embed/>
                  <p:pic>
                    <p:nvPicPr>
                      <p:cNvPr id="0" name="Object 9"/>
                      <p:cNvPicPr>
                        <a:picLocks noChangeAspect="1" noChangeArrowheads="1"/>
                      </p:cNvPicPr>
                      <p:nvPr/>
                    </p:nvPicPr>
                    <p:blipFill>
                      <a:blip r:embed="rId14"/>
                      <a:srcRect/>
                      <a:stretch>
                        <a:fillRect/>
                      </a:stretch>
                    </p:blipFill>
                    <p:spPr bwMode="auto">
                      <a:xfrm>
                        <a:off x="7682845" y="4533523"/>
                        <a:ext cx="828905" cy="492651"/>
                      </a:xfrm>
                      <a:prstGeom prst="rect">
                        <a:avLst/>
                      </a:prstGeom>
                      <a:noFill/>
                    </p:spPr>
                  </p:pic>
                </p:oleObj>
              </mc:Fallback>
            </mc:AlternateContent>
          </a:graphicData>
        </a:graphic>
      </p:graphicFrame>
      <p:graphicFrame>
        <p:nvGraphicFramePr>
          <p:cNvPr id="42" name="Object 41">
            <a:extLst>
              <a:ext uri="{FF2B5EF4-FFF2-40B4-BE49-F238E27FC236}">
                <a16:creationId xmlns:a16="http://schemas.microsoft.com/office/drawing/2014/main" id="{A91571C3-B8F8-4C39-8AA3-3B48D1AAFAA0}"/>
              </a:ext>
            </a:extLst>
          </p:cNvPr>
          <p:cNvGraphicFramePr>
            <a:graphicFrameLocks noChangeAspect="1"/>
          </p:cNvGraphicFramePr>
          <p:nvPr>
            <p:extLst>
              <p:ext uri="{D42A27DB-BD31-4B8C-83A1-F6EECF244321}">
                <p14:modId xmlns:p14="http://schemas.microsoft.com/office/powerpoint/2010/main" val="1359458285"/>
              </p:ext>
            </p:extLst>
          </p:nvPr>
        </p:nvGraphicFramePr>
        <p:xfrm>
          <a:off x="456459" y="5516319"/>
          <a:ext cx="6401665" cy="689410"/>
        </p:xfrm>
        <a:graphic>
          <a:graphicData uri="http://schemas.openxmlformats.org/presentationml/2006/ole">
            <mc:AlternateContent xmlns:mc="http://schemas.openxmlformats.org/markup-compatibility/2006">
              <mc:Choice xmlns:v="urn:schemas-microsoft-com:vml" Requires="v">
                <p:oleObj name="Equation" r:id="rId15" imgW="5156200" imgH="558800" progId="Equation.DSMT4">
                  <p:embed/>
                </p:oleObj>
              </mc:Choice>
              <mc:Fallback>
                <p:oleObj name="Equation" r:id="rId15" imgW="5156200" imgH="558800" progId="Equation.DSMT4">
                  <p:embed/>
                  <p:pic>
                    <p:nvPicPr>
                      <p:cNvPr id="0" name="Object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6459" y="5516319"/>
                        <a:ext cx="6401665" cy="689410"/>
                      </a:xfrm>
                      <a:prstGeom prst="rect">
                        <a:avLst/>
                      </a:prstGeom>
                      <a:noFill/>
                    </p:spPr>
                  </p:pic>
                </p:oleObj>
              </mc:Fallback>
            </mc:AlternateContent>
          </a:graphicData>
        </a:graphic>
      </p:graphicFrame>
      <p:sp>
        <p:nvSpPr>
          <p:cNvPr id="43" name="TextBox 42">
            <a:extLst>
              <a:ext uri="{FF2B5EF4-FFF2-40B4-BE49-F238E27FC236}">
                <a16:creationId xmlns:a16="http://schemas.microsoft.com/office/drawing/2014/main" id="{D51EC663-92A0-4577-9086-88E78076C581}"/>
              </a:ext>
            </a:extLst>
          </p:cNvPr>
          <p:cNvSpPr txBox="1"/>
          <p:nvPr/>
        </p:nvSpPr>
        <p:spPr>
          <a:xfrm>
            <a:off x="397171" y="5208542"/>
            <a:ext cx="2543992" cy="307777"/>
          </a:xfrm>
          <a:prstGeom prst="rect">
            <a:avLst/>
          </a:prstGeom>
          <a:noFill/>
        </p:spPr>
        <p:txBody>
          <a:bodyPr wrap="square" rtlCol="0">
            <a:spAutoFit/>
          </a:bodyPr>
          <a:lstStyle/>
          <a:p>
            <a:r>
              <a:rPr lang="en-US" sz="1400"/>
              <a:t>From this, we find:</a:t>
            </a:r>
          </a:p>
        </p:txBody>
      </p:sp>
      <p:sp>
        <p:nvSpPr>
          <p:cNvPr id="44" name="TextBox 43">
            <a:extLst>
              <a:ext uri="{FF2B5EF4-FFF2-40B4-BE49-F238E27FC236}">
                <a16:creationId xmlns:a16="http://schemas.microsoft.com/office/drawing/2014/main" id="{1D37A9F7-B0E5-4325-B720-EAE9C8B10738}"/>
              </a:ext>
            </a:extLst>
          </p:cNvPr>
          <p:cNvSpPr txBox="1"/>
          <p:nvPr/>
        </p:nvSpPr>
        <p:spPr>
          <a:xfrm>
            <a:off x="313900" y="6320708"/>
            <a:ext cx="6643081" cy="307777"/>
          </a:xfrm>
          <a:prstGeom prst="rect">
            <a:avLst/>
          </a:prstGeom>
          <a:noFill/>
        </p:spPr>
        <p:txBody>
          <a:bodyPr wrap="square" rtlCol="0">
            <a:spAutoFit/>
          </a:bodyPr>
          <a:lstStyle/>
          <a:p>
            <a:r>
              <a:rPr lang="en-US" sz="1400"/>
              <a:t>And we get that graph above.  There is no singularity at T</a:t>
            </a:r>
            <a:r>
              <a:rPr lang="en-US" sz="1400" baseline="-25000"/>
              <a:t>c</a:t>
            </a:r>
            <a:r>
              <a:rPr lang="en-US" sz="1400"/>
              <a:t>, just a discontinuity, given by: </a:t>
            </a:r>
          </a:p>
        </p:txBody>
      </p:sp>
      <p:graphicFrame>
        <p:nvGraphicFramePr>
          <p:cNvPr id="46" name="Object 45">
            <a:extLst>
              <a:ext uri="{FF2B5EF4-FFF2-40B4-BE49-F238E27FC236}">
                <a16:creationId xmlns:a16="http://schemas.microsoft.com/office/drawing/2014/main" id="{1C209DE3-1A7A-4D8B-8BFD-5417E82152D6}"/>
              </a:ext>
            </a:extLst>
          </p:cNvPr>
          <p:cNvGraphicFramePr>
            <a:graphicFrameLocks noChangeAspect="1"/>
          </p:cNvGraphicFramePr>
          <p:nvPr>
            <p:extLst>
              <p:ext uri="{D42A27DB-BD31-4B8C-83A1-F6EECF244321}">
                <p14:modId xmlns:p14="http://schemas.microsoft.com/office/powerpoint/2010/main" val="1639230806"/>
              </p:ext>
            </p:extLst>
          </p:nvPr>
        </p:nvGraphicFramePr>
        <p:xfrm>
          <a:off x="7016269" y="6186801"/>
          <a:ext cx="1411518" cy="553838"/>
        </p:xfrm>
        <a:graphic>
          <a:graphicData uri="http://schemas.openxmlformats.org/presentationml/2006/ole">
            <mc:AlternateContent xmlns:mc="http://schemas.openxmlformats.org/markup-compatibility/2006">
              <mc:Choice xmlns:v="urn:schemas-microsoft-com:vml" Requires="v">
                <p:oleObj name="Equation" r:id="rId17" imgW="1168400" imgH="457200" progId="Equation.DSMT4">
                  <p:embed/>
                </p:oleObj>
              </mc:Choice>
              <mc:Fallback>
                <p:oleObj name="Equation" r:id="rId17" imgW="1168400" imgH="457200" progId="Equation.DSMT4">
                  <p:embed/>
                  <p:pic>
                    <p:nvPicPr>
                      <p:cNvPr id="0" name="Object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016269" y="6186801"/>
                        <a:ext cx="1411518" cy="55383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060064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46763"/>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19696" y="970143"/>
            <a:ext cx="9626787" cy="307777"/>
          </a:xfrm>
          <a:prstGeom prst="rect">
            <a:avLst/>
          </a:prstGeom>
          <a:noFill/>
        </p:spPr>
        <p:txBody>
          <a:bodyPr wrap="square" rtlCol="0">
            <a:spAutoFit/>
          </a:bodyPr>
          <a:lstStyle/>
          <a:p>
            <a:r>
              <a:rPr lang="en-US" sz="1400"/>
              <a:t>Now let’s examine the Meisner effect (namely that magnetic flux is completely expelled from Type I superconductor as B changed).</a:t>
            </a:r>
            <a:endParaRPr lang="en-US" sz="1400" dirty="0"/>
          </a:p>
        </p:txBody>
      </p:sp>
      <p:pic>
        <p:nvPicPr>
          <p:cNvPr id="12" name="Picture 11">
            <a:extLst>
              <a:ext uri="{FF2B5EF4-FFF2-40B4-BE49-F238E27FC236}">
                <a16:creationId xmlns:a16="http://schemas.microsoft.com/office/drawing/2014/main" id="{38F180EB-B687-4CA0-BA48-04B392AF8DFC}"/>
              </a:ext>
            </a:extLst>
          </p:cNvPr>
          <p:cNvPicPr>
            <a:picLocks noChangeAspect="1"/>
          </p:cNvPicPr>
          <p:nvPr/>
        </p:nvPicPr>
        <p:blipFill>
          <a:blip r:embed="rId2"/>
          <a:stretch>
            <a:fillRect/>
          </a:stretch>
        </p:blipFill>
        <p:spPr>
          <a:xfrm>
            <a:off x="291414" y="3752143"/>
            <a:ext cx="2442358" cy="1682154"/>
          </a:xfrm>
          <a:prstGeom prst="rect">
            <a:avLst/>
          </a:prstGeom>
        </p:spPr>
      </p:pic>
      <p:pic>
        <p:nvPicPr>
          <p:cNvPr id="22" name="Picture 21">
            <a:extLst>
              <a:ext uri="{FF2B5EF4-FFF2-40B4-BE49-F238E27FC236}">
                <a16:creationId xmlns:a16="http://schemas.microsoft.com/office/drawing/2014/main" id="{3A6F82CB-2EB3-47F8-A2EC-E775A80599CE}"/>
              </a:ext>
            </a:extLst>
          </p:cNvPr>
          <p:cNvPicPr>
            <a:picLocks noChangeAspect="1"/>
          </p:cNvPicPr>
          <p:nvPr/>
        </p:nvPicPr>
        <p:blipFill>
          <a:blip r:embed="rId3"/>
          <a:stretch>
            <a:fillRect/>
          </a:stretch>
        </p:blipFill>
        <p:spPr>
          <a:xfrm>
            <a:off x="319696" y="1716596"/>
            <a:ext cx="2602614" cy="1661727"/>
          </a:xfrm>
          <a:prstGeom prst="rect">
            <a:avLst/>
          </a:prstGeom>
        </p:spPr>
      </p:pic>
      <p:sp>
        <p:nvSpPr>
          <p:cNvPr id="23" name="TextBox 22">
            <a:extLst>
              <a:ext uri="{FF2B5EF4-FFF2-40B4-BE49-F238E27FC236}">
                <a16:creationId xmlns:a16="http://schemas.microsoft.com/office/drawing/2014/main" id="{151B7AFA-032E-4FF7-A3BB-4EE53410A6DF}"/>
              </a:ext>
            </a:extLst>
          </p:cNvPr>
          <p:cNvSpPr txBox="1"/>
          <p:nvPr/>
        </p:nvSpPr>
        <p:spPr>
          <a:xfrm>
            <a:off x="3109208" y="1764324"/>
            <a:ext cx="5973583" cy="1384995"/>
          </a:xfrm>
          <a:prstGeom prst="rect">
            <a:avLst/>
          </a:prstGeom>
          <a:noFill/>
        </p:spPr>
        <p:txBody>
          <a:bodyPr wrap="square" rtlCol="0">
            <a:spAutoFit/>
          </a:bodyPr>
          <a:lstStyle/>
          <a:p>
            <a:r>
              <a:rPr lang="en-US" sz="1400" dirty="0"/>
              <a:t>For type I SC’s, at any T &lt; T</a:t>
            </a:r>
            <a:r>
              <a:rPr lang="en-US" sz="1400" baseline="-25000" dirty="0"/>
              <a:t>c</a:t>
            </a:r>
            <a:r>
              <a:rPr lang="en-US" sz="1400" dirty="0"/>
              <a:t>, as increase field eventually it becomes energetically (and thermodynamically with entropy and all I’d guess) for the Cooper pairs to break out of their anti-aligned S = 0 state and align with the external field.  This will apparently happen </a:t>
            </a:r>
            <a:r>
              <a:rPr lang="en-US" sz="1400" dirty="0" err="1"/>
              <a:t>en</a:t>
            </a:r>
            <a:r>
              <a:rPr lang="en-US" sz="1400" dirty="0"/>
              <a:t> masse at a certain critical field </a:t>
            </a:r>
            <a:r>
              <a:rPr lang="en-US" sz="1400" dirty="0" err="1"/>
              <a:t>H</a:t>
            </a:r>
            <a:r>
              <a:rPr lang="en-US" sz="1400" baseline="-25000" dirty="0" err="1"/>
              <a:t>c</a:t>
            </a:r>
            <a:r>
              <a:rPr lang="en-US" sz="1400" dirty="0"/>
              <a:t>, so that except near T</a:t>
            </a:r>
            <a:r>
              <a:rPr lang="en-US" sz="1400" baseline="-25000" dirty="0"/>
              <a:t>c</a:t>
            </a:r>
            <a:r>
              <a:rPr lang="en-US" sz="1400" dirty="0"/>
              <a:t>, the transition is first order.  Since the GL Free energy describes 2</a:t>
            </a:r>
            <a:r>
              <a:rPr lang="en-US" sz="1400" baseline="30000" dirty="0"/>
              <a:t>nd</a:t>
            </a:r>
            <a:r>
              <a:rPr lang="en-US" sz="1400" dirty="0"/>
              <a:t> order phase transitions, it would not be able to describe this process except near T</a:t>
            </a:r>
            <a:r>
              <a:rPr lang="en-US" sz="1400" baseline="-25000" dirty="0"/>
              <a:t>c</a:t>
            </a:r>
            <a:r>
              <a:rPr lang="en-US" sz="1400" dirty="0"/>
              <a:t>.  </a:t>
            </a:r>
            <a:endParaRPr lang="en-US" dirty="0"/>
          </a:p>
        </p:txBody>
      </p:sp>
      <p:sp>
        <p:nvSpPr>
          <p:cNvPr id="24" name="TextBox 23">
            <a:extLst>
              <a:ext uri="{FF2B5EF4-FFF2-40B4-BE49-F238E27FC236}">
                <a16:creationId xmlns:a16="http://schemas.microsoft.com/office/drawing/2014/main" id="{48526B4F-4C07-4676-AFAD-49FD9D1815D8}"/>
              </a:ext>
            </a:extLst>
          </p:cNvPr>
          <p:cNvSpPr txBox="1"/>
          <p:nvPr/>
        </p:nvSpPr>
        <p:spPr>
          <a:xfrm>
            <a:off x="3109208" y="3762453"/>
            <a:ext cx="6463777" cy="1384995"/>
          </a:xfrm>
          <a:prstGeom prst="rect">
            <a:avLst/>
          </a:prstGeom>
          <a:noFill/>
        </p:spPr>
        <p:txBody>
          <a:bodyPr wrap="square" rtlCol="0">
            <a:spAutoFit/>
          </a:bodyPr>
          <a:lstStyle/>
          <a:p>
            <a:r>
              <a:rPr lang="en-US" sz="1400" dirty="0"/>
              <a:t>For type II SC’s, at any T &lt; T</a:t>
            </a:r>
            <a:r>
              <a:rPr lang="en-US" sz="1400" baseline="-25000" dirty="0"/>
              <a:t>c</a:t>
            </a:r>
            <a:r>
              <a:rPr lang="en-US" sz="1400" dirty="0"/>
              <a:t>, as increase field, eventually, at H</a:t>
            </a:r>
            <a:r>
              <a:rPr lang="en-US" sz="1400" baseline="-25000" dirty="0"/>
              <a:t>c1</a:t>
            </a:r>
            <a:r>
              <a:rPr lang="en-US" sz="1400" dirty="0"/>
              <a:t> it seems the Cooper pairs lose mobility and are confined to an increasingly small region of the SC?  The radius of this region goes from </a:t>
            </a:r>
            <a:r>
              <a:rPr lang="en-US" sz="1400" dirty="0">
                <a:latin typeface="Calibri" panose="020F0502020204030204" pitchFamily="34" charset="0"/>
                <a:cs typeface="Calibri" panose="020F0502020204030204" pitchFamily="34" charset="0"/>
              </a:rPr>
              <a:t>∞ at H = H</a:t>
            </a:r>
            <a:r>
              <a:rPr lang="en-US" sz="1400" baseline="-25000" dirty="0">
                <a:latin typeface="Calibri" panose="020F0502020204030204" pitchFamily="34" charset="0"/>
                <a:cs typeface="Calibri" panose="020F0502020204030204" pitchFamily="34" charset="0"/>
              </a:rPr>
              <a:t>c1</a:t>
            </a:r>
            <a:r>
              <a:rPr lang="en-US" sz="1400" dirty="0">
                <a:latin typeface="Calibri" panose="020F0502020204030204" pitchFamily="34" charset="0"/>
                <a:cs typeface="Calibri" panose="020F0502020204030204" pitchFamily="34" charset="0"/>
              </a:rPr>
              <a:t> to 0 at H</a:t>
            </a:r>
            <a:r>
              <a:rPr lang="en-US" sz="1400" baseline="-25000" dirty="0">
                <a:latin typeface="Calibri" panose="020F0502020204030204" pitchFamily="34" charset="0"/>
                <a:cs typeface="Calibri" panose="020F0502020204030204" pitchFamily="34" charset="0"/>
              </a:rPr>
              <a:t>c2</a:t>
            </a:r>
            <a:r>
              <a:rPr lang="en-US" sz="1400" dirty="0">
                <a:latin typeface="Calibri" panose="020F0502020204030204" pitchFamily="34" charset="0"/>
                <a:cs typeface="Calibri" panose="020F0502020204030204" pitchFamily="34" charset="0"/>
              </a:rPr>
              <a:t>.  Accordingly, magnetic flux begins to permeate the SC at H = H</a:t>
            </a:r>
            <a:r>
              <a:rPr lang="en-US" sz="1400" baseline="-25000" dirty="0">
                <a:latin typeface="Calibri" panose="020F0502020204030204" pitchFamily="34" charset="0"/>
                <a:cs typeface="Calibri" panose="020F0502020204030204" pitchFamily="34" charset="0"/>
              </a:rPr>
              <a:t>c1</a:t>
            </a:r>
            <a:r>
              <a:rPr lang="en-US" sz="1400" dirty="0">
                <a:latin typeface="Calibri" panose="020F0502020204030204" pitchFamily="34" charset="0"/>
                <a:cs typeface="Calibri" panose="020F0502020204030204" pitchFamily="34" charset="0"/>
              </a:rPr>
              <a:t> through what are called vortices, whose radii increase from 0 to ∞ as H progresses to H</a:t>
            </a:r>
            <a:r>
              <a:rPr lang="en-US" sz="1400" baseline="-25000" dirty="0">
                <a:latin typeface="Calibri" panose="020F0502020204030204" pitchFamily="34" charset="0"/>
                <a:cs typeface="Calibri" panose="020F0502020204030204" pitchFamily="34" charset="0"/>
              </a:rPr>
              <a:t>c2</a:t>
            </a:r>
            <a:r>
              <a:rPr lang="en-US" sz="1400" dirty="0">
                <a:latin typeface="Calibri" panose="020F0502020204030204" pitchFamily="34" charset="0"/>
                <a:cs typeface="Calibri" panose="020F0502020204030204" pitchFamily="34" charset="0"/>
              </a:rPr>
              <a:t>.  So SC is destroyed by the time we get to H = H</a:t>
            </a:r>
            <a:r>
              <a:rPr lang="en-US" sz="1400" baseline="-25000" dirty="0">
                <a:latin typeface="Calibri" panose="020F0502020204030204" pitchFamily="34" charset="0"/>
                <a:cs typeface="Calibri" panose="020F0502020204030204" pitchFamily="34" charset="0"/>
              </a:rPr>
              <a:t>c2</a:t>
            </a:r>
            <a:r>
              <a:rPr lang="en-US" sz="1400" dirty="0">
                <a:latin typeface="Calibri" panose="020F0502020204030204" pitchFamily="34" charset="0"/>
                <a:cs typeface="Calibri" panose="020F0502020204030204" pitchFamily="34" charset="0"/>
              </a:rPr>
              <a:t>, and this transition is second order.  </a:t>
            </a:r>
            <a:endParaRPr lang="en-US" dirty="0"/>
          </a:p>
        </p:txBody>
      </p:sp>
      <p:pic>
        <p:nvPicPr>
          <p:cNvPr id="38" name="Picture 37">
            <a:extLst>
              <a:ext uri="{FF2B5EF4-FFF2-40B4-BE49-F238E27FC236}">
                <a16:creationId xmlns:a16="http://schemas.microsoft.com/office/drawing/2014/main" id="{536F88A7-B214-4AD2-B05C-3F8F60563C53}"/>
              </a:ext>
            </a:extLst>
          </p:cNvPr>
          <p:cNvPicPr>
            <a:picLocks noChangeAspect="1"/>
          </p:cNvPicPr>
          <p:nvPr/>
        </p:nvPicPr>
        <p:blipFill>
          <a:blip r:embed="rId4"/>
          <a:stretch>
            <a:fillRect/>
          </a:stretch>
        </p:blipFill>
        <p:spPr>
          <a:xfrm>
            <a:off x="9946483" y="1589131"/>
            <a:ext cx="1877137" cy="1916656"/>
          </a:xfrm>
          <a:prstGeom prst="rect">
            <a:avLst/>
          </a:prstGeom>
        </p:spPr>
      </p:pic>
      <p:pic>
        <p:nvPicPr>
          <p:cNvPr id="39" name="Picture 38">
            <a:extLst>
              <a:ext uri="{FF2B5EF4-FFF2-40B4-BE49-F238E27FC236}">
                <a16:creationId xmlns:a16="http://schemas.microsoft.com/office/drawing/2014/main" id="{E06705AF-728E-43B7-AFDA-FD9686E32146}"/>
              </a:ext>
            </a:extLst>
          </p:cNvPr>
          <p:cNvPicPr>
            <a:picLocks noChangeAspect="1"/>
          </p:cNvPicPr>
          <p:nvPr/>
        </p:nvPicPr>
        <p:blipFill>
          <a:blip r:embed="rId5"/>
          <a:stretch>
            <a:fillRect/>
          </a:stretch>
        </p:blipFill>
        <p:spPr>
          <a:xfrm>
            <a:off x="10018526" y="3651796"/>
            <a:ext cx="1704975" cy="1781175"/>
          </a:xfrm>
          <a:prstGeom prst="rect">
            <a:avLst/>
          </a:prstGeom>
        </p:spPr>
      </p:pic>
    </p:spTree>
    <p:extLst>
      <p:ext uri="{BB962C8B-B14F-4D97-AF65-F5344CB8AC3E}">
        <p14:creationId xmlns:p14="http://schemas.microsoft.com/office/powerpoint/2010/main" val="1063689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19695" y="960961"/>
            <a:ext cx="8474109" cy="954107"/>
          </a:xfrm>
          <a:prstGeom prst="rect">
            <a:avLst/>
          </a:prstGeom>
          <a:noFill/>
        </p:spPr>
        <p:txBody>
          <a:bodyPr wrap="square" rtlCol="0">
            <a:spAutoFit/>
          </a:bodyPr>
          <a:lstStyle/>
          <a:p>
            <a:r>
              <a:rPr lang="en-US" sz="1400"/>
              <a:t>First </a:t>
            </a:r>
            <a:r>
              <a:rPr lang="en-US" sz="1400" dirty="0"/>
              <a:t>we’ll do the London theory.  We assume there is a certain density of superconducting electrons n</a:t>
            </a:r>
            <a:r>
              <a:rPr lang="en-US" sz="1400" baseline="-25000" dirty="0"/>
              <a:t>s</a:t>
            </a:r>
            <a:r>
              <a:rPr lang="en-US" sz="1400" dirty="0"/>
              <a:t>.  Then, according to N2L, </a:t>
            </a:r>
            <a:r>
              <a:rPr lang="en-US" sz="1400"/>
              <a:t>and Maxwell we have those three equations.  </a:t>
            </a:r>
            <a:r>
              <a:rPr lang="en-US" sz="1400" dirty="0"/>
              <a:t>In the latter though, we’ll take out the </a:t>
            </a:r>
            <a:r>
              <a:rPr lang="en-US" sz="1400" dirty="0" err="1"/>
              <a:t>dE</a:t>
            </a:r>
            <a:r>
              <a:rPr lang="en-US" sz="1400" dirty="0"/>
              <a:t>/dt term as this describes EM wave propagation and we’re going to presume we’re doing this in a quasi-equilibrium manner, so no waves.  Also, we’ll confine our attention to inside of metal so we can take </a:t>
            </a:r>
            <a:r>
              <a:rPr lang="en-US" sz="1400" dirty="0" err="1"/>
              <a:t>j</a:t>
            </a:r>
            <a:r>
              <a:rPr lang="en-US" sz="1400" baseline="-25000" dirty="0" err="1"/>
              <a:t>f</a:t>
            </a:r>
            <a:r>
              <a:rPr lang="en-US" sz="1400" dirty="0"/>
              <a:t> = 0.  </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8AD93CD1-0348-4132-A988-A01EDD0E90B7}"/>
              </a:ext>
            </a:extLst>
          </p:cNvPr>
          <p:cNvPicPr>
            <a:picLocks noChangeAspect="1"/>
          </p:cNvPicPr>
          <p:nvPr/>
        </p:nvPicPr>
        <p:blipFill>
          <a:blip r:embed="rId2"/>
          <a:stretch>
            <a:fillRect/>
          </a:stretch>
        </p:blipFill>
        <p:spPr>
          <a:xfrm>
            <a:off x="9181877" y="892360"/>
            <a:ext cx="2690428" cy="3549075"/>
          </a:xfrm>
          <a:prstGeom prst="rect">
            <a:avLst/>
          </a:prstGeom>
        </p:spPr>
      </p:pic>
      <p:graphicFrame>
        <p:nvGraphicFramePr>
          <p:cNvPr id="9" name="Object 8">
            <a:extLst>
              <a:ext uri="{FF2B5EF4-FFF2-40B4-BE49-F238E27FC236}">
                <a16:creationId xmlns:a16="http://schemas.microsoft.com/office/drawing/2014/main" id="{03E24253-8F76-4C4D-ADFE-A6AF134B0A81}"/>
              </a:ext>
            </a:extLst>
          </p:cNvPr>
          <p:cNvGraphicFramePr>
            <a:graphicFrameLocks noChangeAspect="1"/>
          </p:cNvGraphicFramePr>
          <p:nvPr>
            <p:extLst>
              <p:ext uri="{D42A27DB-BD31-4B8C-83A1-F6EECF244321}">
                <p14:modId xmlns:p14="http://schemas.microsoft.com/office/powerpoint/2010/main" val="2975582177"/>
              </p:ext>
            </p:extLst>
          </p:nvPr>
        </p:nvGraphicFramePr>
        <p:xfrm>
          <a:off x="385684" y="2496986"/>
          <a:ext cx="1071562" cy="580967"/>
        </p:xfrm>
        <a:graphic>
          <a:graphicData uri="http://schemas.openxmlformats.org/presentationml/2006/ole">
            <mc:AlternateContent xmlns:mc="http://schemas.openxmlformats.org/markup-compatibility/2006">
              <mc:Choice xmlns:v="urn:schemas-microsoft-com:vml" Requires="v">
                <p:oleObj name="Equation" r:id="rId3" imgW="790194" imgH="429375" progId="Equation.DSMT4">
                  <p:embed/>
                </p:oleObj>
              </mc:Choice>
              <mc:Fallback>
                <p:oleObj name="Equation" r:id="rId3" imgW="790194" imgH="429375" progId="Equation.DSMT4">
                  <p:embed/>
                  <p:pic>
                    <p:nvPicPr>
                      <p:cNvPr id="0" name=""/>
                      <p:cNvPicPr/>
                      <p:nvPr/>
                    </p:nvPicPr>
                    <p:blipFill>
                      <a:blip r:embed="rId4"/>
                      <a:stretch>
                        <a:fillRect/>
                      </a:stretch>
                    </p:blipFill>
                    <p:spPr>
                      <a:xfrm>
                        <a:off x="385684" y="2496986"/>
                        <a:ext cx="1071562" cy="58096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A19262E7-EC54-4972-B525-8AC32A9129B0}"/>
              </a:ext>
            </a:extLst>
          </p:cNvPr>
          <p:cNvGraphicFramePr>
            <a:graphicFrameLocks noChangeAspect="1"/>
          </p:cNvGraphicFramePr>
          <p:nvPr>
            <p:extLst>
              <p:ext uri="{D42A27DB-BD31-4B8C-83A1-F6EECF244321}">
                <p14:modId xmlns:p14="http://schemas.microsoft.com/office/powerpoint/2010/main" val="1328683730"/>
              </p:ext>
            </p:extLst>
          </p:nvPr>
        </p:nvGraphicFramePr>
        <p:xfrm>
          <a:off x="1996389" y="2516628"/>
          <a:ext cx="4365625" cy="573088"/>
        </p:xfrm>
        <a:graphic>
          <a:graphicData uri="http://schemas.openxmlformats.org/presentationml/2006/ole">
            <mc:AlternateContent xmlns:mc="http://schemas.openxmlformats.org/markup-compatibility/2006">
              <mc:Choice xmlns:v="urn:schemas-microsoft-com:vml" Requires="v">
                <p:oleObj name="Equation" r:id="rId5" imgW="3403440" imgH="444240" progId="Equation.DSMT4">
                  <p:embed/>
                </p:oleObj>
              </mc:Choice>
              <mc:Fallback>
                <p:oleObj name="Equation" r:id="rId5" imgW="3403440" imgH="444240" progId="Equation.DSMT4">
                  <p:embed/>
                  <p:pic>
                    <p:nvPicPr>
                      <p:cNvPr id="0" name=""/>
                      <p:cNvPicPr/>
                      <p:nvPr/>
                    </p:nvPicPr>
                    <p:blipFill>
                      <a:blip r:embed="rId6"/>
                      <a:stretch>
                        <a:fillRect/>
                      </a:stretch>
                    </p:blipFill>
                    <p:spPr>
                      <a:xfrm>
                        <a:off x="1996389" y="2516628"/>
                        <a:ext cx="4365625" cy="573088"/>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1A90BD2E-A732-44B4-8EDF-2E8FDDF0E54B}"/>
              </a:ext>
            </a:extLst>
          </p:cNvPr>
          <p:cNvSpPr txBox="1"/>
          <p:nvPr/>
        </p:nvSpPr>
        <p:spPr>
          <a:xfrm>
            <a:off x="385684" y="3412018"/>
            <a:ext cx="2690428" cy="307777"/>
          </a:xfrm>
          <a:prstGeom prst="rect">
            <a:avLst/>
          </a:prstGeom>
          <a:noFill/>
        </p:spPr>
        <p:txBody>
          <a:bodyPr wrap="square" rtlCol="0">
            <a:spAutoFit/>
          </a:bodyPr>
          <a:lstStyle/>
          <a:p>
            <a:r>
              <a:rPr lang="en-US" sz="1400" dirty="0"/>
              <a:t>Can combine first two to get:</a:t>
            </a:r>
          </a:p>
        </p:txBody>
      </p:sp>
      <p:graphicFrame>
        <p:nvGraphicFramePr>
          <p:cNvPr id="17" name="Object 16">
            <a:extLst>
              <a:ext uri="{FF2B5EF4-FFF2-40B4-BE49-F238E27FC236}">
                <a16:creationId xmlns:a16="http://schemas.microsoft.com/office/drawing/2014/main" id="{E6F01BC3-79FE-42E3-8FAF-CC2B6A6935FF}"/>
              </a:ext>
            </a:extLst>
          </p:cNvPr>
          <p:cNvGraphicFramePr>
            <a:graphicFrameLocks noChangeAspect="1"/>
          </p:cNvGraphicFramePr>
          <p:nvPr>
            <p:extLst>
              <p:ext uri="{D42A27DB-BD31-4B8C-83A1-F6EECF244321}">
                <p14:modId xmlns:p14="http://schemas.microsoft.com/office/powerpoint/2010/main" val="2446288934"/>
              </p:ext>
            </p:extLst>
          </p:nvPr>
        </p:nvGraphicFramePr>
        <p:xfrm>
          <a:off x="456942" y="3790675"/>
          <a:ext cx="2000608" cy="623140"/>
        </p:xfrm>
        <a:graphic>
          <a:graphicData uri="http://schemas.openxmlformats.org/presentationml/2006/ole">
            <mc:AlternateContent xmlns:mc="http://schemas.openxmlformats.org/markup-compatibility/2006">
              <mc:Choice xmlns:v="urn:schemas-microsoft-com:vml" Requires="v">
                <p:oleObj name="Equation" r:id="rId7" imgW="1549080" imgH="482400" progId="Equation.DSMT4">
                  <p:embed/>
                </p:oleObj>
              </mc:Choice>
              <mc:Fallback>
                <p:oleObj name="Equation" r:id="rId7" imgW="1549080" imgH="482400" progId="Equation.DSMT4">
                  <p:embed/>
                  <p:pic>
                    <p:nvPicPr>
                      <p:cNvPr id="0" name=""/>
                      <p:cNvPicPr/>
                      <p:nvPr/>
                    </p:nvPicPr>
                    <p:blipFill>
                      <a:blip r:embed="rId8"/>
                      <a:stretch>
                        <a:fillRect/>
                      </a:stretch>
                    </p:blipFill>
                    <p:spPr>
                      <a:xfrm>
                        <a:off x="456942" y="3790675"/>
                        <a:ext cx="2000608" cy="62314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A046A9BA-F2A6-440D-BE7C-301A5D92F337}"/>
              </a:ext>
            </a:extLst>
          </p:cNvPr>
          <p:cNvGraphicFramePr>
            <a:graphicFrameLocks noChangeAspect="1"/>
          </p:cNvGraphicFramePr>
          <p:nvPr>
            <p:extLst>
              <p:ext uri="{D42A27DB-BD31-4B8C-83A1-F6EECF244321}">
                <p14:modId xmlns:p14="http://schemas.microsoft.com/office/powerpoint/2010/main" val="3818931256"/>
              </p:ext>
            </p:extLst>
          </p:nvPr>
        </p:nvGraphicFramePr>
        <p:xfrm>
          <a:off x="456942" y="5197331"/>
          <a:ext cx="1912937" cy="552450"/>
        </p:xfrm>
        <a:graphic>
          <a:graphicData uri="http://schemas.openxmlformats.org/presentationml/2006/ole">
            <mc:AlternateContent xmlns:mc="http://schemas.openxmlformats.org/markup-compatibility/2006">
              <mc:Choice xmlns:v="urn:schemas-microsoft-com:vml" Requires="v">
                <p:oleObj name="Equation" r:id="rId9" imgW="1473120" imgH="419040" progId="Equation.DSMT4">
                  <p:embed/>
                </p:oleObj>
              </mc:Choice>
              <mc:Fallback>
                <p:oleObj name="Equation" r:id="rId9" imgW="1473120" imgH="419040" progId="Equation.DSMT4">
                  <p:embed/>
                  <p:pic>
                    <p:nvPicPr>
                      <p:cNvPr id="0" name="Object 3"/>
                      <p:cNvPicPr>
                        <a:picLocks noChangeAspect="1" noChangeArrowheads="1"/>
                      </p:cNvPicPr>
                      <p:nvPr/>
                    </p:nvPicPr>
                    <p:blipFill>
                      <a:blip r:embed="rId10"/>
                      <a:srcRect/>
                      <a:stretch>
                        <a:fillRect/>
                      </a:stretch>
                    </p:blipFill>
                    <p:spPr bwMode="auto">
                      <a:xfrm>
                        <a:off x="456942" y="5197331"/>
                        <a:ext cx="1912937" cy="552450"/>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A667372-67B3-4A6E-B7B5-A235832FFDE1}"/>
              </a:ext>
            </a:extLst>
          </p:cNvPr>
          <p:cNvSpPr txBox="1"/>
          <p:nvPr/>
        </p:nvSpPr>
        <p:spPr>
          <a:xfrm>
            <a:off x="385684" y="4564866"/>
            <a:ext cx="3509355" cy="523220"/>
          </a:xfrm>
          <a:prstGeom prst="rect">
            <a:avLst/>
          </a:prstGeom>
          <a:noFill/>
        </p:spPr>
        <p:txBody>
          <a:bodyPr wrap="square" rtlCol="0">
            <a:spAutoFit/>
          </a:bodyPr>
          <a:lstStyle/>
          <a:p>
            <a:r>
              <a:rPr lang="en-US" sz="1400" dirty="0"/>
              <a:t>And if choose integration constant to be 0, then we have:</a:t>
            </a:r>
          </a:p>
        </p:txBody>
      </p:sp>
      <p:graphicFrame>
        <p:nvGraphicFramePr>
          <p:cNvPr id="21" name="Object 20">
            <a:extLst>
              <a:ext uri="{FF2B5EF4-FFF2-40B4-BE49-F238E27FC236}">
                <a16:creationId xmlns:a16="http://schemas.microsoft.com/office/drawing/2014/main" id="{4BF9B7F1-DCAD-464F-A259-E6D07B8FBAD3}"/>
              </a:ext>
            </a:extLst>
          </p:cNvPr>
          <p:cNvGraphicFramePr>
            <a:graphicFrameLocks noChangeAspect="1"/>
          </p:cNvGraphicFramePr>
          <p:nvPr>
            <p:extLst>
              <p:ext uri="{D42A27DB-BD31-4B8C-83A1-F6EECF244321}">
                <p14:modId xmlns:p14="http://schemas.microsoft.com/office/powerpoint/2010/main" val="2106694859"/>
              </p:ext>
            </p:extLst>
          </p:nvPr>
        </p:nvGraphicFramePr>
        <p:xfrm>
          <a:off x="5806818" y="3790675"/>
          <a:ext cx="1867141" cy="1058047"/>
        </p:xfrm>
        <a:graphic>
          <a:graphicData uri="http://schemas.openxmlformats.org/presentationml/2006/ole">
            <mc:AlternateContent xmlns:mc="http://schemas.openxmlformats.org/markup-compatibility/2006">
              <mc:Choice xmlns:v="urn:schemas-microsoft-com:vml" Requires="v">
                <p:oleObj name="Equation" r:id="rId11" imgW="1523880" imgH="863280" progId="Equation.DSMT4">
                  <p:embed/>
                </p:oleObj>
              </mc:Choice>
              <mc:Fallback>
                <p:oleObj name="Equation" r:id="rId11" imgW="1523880" imgH="863280" progId="Equation.DSMT4">
                  <p:embed/>
                  <p:pic>
                    <p:nvPicPr>
                      <p:cNvPr id="0" name=""/>
                      <p:cNvPicPr/>
                      <p:nvPr/>
                    </p:nvPicPr>
                    <p:blipFill>
                      <a:blip r:embed="rId12"/>
                      <a:stretch>
                        <a:fillRect/>
                      </a:stretch>
                    </p:blipFill>
                    <p:spPr>
                      <a:xfrm>
                        <a:off x="5806818" y="3790675"/>
                        <a:ext cx="1867141" cy="105804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8748297D-94A0-45F7-B713-7F37E7A1B985}"/>
                  </a:ext>
                </a:extLst>
              </p14:cNvPr>
              <p14:cNvContentPartPr/>
              <p14:nvPr/>
            </p14:nvContentPartPr>
            <p14:xfrm>
              <a:off x="2589396" y="3345633"/>
              <a:ext cx="2000608" cy="2238120"/>
            </p14:xfrm>
          </p:contentPart>
        </mc:Choice>
        <mc:Fallback xmlns="">
          <p:pic>
            <p:nvPicPr>
              <p:cNvPr id="22" name="Ink 21">
                <a:extLst>
                  <a:ext uri="{FF2B5EF4-FFF2-40B4-BE49-F238E27FC236}">
                    <a16:creationId xmlns:a16="http://schemas.microsoft.com/office/drawing/2014/main" id="{8748297D-94A0-45F7-B713-7F37E7A1B985}"/>
                  </a:ext>
                </a:extLst>
              </p:cNvPr>
              <p:cNvPicPr/>
              <p:nvPr/>
            </p:nvPicPr>
            <p:blipFill>
              <a:blip r:embed="rId15"/>
              <a:stretch>
                <a:fillRect/>
              </a:stretch>
            </p:blipFill>
            <p:spPr>
              <a:xfrm>
                <a:off x="2580396" y="3336633"/>
                <a:ext cx="2018249" cy="225576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4" name="Ink 23">
                <a:extLst>
                  <a:ext uri="{FF2B5EF4-FFF2-40B4-BE49-F238E27FC236}">
                    <a16:creationId xmlns:a16="http://schemas.microsoft.com/office/drawing/2014/main" id="{6725EB54-6DC6-4E43-BA52-02B5ECF74C3A}"/>
                  </a:ext>
                </a:extLst>
              </p14:cNvPr>
              <p14:cNvContentPartPr/>
              <p14:nvPr/>
            </p14:nvContentPartPr>
            <p14:xfrm>
              <a:off x="1227604" y="3093273"/>
              <a:ext cx="984240" cy="174600"/>
            </p14:xfrm>
          </p:contentPart>
        </mc:Choice>
        <mc:Fallback xmlns="">
          <p:pic>
            <p:nvPicPr>
              <p:cNvPr id="24" name="Ink 23">
                <a:extLst>
                  <a:ext uri="{FF2B5EF4-FFF2-40B4-BE49-F238E27FC236}">
                    <a16:creationId xmlns:a16="http://schemas.microsoft.com/office/drawing/2014/main" id="{6725EB54-6DC6-4E43-BA52-02B5ECF74C3A}"/>
                  </a:ext>
                </a:extLst>
              </p:cNvPr>
              <p:cNvPicPr/>
              <p:nvPr/>
            </p:nvPicPr>
            <p:blipFill>
              <a:blip r:embed="rId17"/>
              <a:stretch>
                <a:fillRect/>
              </a:stretch>
            </p:blipFill>
            <p:spPr>
              <a:xfrm>
                <a:off x="1218604" y="3084273"/>
                <a:ext cx="1001880" cy="19224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5" name="Ink 24">
                <a:extLst>
                  <a:ext uri="{FF2B5EF4-FFF2-40B4-BE49-F238E27FC236}">
                    <a16:creationId xmlns:a16="http://schemas.microsoft.com/office/drawing/2014/main" id="{7B6B8D0E-9476-4BCC-92F0-69AAAEFC81D2}"/>
                  </a:ext>
                </a:extLst>
              </p14:cNvPr>
              <p14:cNvContentPartPr/>
              <p14:nvPr/>
            </p14:nvContentPartPr>
            <p14:xfrm>
              <a:off x="5808964" y="3211353"/>
              <a:ext cx="233640" cy="448560"/>
            </p14:xfrm>
          </p:contentPart>
        </mc:Choice>
        <mc:Fallback xmlns="">
          <p:pic>
            <p:nvPicPr>
              <p:cNvPr id="25" name="Ink 24">
                <a:extLst>
                  <a:ext uri="{FF2B5EF4-FFF2-40B4-BE49-F238E27FC236}">
                    <a16:creationId xmlns:a16="http://schemas.microsoft.com/office/drawing/2014/main" id="{7B6B8D0E-9476-4BCC-92F0-69AAAEFC81D2}"/>
                  </a:ext>
                </a:extLst>
              </p:cNvPr>
              <p:cNvPicPr/>
              <p:nvPr/>
            </p:nvPicPr>
            <p:blipFill>
              <a:blip r:embed="rId19"/>
              <a:stretch>
                <a:fillRect/>
              </a:stretch>
            </p:blipFill>
            <p:spPr>
              <a:xfrm>
                <a:off x="5799950" y="3202346"/>
                <a:ext cx="251307" cy="466214"/>
              </a:xfrm>
              <a:prstGeom prst="rect">
                <a:avLst/>
              </a:prstGeom>
            </p:spPr>
          </p:pic>
        </mc:Fallback>
      </mc:AlternateContent>
      <p:sp>
        <p:nvSpPr>
          <p:cNvPr id="26" name="TextBox 25">
            <a:extLst>
              <a:ext uri="{FF2B5EF4-FFF2-40B4-BE49-F238E27FC236}">
                <a16:creationId xmlns:a16="http://schemas.microsoft.com/office/drawing/2014/main" id="{BF13452D-57F2-44A6-BC58-18ACA7F98853}"/>
              </a:ext>
            </a:extLst>
          </p:cNvPr>
          <p:cNvSpPr txBox="1"/>
          <p:nvPr/>
        </p:nvSpPr>
        <p:spPr>
          <a:xfrm>
            <a:off x="4246862" y="5088086"/>
            <a:ext cx="4365625" cy="738664"/>
          </a:xfrm>
          <a:prstGeom prst="rect">
            <a:avLst/>
          </a:prstGeom>
          <a:noFill/>
        </p:spPr>
        <p:txBody>
          <a:bodyPr wrap="square" rtlCol="0">
            <a:spAutoFit/>
          </a:bodyPr>
          <a:lstStyle/>
          <a:p>
            <a:r>
              <a:rPr lang="en-US" sz="1400" dirty="0"/>
              <a:t>Then plug that into other ME and we get PDE for B.  Can solve and see that B field exponentially decays to 0.  Length scale of decay is the penetration depth,</a:t>
            </a:r>
          </a:p>
        </p:txBody>
      </p:sp>
      <p:graphicFrame>
        <p:nvGraphicFramePr>
          <p:cNvPr id="28" name="Object 27">
            <a:extLst>
              <a:ext uri="{FF2B5EF4-FFF2-40B4-BE49-F238E27FC236}">
                <a16:creationId xmlns:a16="http://schemas.microsoft.com/office/drawing/2014/main" id="{F212A236-7077-4287-A5F2-10B62F4419F0}"/>
              </a:ext>
            </a:extLst>
          </p:cNvPr>
          <p:cNvGraphicFramePr>
            <a:graphicFrameLocks noChangeAspect="1"/>
          </p:cNvGraphicFramePr>
          <p:nvPr>
            <p:extLst>
              <p:ext uri="{D42A27DB-BD31-4B8C-83A1-F6EECF244321}">
                <p14:modId xmlns:p14="http://schemas.microsoft.com/office/powerpoint/2010/main" val="2164534856"/>
              </p:ext>
            </p:extLst>
          </p:nvPr>
        </p:nvGraphicFramePr>
        <p:xfrm>
          <a:off x="4367486" y="6012500"/>
          <a:ext cx="3512805" cy="565833"/>
        </p:xfrm>
        <a:graphic>
          <a:graphicData uri="http://schemas.openxmlformats.org/presentationml/2006/ole">
            <mc:AlternateContent xmlns:mc="http://schemas.openxmlformats.org/markup-compatibility/2006">
              <mc:Choice xmlns:v="urn:schemas-microsoft-com:vml" Requires="v">
                <p:oleObj name="Equation" r:id="rId20" imgW="2959100" imgH="482600" progId="Equation.DSMT4">
                  <p:embed/>
                </p:oleObj>
              </mc:Choice>
              <mc:Fallback>
                <p:oleObj name="Equation" r:id="rId20" imgW="2959100" imgH="482600" progId="Equation.DSMT4">
                  <p:embed/>
                  <p:pic>
                    <p:nvPicPr>
                      <p:cNvPr id="0" name="Object 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67486" y="6012500"/>
                        <a:ext cx="3512805" cy="56583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2">
            <p14:nvContentPartPr>
              <p14:cNvPr id="4" name="Ink 3">
                <a:extLst>
                  <a:ext uri="{FF2B5EF4-FFF2-40B4-BE49-F238E27FC236}">
                    <a16:creationId xmlns:a16="http://schemas.microsoft.com/office/drawing/2014/main" id="{29388757-392B-44D6-8E6C-BB1DA2A09277}"/>
                  </a:ext>
                </a:extLst>
              </p14:cNvPr>
              <p14:cNvContentPartPr/>
              <p14:nvPr/>
            </p14:nvContentPartPr>
            <p14:xfrm>
              <a:off x="10513117" y="4288677"/>
              <a:ext cx="544320" cy="209160"/>
            </p14:xfrm>
          </p:contentPart>
        </mc:Choice>
        <mc:Fallback xmlns="">
          <p:pic>
            <p:nvPicPr>
              <p:cNvPr id="4" name="Ink 3">
                <a:extLst>
                  <a:ext uri="{FF2B5EF4-FFF2-40B4-BE49-F238E27FC236}">
                    <a16:creationId xmlns:a16="http://schemas.microsoft.com/office/drawing/2014/main" id="{29388757-392B-44D6-8E6C-BB1DA2A09277}"/>
                  </a:ext>
                </a:extLst>
              </p:cNvPr>
              <p:cNvPicPr/>
              <p:nvPr/>
            </p:nvPicPr>
            <p:blipFill>
              <a:blip r:embed="rId23"/>
              <a:stretch>
                <a:fillRect/>
              </a:stretch>
            </p:blipFill>
            <p:spPr>
              <a:xfrm>
                <a:off x="10504123" y="4279661"/>
                <a:ext cx="561948" cy="22683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 name="Ink 4">
                <a:extLst>
                  <a:ext uri="{FF2B5EF4-FFF2-40B4-BE49-F238E27FC236}">
                    <a16:creationId xmlns:a16="http://schemas.microsoft.com/office/drawing/2014/main" id="{B701F94E-CF0D-4506-837A-08EF0BB5EAAF}"/>
                  </a:ext>
                </a:extLst>
              </p14:cNvPr>
              <p14:cNvContentPartPr/>
              <p14:nvPr/>
            </p14:nvContentPartPr>
            <p14:xfrm>
              <a:off x="10510597" y="4308477"/>
              <a:ext cx="10080" cy="83520"/>
            </p14:xfrm>
          </p:contentPart>
        </mc:Choice>
        <mc:Fallback xmlns="">
          <p:pic>
            <p:nvPicPr>
              <p:cNvPr id="5" name="Ink 4">
                <a:extLst>
                  <a:ext uri="{FF2B5EF4-FFF2-40B4-BE49-F238E27FC236}">
                    <a16:creationId xmlns:a16="http://schemas.microsoft.com/office/drawing/2014/main" id="{B701F94E-CF0D-4506-837A-08EF0BB5EAAF}"/>
                  </a:ext>
                </a:extLst>
              </p:cNvPr>
              <p:cNvPicPr/>
              <p:nvPr/>
            </p:nvPicPr>
            <p:blipFill>
              <a:blip r:embed="rId25"/>
              <a:stretch>
                <a:fillRect/>
              </a:stretch>
            </p:blipFill>
            <p:spPr>
              <a:xfrm>
                <a:off x="10501597" y="4299477"/>
                <a:ext cx="27720" cy="101160"/>
              </a:xfrm>
              <a:prstGeom prst="rect">
                <a:avLst/>
              </a:prstGeom>
            </p:spPr>
          </p:pic>
        </mc:Fallback>
      </mc:AlternateContent>
      <p:sp>
        <p:nvSpPr>
          <p:cNvPr id="7" name="TextBox 6">
            <a:extLst>
              <a:ext uri="{FF2B5EF4-FFF2-40B4-BE49-F238E27FC236}">
                <a16:creationId xmlns:a16="http://schemas.microsoft.com/office/drawing/2014/main" id="{215FA2BB-58AC-4671-A10C-5B6617C623FF}"/>
              </a:ext>
            </a:extLst>
          </p:cNvPr>
          <p:cNvSpPr txBox="1"/>
          <p:nvPr/>
        </p:nvSpPr>
        <p:spPr>
          <a:xfrm>
            <a:off x="10413396" y="4567787"/>
            <a:ext cx="1502820" cy="523220"/>
          </a:xfrm>
          <a:prstGeom prst="rect">
            <a:avLst/>
          </a:prstGeom>
          <a:noFill/>
        </p:spPr>
        <p:txBody>
          <a:bodyPr wrap="square" rtlCol="0">
            <a:spAutoFit/>
          </a:bodyPr>
          <a:lstStyle/>
          <a:p>
            <a:r>
              <a:rPr lang="en-US" sz="1400" dirty="0"/>
              <a:t>The lines are total B field lines,</a:t>
            </a:r>
          </a:p>
        </p:txBody>
      </p:sp>
      <p:sp>
        <p:nvSpPr>
          <p:cNvPr id="10" name="TextBox 9">
            <a:extLst>
              <a:ext uri="{FF2B5EF4-FFF2-40B4-BE49-F238E27FC236}">
                <a16:creationId xmlns:a16="http://schemas.microsoft.com/office/drawing/2014/main" id="{A0B75399-8288-4A68-AD2B-92B4986F7E24}"/>
              </a:ext>
            </a:extLst>
          </p:cNvPr>
          <p:cNvSpPr txBox="1"/>
          <p:nvPr/>
        </p:nvSpPr>
        <p:spPr>
          <a:xfrm>
            <a:off x="385684" y="5938443"/>
            <a:ext cx="2389953" cy="523220"/>
          </a:xfrm>
          <a:prstGeom prst="rect">
            <a:avLst/>
          </a:prstGeom>
          <a:noFill/>
        </p:spPr>
        <p:txBody>
          <a:bodyPr wrap="square" rtlCol="0">
            <a:spAutoFit/>
          </a:bodyPr>
          <a:lstStyle/>
          <a:p>
            <a:r>
              <a:rPr lang="en-US" sz="1400" dirty="0"/>
              <a:t>where </a:t>
            </a:r>
            <a:r>
              <a:rPr lang="el-GR" sz="1400" dirty="0">
                <a:latin typeface="Calibri" panose="020F0502020204030204" pitchFamily="34" charset="0"/>
                <a:cs typeface="Calibri" panose="020F0502020204030204" pitchFamily="34" charset="0"/>
              </a:rPr>
              <a:t>φ</a:t>
            </a:r>
            <a:r>
              <a:rPr lang="en-US" sz="1400" dirty="0">
                <a:latin typeface="Calibri" panose="020F0502020204030204" pitchFamily="34" charset="0"/>
                <a:cs typeface="Calibri" panose="020F0502020204030204" pitchFamily="34" charset="0"/>
              </a:rPr>
              <a:t> would be just ‘some’ function.</a:t>
            </a:r>
            <a:endParaRPr lang="en-US" sz="1400" dirty="0"/>
          </a:p>
        </p:txBody>
      </p:sp>
      <p:sp>
        <p:nvSpPr>
          <p:cNvPr id="12" name="TextBox 11">
            <a:extLst>
              <a:ext uri="{FF2B5EF4-FFF2-40B4-BE49-F238E27FC236}">
                <a16:creationId xmlns:a16="http://schemas.microsoft.com/office/drawing/2014/main" id="{4D72417D-26E7-4D60-8E63-D23F73BE5A48}"/>
              </a:ext>
            </a:extLst>
          </p:cNvPr>
          <p:cNvSpPr txBox="1"/>
          <p:nvPr/>
        </p:nvSpPr>
        <p:spPr>
          <a:xfrm>
            <a:off x="8166642" y="5615277"/>
            <a:ext cx="4011038" cy="1169551"/>
          </a:xfrm>
          <a:prstGeom prst="rect">
            <a:avLst/>
          </a:prstGeom>
          <a:noFill/>
          <a:ln w="19050">
            <a:solidFill>
              <a:srgbClr val="0070C0"/>
            </a:solidFill>
          </a:ln>
        </p:spPr>
        <p:txBody>
          <a:bodyPr wrap="square" rtlCol="0">
            <a:spAutoFit/>
          </a:bodyPr>
          <a:lstStyle/>
          <a:p>
            <a:r>
              <a:rPr lang="en-US" sz="1400"/>
              <a:t>Note that we presumed n</a:t>
            </a:r>
            <a:r>
              <a:rPr lang="en-US" sz="1400" baseline="-25000"/>
              <a:t>s</a:t>
            </a:r>
            <a:r>
              <a:rPr lang="en-US" sz="1400"/>
              <a:t> constant in space here.  Otherwise our B field PDE picks up a source term, and it doesn’t follow that B must exponentially decay – this is where Type II’s differ from Type I’s,  and how they let B flux in.</a:t>
            </a:r>
          </a:p>
        </p:txBody>
      </p:sp>
      <mc:AlternateContent xmlns:mc="http://schemas.openxmlformats.org/markup-compatibility/2006" xmlns:p14="http://schemas.microsoft.com/office/powerpoint/2010/main">
        <mc:Choice Requires="p14">
          <p:contentPart p14:bwMode="auto" r:id="rId26">
            <p14:nvContentPartPr>
              <p14:cNvPr id="13" name="Ink 12">
                <a:extLst>
                  <a:ext uri="{FF2B5EF4-FFF2-40B4-BE49-F238E27FC236}">
                    <a16:creationId xmlns:a16="http://schemas.microsoft.com/office/drawing/2014/main" id="{F384744A-72F9-4386-9D47-00050C189319}"/>
                  </a:ext>
                </a:extLst>
              </p14:cNvPr>
              <p14:cNvContentPartPr/>
              <p14:nvPr/>
            </p14:nvContentPartPr>
            <p14:xfrm>
              <a:off x="7729277" y="4447045"/>
              <a:ext cx="1887480" cy="981720"/>
            </p14:xfrm>
          </p:contentPart>
        </mc:Choice>
        <mc:Fallback xmlns="">
          <p:pic>
            <p:nvPicPr>
              <p:cNvPr id="13" name="Ink 12">
                <a:extLst>
                  <a:ext uri="{FF2B5EF4-FFF2-40B4-BE49-F238E27FC236}">
                    <a16:creationId xmlns:a16="http://schemas.microsoft.com/office/drawing/2014/main" id="{F384744A-72F9-4386-9D47-00050C189319}"/>
                  </a:ext>
                </a:extLst>
              </p:cNvPr>
              <p:cNvPicPr/>
              <p:nvPr/>
            </p:nvPicPr>
            <p:blipFill>
              <a:blip r:embed="rId27"/>
              <a:stretch>
                <a:fillRect/>
              </a:stretch>
            </p:blipFill>
            <p:spPr>
              <a:xfrm>
                <a:off x="7720637" y="4438045"/>
                <a:ext cx="1905120" cy="999360"/>
              </a:xfrm>
              <a:prstGeom prst="rect">
                <a:avLst/>
              </a:prstGeom>
            </p:spPr>
          </p:pic>
        </mc:Fallback>
      </mc:AlternateContent>
    </p:spTree>
    <p:extLst>
      <p:ext uri="{BB962C8B-B14F-4D97-AF65-F5344CB8AC3E}">
        <p14:creationId xmlns:p14="http://schemas.microsoft.com/office/powerpoint/2010/main" val="10535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19694" y="817058"/>
            <a:ext cx="7938185" cy="307777"/>
          </a:xfrm>
          <a:prstGeom prst="rect">
            <a:avLst/>
          </a:prstGeom>
          <a:noFill/>
        </p:spPr>
        <p:txBody>
          <a:bodyPr wrap="square" rtlCol="0">
            <a:spAutoFit/>
          </a:bodyPr>
          <a:lstStyle/>
          <a:p>
            <a:r>
              <a:rPr lang="en-US" sz="1400" dirty="0"/>
              <a:t>Still on </a:t>
            </a:r>
            <a:r>
              <a:rPr lang="en-US" sz="1400" b="1" dirty="0"/>
              <a:t>Meisner Effect</a:t>
            </a:r>
            <a:r>
              <a:rPr lang="en-US" sz="1400" dirty="0"/>
              <a:t>.  But now we’ll do it </a:t>
            </a:r>
            <a:r>
              <a:rPr lang="en-US" sz="1400"/>
              <a:t>with QM, and in the process get a formula for n</a:t>
            </a:r>
            <a:r>
              <a:rPr lang="en-US" sz="1400" baseline="-25000"/>
              <a:t>s</a:t>
            </a:r>
            <a:r>
              <a:rPr lang="en-US" sz="1400"/>
              <a:t>(T).  </a:t>
            </a:r>
            <a:r>
              <a:rPr lang="en-US" sz="1400" dirty="0"/>
              <a:t>Our H is:</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FF5D1150-3C71-4C42-B38F-120C8A3F2E02}"/>
              </a:ext>
            </a:extLst>
          </p:cNvPr>
          <p:cNvGraphicFramePr>
            <a:graphicFrameLocks noChangeAspect="1"/>
          </p:cNvGraphicFramePr>
          <p:nvPr>
            <p:extLst>
              <p:ext uri="{D42A27DB-BD31-4B8C-83A1-F6EECF244321}">
                <p14:modId xmlns:p14="http://schemas.microsoft.com/office/powerpoint/2010/main" val="2899170632"/>
              </p:ext>
            </p:extLst>
          </p:nvPr>
        </p:nvGraphicFramePr>
        <p:xfrm>
          <a:off x="409575" y="2935267"/>
          <a:ext cx="3053977" cy="611187"/>
        </p:xfrm>
        <a:graphic>
          <a:graphicData uri="http://schemas.openxmlformats.org/presentationml/2006/ole">
            <mc:AlternateContent xmlns:mc="http://schemas.openxmlformats.org/markup-compatibility/2006">
              <mc:Choice xmlns:v="urn:schemas-microsoft-com:vml" Requires="v">
                <p:oleObj name="Equation" r:id="rId2" imgW="2475294" imgH="496070" progId="Equation.DSMT4">
                  <p:embed/>
                </p:oleObj>
              </mc:Choice>
              <mc:Fallback>
                <p:oleObj name="Equation" r:id="rId2" imgW="2475294" imgH="496070" progId="Equation.DSMT4">
                  <p:embed/>
                  <p:pic>
                    <p:nvPicPr>
                      <p:cNvPr id="0" name=""/>
                      <p:cNvPicPr/>
                      <p:nvPr/>
                    </p:nvPicPr>
                    <p:blipFill>
                      <a:blip r:embed="rId3"/>
                      <a:stretch>
                        <a:fillRect/>
                      </a:stretch>
                    </p:blipFill>
                    <p:spPr>
                      <a:xfrm>
                        <a:off x="409575" y="2935267"/>
                        <a:ext cx="3053977" cy="61118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35E9765-564B-4EB8-B647-A64ADC986954}"/>
              </a:ext>
            </a:extLst>
          </p:cNvPr>
          <p:cNvGraphicFramePr>
            <a:graphicFrameLocks noChangeAspect="1"/>
          </p:cNvGraphicFramePr>
          <p:nvPr>
            <p:extLst>
              <p:ext uri="{D42A27DB-BD31-4B8C-83A1-F6EECF244321}">
                <p14:modId xmlns:p14="http://schemas.microsoft.com/office/powerpoint/2010/main" val="2740688177"/>
              </p:ext>
            </p:extLst>
          </p:nvPr>
        </p:nvGraphicFramePr>
        <p:xfrm>
          <a:off x="4245906" y="3145900"/>
          <a:ext cx="7280193" cy="611187"/>
        </p:xfrm>
        <a:graphic>
          <a:graphicData uri="http://schemas.openxmlformats.org/presentationml/2006/ole">
            <mc:AlternateContent xmlns:mc="http://schemas.openxmlformats.org/markup-compatibility/2006">
              <mc:Choice xmlns:v="urn:schemas-microsoft-com:vml" Requires="v">
                <p:oleObj name="Equation" r:id="rId4" imgW="5560145" imgH="467229" progId="Equation.DSMT4">
                  <p:embed/>
                </p:oleObj>
              </mc:Choice>
              <mc:Fallback>
                <p:oleObj name="Equation" r:id="rId4" imgW="5560145" imgH="467229" progId="Equation.DSMT4">
                  <p:embed/>
                  <p:pic>
                    <p:nvPicPr>
                      <p:cNvPr id="0" name=""/>
                      <p:cNvPicPr/>
                      <p:nvPr/>
                    </p:nvPicPr>
                    <p:blipFill>
                      <a:blip r:embed="rId5"/>
                      <a:stretch>
                        <a:fillRect/>
                      </a:stretch>
                    </p:blipFill>
                    <p:spPr>
                      <a:xfrm>
                        <a:off x="4245906" y="3145900"/>
                        <a:ext cx="7280193" cy="611187"/>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AE2F9E88-B0F9-4B1F-8D32-582871C7C84E}"/>
              </a:ext>
            </a:extLst>
          </p:cNvPr>
          <p:cNvGraphicFramePr>
            <a:graphicFrameLocks noChangeAspect="1"/>
          </p:cNvGraphicFramePr>
          <p:nvPr>
            <p:extLst>
              <p:ext uri="{D42A27DB-BD31-4B8C-83A1-F6EECF244321}">
                <p14:modId xmlns:p14="http://schemas.microsoft.com/office/powerpoint/2010/main" val="83548373"/>
              </p:ext>
            </p:extLst>
          </p:nvPr>
        </p:nvGraphicFramePr>
        <p:xfrm>
          <a:off x="409575" y="5659851"/>
          <a:ext cx="5686425" cy="744538"/>
        </p:xfrm>
        <a:graphic>
          <a:graphicData uri="http://schemas.openxmlformats.org/presentationml/2006/ole">
            <mc:AlternateContent xmlns:mc="http://schemas.openxmlformats.org/markup-compatibility/2006">
              <mc:Choice xmlns:v="urn:schemas-microsoft-com:vml" Requires="v">
                <p:oleObj name="Equation" r:id="rId6" imgW="4114800" imgH="558720" progId="Equation.DSMT4">
                  <p:embed/>
                </p:oleObj>
              </mc:Choice>
              <mc:Fallback>
                <p:oleObj name="Equation" r:id="rId6" imgW="4114800" imgH="558720" progId="Equation.DSMT4">
                  <p:embed/>
                  <p:pic>
                    <p:nvPicPr>
                      <p:cNvPr id="0" name="Object 4"/>
                      <p:cNvPicPr>
                        <a:picLocks noChangeAspect="1" noChangeArrowheads="1"/>
                      </p:cNvPicPr>
                      <p:nvPr/>
                    </p:nvPicPr>
                    <p:blipFill>
                      <a:blip r:embed="rId7"/>
                      <a:srcRect/>
                      <a:stretch>
                        <a:fillRect/>
                      </a:stretch>
                    </p:blipFill>
                    <p:spPr bwMode="auto">
                      <a:xfrm>
                        <a:off x="409575" y="5659851"/>
                        <a:ext cx="5686425" cy="74453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6ABCC71-81CA-492D-BE86-45973F15BF76}"/>
              </a:ext>
            </a:extLst>
          </p:cNvPr>
          <p:cNvGraphicFramePr>
            <a:graphicFrameLocks noChangeAspect="1"/>
          </p:cNvGraphicFramePr>
          <p:nvPr>
            <p:extLst>
              <p:ext uri="{D42A27DB-BD31-4B8C-83A1-F6EECF244321}">
                <p14:modId xmlns:p14="http://schemas.microsoft.com/office/powerpoint/2010/main" val="3937505727"/>
              </p:ext>
            </p:extLst>
          </p:nvPr>
        </p:nvGraphicFramePr>
        <p:xfrm>
          <a:off x="4245906" y="2500328"/>
          <a:ext cx="4011973" cy="399533"/>
        </p:xfrm>
        <a:graphic>
          <a:graphicData uri="http://schemas.openxmlformats.org/presentationml/2006/ole">
            <mc:AlternateContent xmlns:mc="http://schemas.openxmlformats.org/markup-compatibility/2006">
              <mc:Choice xmlns:v="urn:schemas-microsoft-com:vml" Requires="v">
                <p:oleObj name="Equation" r:id="rId8" imgW="3060360" imgH="304560" progId="Equation.DSMT4">
                  <p:embed/>
                </p:oleObj>
              </mc:Choice>
              <mc:Fallback>
                <p:oleObj name="Equation" r:id="rId8" imgW="3060360" imgH="304560" progId="Equation.DSMT4">
                  <p:embed/>
                  <p:pic>
                    <p:nvPicPr>
                      <p:cNvPr id="0" name=""/>
                      <p:cNvPicPr/>
                      <p:nvPr/>
                    </p:nvPicPr>
                    <p:blipFill>
                      <a:blip r:embed="rId9"/>
                      <a:stretch>
                        <a:fillRect/>
                      </a:stretch>
                    </p:blipFill>
                    <p:spPr>
                      <a:xfrm>
                        <a:off x="4245906" y="2500328"/>
                        <a:ext cx="4011973" cy="39953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FED2BCC-52E8-4E70-995F-70E1095914EF}"/>
              </a:ext>
            </a:extLst>
          </p:cNvPr>
          <p:cNvSpPr txBox="1"/>
          <p:nvPr/>
        </p:nvSpPr>
        <p:spPr>
          <a:xfrm>
            <a:off x="8936611" y="2438484"/>
            <a:ext cx="2865748" cy="523220"/>
          </a:xfrm>
          <a:prstGeom prst="rect">
            <a:avLst/>
          </a:prstGeom>
          <a:noFill/>
        </p:spPr>
        <p:txBody>
          <a:bodyPr wrap="square" rtlCol="0">
            <a:spAutoFit/>
          </a:bodyPr>
          <a:lstStyle/>
          <a:p>
            <a:r>
              <a:rPr lang="en-US" sz="1400" dirty="0"/>
              <a:t>If take a look at the Conduction file, can see that this will reduce to:</a:t>
            </a:r>
          </a:p>
        </p:txBody>
      </p:sp>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F1C26BBB-794D-479C-9972-E5A3827A66FF}"/>
                  </a:ext>
                </a:extLst>
              </p14:cNvPr>
              <p14:cNvContentPartPr/>
              <p14:nvPr/>
            </p14:nvContentPartPr>
            <p14:xfrm>
              <a:off x="8348077" y="2680154"/>
              <a:ext cx="484920" cy="140040"/>
            </p14:xfrm>
          </p:contentPart>
        </mc:Choice>
        <mc:Fallback xmlns="">
          <p:pic>
            <p:nvPicPr>
              <p:cNvPr id="11" name="Ink 10">
                <a:extLst>
                  <a:ext uri="{FF2B5EF4-FFF2-40B4-BE49-F238E27FC236}">
                    <a16:creationId xmlns:a16="http://schemas.microsoft.com/office/drawing/2014/main" id="{F1C26BBB-794D-479C-9972-E5A3827A66FF}"/>
                  </a:ext>
                </a:extLst>
              </p:cNvPr>
              <p:cNvPicPr/>
              <p:nvPr/>
            </p:nvPicPr>
            <p:blipFill>
              <a:blip r:embed="rId12"/>
              <a:stretch>
                <a:fillRect/>
              </a:stretch>
            </p:blipFill>
            <p:spPr>
              <a:xfrm>
                <a:off x="8339077" y="2671131"/>
                <a:ext cx="502560" cy="157725"/>
              </a:xfrm>
              <a:prstGeom prst="rect">
                <a:avLst/>
              </a:prstGeom>
            </p:spPr>
          </p:pic>
        </mc:Fallback>
      </mc:AlternateContent>
      <p:grpSp>
        <p:nvGrpSpPr>
          <p:cNvPr id="15" name="Group 14">
            <a:extLst>
              <a:ext uri="{FF2B5EF4-FFF2-40B4-BE49-F238E27FC236}">
                <a16:creationId xmlns:a16="http://schemas.microsoft.com/office/drawing/2014/main" id="{F6FB4339-644B-434C-B849-83487612A821}"/>
              </a:ext>
            </a:extLst>
          </p:cNvPr>
          <p:cNvGrpSpPr/>
          <p:nvPr/>
        </p:nvGrpSpPr>
        <p:grpSpPr>
          <a:xfrm>
            <a:off x="10015957" y="2992634"/>
            <a:ext cx="162000" cy="318600"/>
            <a:chOff x="10015957" y="2290532"/>
            <a:chExt cx="162000" cy="318600"/>
          </a:xfrm>
        </p:grpSpPr>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9628DAF1-C4F6-4A81-A6B9-C03D787ACA9B}"/>
                    </a:ext>
                  </a:extLst>
                </p14:cNvPr>
                <p14:cNvContentPartPr/>
                <p14:nvPr/>
              </p14:nvContentPartPr>
              <p14:xfrm>
                <a:off x="10067437" y="2290532"/>
                <a:ext cx="110520" cy="318600"/>
              </p14:xfrm>
            </p:contentPart>
          </mc:Choice>
          <mc:Fallback xmlns="">
            <p:pic>
              <p:nvPicPr>
                <p:cNvPr id="13" name="Ink 12">
                  <a:extLst>
                    <a:ext uri="{FF2B5EF4-FFF2-40B4-BE49-F238E27FC236}">
                      <a16:creationId xmlns:a16="http://schemas.microsoft.com/office/drawing/2014/main" id="{9628DAF1-C4F6-4A81-A6B9-C03D787ACA9B}"/>
                    </a:ext>
                  </a:extLst>
                </p:cNvPr>
                <p:cNvPicPr/>
                <p:nvPr/>
              </p:nvPicPr>
              <p:blipFill>
                <a:blip r:embed="rId14"/>
                <a:stretch>
                  <a:fillRect/>
                </a:stretch>
              </p:blipFill>
              <p:spPr>
                <a:xfrm>
                  <a:off x="10058797" y="2281532"/>
                  <a:ext cx="128160" cy="3362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Ink 13">
                  <a:extLst>
                    <a:ext uri="{FF2B5EF4-FFF2-40B4-BE49-F238E27FC236}">
                      <a16:creationId xmlns:a16="http://schemas.microsoft.com/office/drawing/2014/main" id="{47EB0F83-CBE4-4A19-A72C-A43F71DA1AF0}"/>
                    </a:ext>
                  </a:extLst>
                </p14:cNvPr>
                <p14:cNvContentPartPr/>
                <p14:nvPr/>
              </p14:nvContentPartPr>
              <p14:xfrm>
                <a:off x="10015957" y="2521652"/>
                <a:ext cx="89640" cy="70920"/>
              </p14:xfrm>
            </p:contentPart>
          </mc:Choice>
          <mc:Fallback xmlns="">
            <p:pic>
              <p:nvPicPr>
                <p:cNvPr id="14" name="Ink 13">
                  <a:extLst>
                    <a:ext uri="{FF2B5EF4-FFF2-40B4-BE49-F238E27FC236}">
                      <a16:creationId xmlns:a16="http://schemas.microsoft.com/office/drawing/2014/main" id="{47EB0F83-CBE4-4A19-A72C-A43F71DA1AF0}"/>
                    </a:ext>
                  </a:extLst>
                </p:cNvPr>
                <p:cNvPicPr/>
                <p:nvPr/>
              </p:nvPicPr>
              <p:blipFill>
                <a:blip r:embed="rId16"/>
                <a:stretch>
                  <a:fillRect/>
                </a:stretch>
              </p:blipFill>
              <p:spPr>
                <a:xfrm>
                  <a:off x="10007317" y="2512652"/>
                  <a:ext cx="107280" cy="8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2E6A294E-B4E7-4DE4-92BF-3444ED02B31B}"/>
                  </a:ext>
                </a:extLst>
              </p14:cNvPr>
              <p14:cNvContentPartPr/>
              <p14:nvPr/>
            </p14:nvContentPartPr>
            <p14:xfrm>
              <a:off x="1507582" y="3528829"/>
              <a:ext cx="1113840" cy="96480"/>
            </p14:xfrm>
          </p:contentPart>
        </mc:Choice>
        <mc:Fallback xmlns="">
          <p:pic>
            <p:nvPicPr>
              <p:cNvPr id="16" name="Ink 15">
                <a:extLst>
                  <a:ext uri="{FF2B5EF4-FFF2-40B4-BE49-F238E27FC236}">
                    <a16:creationId xmlns:a16="http://schemas.microsoft.com/office/drawing/2014/main" id="{2E6A294E-B4E7-4DE4-92BF-3444ED02B31B}"/>
                  </a:ext>
                </a:extLst>
              </p:cNvPr>
              <p:cNvPicPr/>
              <p:nvPr/>
            </p:nvPicPr>
            <p:blipFill>
              <a:blip r:embed="rId18"/>
              <a:stretch>
                <a:fillRect/>
              </a:stretch>
            </p:blipFill>
            <p:spPr>
              <a:xfrm>
                <a:off x="1498579" y="3519829"/>
                <a:ext cx="1131486" cy="114120"/>
              </a:xfrm>
              <a:prstGeom prst="rect">
                <a:avLst/>
              </a:prstGeom>
            </p:spPr>
          </p:pic>
        </mc:Fallback>
      </mc:AlternateContent>
      <p:graphicFrame>
        <p:nvGraphicFramePr>
          <p:cNvPr id="17" name="Object 16">
            <a:extLst>
              <a:ext uri="{FF2B5EF4-FFF2-40B4-BE49-F238E27FC236}">
                <a16:creationId xmlns:a16="http://schemas.microsoft.com/office/drawing/2014/main" id="{29D4A11D-1362-41C8-A34E-845BE860A318}"/>
              </a:ext>
            </a:extLst>
          </p:cNvPr>
          <p:cNvGraphicFramePr>
            <a:graphicFrameLocks noChangeAspect="1"/>
          </p:cNvGraphicFramePr>
          <p:nvPr>
            <p:extLst>
              <p:ext uri="{D42A27DB-BD31-4B8C-83A1-F6EECF244321}">
                <p14:modId xmlns:p14="http://schemas.microsoft.com/office/powerpoint/2010/main" val="4119013010"/>
              </p:ext>
            </p:extLst>
          </p:nvPr>
        </p:nvGraphicFramePr>
        <p:xfrm>
          <a:off x="1742792" y="3736328"/>
          <a:ext cx="817270" cy="318935"/>
        </p:xfrm>
        <a:graphic>
          <a:graphicData uri="http://schemas.openxmlformats.org/presentationml/2006/ole">
            <mc:AlternateContent xmlns:mc="http://schemas.openxmlformats.org/markup-compatibility/2006">
              <mc:Choice xmlns:v="urn:schemas-microsoft-com:vml" Requires="v">
                <p:oleObj name="Equation" r:id="rId19" imgW="520560" imgH="203040" progId="Equation.DSMT4">
                  <p:embed/>
                </p:oleObj>
              </mc:Choice>
              <mc:Fallback>
                <p:oleObj name="Equation" r:id="rId19" imgW="520560" imgH="203040" progId="Equation.DSMT4">
                  <p:embed/>
                  <p:pic>
                    <p:nvPicPr>
                      <p:cNvPr id="0" name=""/>
                      <p:cNvPicPr/>
                      <p:nvPr/>
                    </p:nvPicPr>
                    <p:blipFill>
                      <a:blip r:embed="rId20"/>
                      <a:stretch>
                        <a:fillRect/>
                      </a:stretch>
                    </p:blipFill>
                    <p:spPr>
                      <a:xfrm>
                        <a:off x="1742792" y="3736328"/>
                        <a:ext cx="817270" cy="318935"/>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1C56D80C-6D96-4790-AD28-E14E0B8D90C2}"/>
              </a:ext>
            </a:extLst>
          </p:cNvPr>
          <p:cNvSpPr txBox="1"/>
          <p:nvPr/>
        </p:nvSpPr>
        <p:spPr>
          <a:xfrm>
            <a:off x="319695" y="4786811"/>
            <a:ext cx="10887959" cy="738664"/>
          </a:xfrm>
          <a:prstGeom prst="rect">
            <a:avLst/>
          </a:prstGeom>
          <a:noFill/>
        </p:spPr>
        <p:txBody>
          <a:bodyPr wrap="square" rtlCol="0">
            <a:spAutoFit/>
          </a:bodyPr>
          <a:lstStyle/>
          <a:p>
            <a:r>
              <a:rPr lang="en-US" sz="1400" dirty="0"/>
              <a:t>Since we want to see how j responds to the magnetic field when we slowly and uniformly turn it on (</a:t>
            </a:r>
            <a:r>
              <a:rPr lang="en-US" sz="1400" dirty="0" err="1"/>
              <a:t>‘cause</a:t>
            </a:r>
            <a:r>
              <a:rPr lang="en-US" sz="1400" dirty="0"/>
              <a:t> that’s what we were implicitly doing before – </a:t>
            </a:r>
            <a:r>
              <a:rPr lang="en-US" sz="1400" dirty="0" err="1"/>
              <a:t>‘cause</a:t>
            </a:r>
            <a:r>
              <a:rPr lang="en-US" sz="1400" dirty="0"/>
              <a:t> recall we had to do it slowly enough to  neglect the </a:t>
            </a:r>
            <a:r>
              <a:rPr lang="en-US" sz="1400" dirty="0" err="1"/>
              <a:t>dE</a:t>
            </a:r>
            <a:r>
              <a:rPr lang="en-US" sz="1400" dirty="0"/>
              <a:t>/dt term in ME) we will set q = </a:t>
            </a:r>
            <a:r>
              <a:rPr lang="el-GR" sz="1400" dirty="0">
                <a:latin typeface="Calibri" panose="020F0502020204030204" pitchFamily="34" charset="0"/>
                <a:cs typeface="Calibri" panose="020F0502020204030204" pitchFamily="34" charset="0"/>
              </a:rPr>
              <a:t>ω</a:t>
            </a:r>
            <a:r>
              <a:rPr lang="en-US" sz="1400" dirty="0">
                <a:latin typeface="Calibri" panose="020F0502020204030204" pitchFamily="34" charset="0"/>
                <a:cs typeface="Calibri" panose="020F0502020204030204" pitchFamily="34" charset="0"/>
              </a:rPr>
              <a:t> = 0 in K.  When we do this, filling in the G we got from the excitation file, we find,</a:t>
            </a:r>
            <a:endParaRPr lang="en-US" sz="1400" dirty="0"/>
          </a:p>
        </p:txBody>
      </p:sp>
      <mc:AlternateContent xmlns:mc="http://schemas.openxmlformats.org/markup-compatibility/2006" xmlns:p14="http://schemas.microsoft.com/office/powerpoint/2010/main">
        <mc:Choice Requires="p14">
          <p:contentPart p14:bwMode="auto" r:id="rId21">
            <p14:nvContentPartPr>
              <p14:cNvPr id="19" name="Ink 18">
                <a:extLst>
                  <a:ext uri="{FF2B5EF4-FFF2-40B4-BE49-F238E27FC236}">
                    <a16:creationId xmlns:a16="http://schemas.microsoft.com/office/drawing/2014/main" id="{6F2DAF6A-5A64-41DE-A25F-E8D9D3DD9459}"/>
                  </a:ext>
                </a:extLst>
              </p14:cNvPr>
              <p14:cNvContentPartPr/>
              <p14:nvPr/>
            </p14:nvContentPartPr>
            <p14:xfrm>
              <a:off x="6265683" y="5958567"/>
              <a:ext cx="412560" cy="523220"/>
            </p14:xfrm>
          </p:contentPart>
        </mc:Choice>
        <mc:Fallback xmlns="">
          <p:pic>
            <p:nvPicPr>
              <p:cNvPr id="19" name="Ink 18">
                <a:extLst>
                  <a:ext uri="{FF2B5EF4-FFF2-40B4-BE49-F238E27FC236}">
                    <a16:creationId xmlns:a16="http://schemas.microsoft.com/office/drawing/2014/main" id="{6F2DAF6A-5A64-41DE-A25F-E8D9D3DD9459}"/>
                  </a:ext>
                </a:extLst>
              </p:cNvPr>
              <p:cNvPicPr/>
              <p:nvPr/>
            </p:nvPicPr>
            <p:blipFill>
              <a:blip r:embed="rId22"/>
              <a:stretch>
                <a:fillRect/>
              </a:stretch>
            </p:blipFill>
            <p:spPr>
              <a:xfrm>
                <a:off x="6256683" y="5949571"/>
                <a:ext cx="430200" cy="540853"/>
              </a:xfrm>
              <a:prstGeom prst="rect">
                <a:avLst/>
              </a:prstGeom>
            </p:spPr>
          </p:pic>
        </mc:Fallback>
      </mc:AlternateContent>
      <p:sp>
        <p:nvSpPr>
          <p:cNvPr id="20" name="TextBox 19">
            <a:extLst>
              <a:ext uri="{FF2B5EF4-FFF2-40B4-BE49-F238E27FC236}">
                <a16:creationId xmlns:a16="http://schemas.microsoft.com/office/drawing/2014/main" id="{660AE1EC-1D42-400C-8EDF-30BECF1ECCED}"/>
              </a:ext>
            </a:extLst>
          </p:cNvPr>
          <p:cNvSpPr txBox="1"/>
          <p:nvPr/>
        </p:nvSpPr>
        <p:spPr>
          <a:xfrm>
            <a:off x="6809377" y="5582229"/>
            <a:ext cx="4992982" cy="523220"/>
          </a:xfrm>
          <a:prstGeom prst="rect">
            <a:avLst/>
          </a:prstGeom>
          <a:noFill/>
        </p:spPr>
        <p:txBody>
          <a:bodyPr wrap="square" rtlCol="0">
            <a:spAutoFit/>
          </a:bodyPr>
          <a:lstStyle/>
          <a:p>
            <a:r>
              <a:rPr lang="en-US" sz="1400" dirty="0"/>
              <a:t>We can identify all that as n</a:t>
            </a:r>
            <a:r>
              <a:rPr lang="en-US" sz="1400" baseline="-25000" dirty="0"/>
              <a:t>s</a:t>
            </a:r>
            <a:r>
              <a:rPr lang="en-US" sz="1400" dirty="0"/>
              <a:t> by comparing with the form of our result with the London theory (also presuming </a:t>
            </a:r>
            <a:r>
              <a:rPr lang="el-GR" sz="1400" dirty="0">
                <a:latin typeface="Calibri" panose="020F0502020204030204" pitchFamily="34" charset="0"/>
                <a:cs typeface="Calibri" panose="020F0502020204030204" pitchFamily="34" charset="0"/>
              </a:rPr>
              <a:t>φ</a:t>
            </a:r>
            <a:r>
              <a:rPr lang="en-US" sz="1400" dirty="0">
                <a:latin typeface="Calibri" panose="020F0502020204030204" pitchFamily="34" charset="0"/>
                <a:cs typeface="Calibri" panose="020F0502020204030204" pitchFamily="34" charset="0"/>
              </a:rPr>
              <a:t> = 0 FWIW)</a:t>
            </a:r>
            <a:r>
              <a:rPr lang="en-US" sz="1400" dirty="0"/>
              <a:t>.</a:t>
            </a:r>
          </a:p>
        </p:txBody>
      </p:sp>
      <p:graphicFrame>
        <p:nvGraphicFramePr>
          <p:cNvPr id="21" name="Object 20">
            <a:extLst>
              <a:ext uri="{FF2B5EF4-FFF2-40B4-BE49-F238E27FC236}">
                <a16:creationId xmlns:a16="http://schemas.microsoft.com/office/drawing/2014/main" id="{BCCCF007-5ED2-4F3E-B634-574774145BEA}"/>
              </a:ext>
            </a:extLst>
          </p:cNvPr>
          <p:cNvGraphicFramePr>
            <a:graphicFrameLocks noChangeAspect="1"/>
          </p:cNvGraphicFramePr>
          <p:nvPr>
            <p:extLst>
              <p:ext uri="{D42A27DB-BD31-4B8C-83A1-F6EECF244321}">
                <p14:modId xmlns:p14="http://schemas.microsoft.com/office/powerpoint/2010/main" val="3717780486"/>
              </p:ext>
            </p:extLst>
          </p:nvPr>
        </p:nvGraphicFramePr>
        <p:xfrm>
          <a:off x="9441796" y="3981655"/>
          <a:ext cx="2473685" cy="570850"/>
        </p:xfrm>
        <a:graphic>
          <a:graphicData uri="http://schemas.openxmlformats.org/presentationml/2006/ole">
            <mc:AlternateContent xmlns:mc="http://schemas.openxmlformats.org/markup-compatibility/2006">
              <mc:Choice xmlns:v="urn:schemas-microsoft-com:vml" Requires="v">
                <p:oleObj name="Equation" r:id="rId23" imgW="1981080" imgH="457200" progId="Equation.DSMT4">
                  <p:embed/>
                </p:oleObj>
              </mc:Choice>
              <mc:Fallback>
                <p:oleObj name="Equation" r:id="rId23" imgW="1981080" imgH="457200" progId="Equation.DSMT4">
                  <p:embed/>
                  <p:pic>
                    <p:nvPicPr>
                      <p:cNvPr id="0" name=""/>
                      <p:cNvPicPr/>
                      <p:nvPr/>
                    </p:nvPicPr>
                    <p:blipFill>
                      <a:blip r:embed="rId24"/>
                      <a:stretch>
                        <a:fillRect/>
                      </a:stretch>
                    </p:blipFill>
                    <p:spPr>
                      <a:xfrm>
                        <a:off x="9441796" y="3981655"/>
                        <a:ext cx="2473685" cy="57085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55AF573B-483D-4CCA-857F-D529ACC2DB4F}"/>
              </a:ext>
            </a:extLst>
          </p:cNvPr>
          <p:cNvGraphicFramePr>
            <a:graphicFrameLocks noChangeAspect="1"/>
          </p:cNvGraphicFramePr>
          <p:nvPr>
            <p:extLst>
              <p:ext uri="{D42A27DB-BD31-4B8C-83A1-F6EECF244321}">
                <p14:modId xmlns:p14="http://schemas.microsoft.com/office/powerpoint/2010/main" val="2641805564"/>
              </p:ext>
            </p:extLst>
          </p:nvPr>
        </p:nvGraphicFramePr>
        <p:xfrm>
          <a:off x="409575" y="1329553"/>
          <a:ext cx="6764223" cy="546099"/>
        </p:xfrm>
        <a:graphic>
          <a:graphicData uri="http://schemas.openxmlformats.org/presentationml/2006/ole">
            <mc:AlternateContent xmlns:mc="http://schemas.openxmlformats.org/markup-compatibility/2006">
              <mc:Choice xmlns:v="urn:schemas-microsoft-com:vml" Requires="v">
                <p:oleObj name="Equation" r:id="rId25" imgW="5194080" imgH="419040" progId="Equation.DSMT4">
                  <p:embed/>
                </p:oleObj>
              </mc:Choice>
              <mc:Fallback>
                <p:oleObj name="Equation" r:id="rId25" imgW="5194080" imgH="419040" progId="Equation.DSMT4">
                  <p:embed/>
                  <p:pic>
                    <p:nvPicPr>
                      <p:cNvPr id="0" name=""/>
                      <p:cNvPicPr/>
                      <p:nvPr/>
                    </p:nvPicPr>
                    <p:blipFill>
                      <a:blip r:embed="rId26"/>
                      <a:stretch>
                        <a:fillRect/>
                      </a:stretch>
                    </p:blipFill>
                    <p:spPr>
                      <a:xfrm>
                        <a:off x="409575" y="1329553"/>
                        <a:ext cx="6764223" cy="54609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7">
            <p14:nvContentPartPr>
              <p14:cNvPr id="24" name="Ink 23">
                <a:extLst>
                  <a:ext uri="{FF2B5EF4-FFF2-40B4-BE49-F238E27FC236}">
                    <a16:creationId xmlns:a16="http://schemas.microsoft.com/office/drawing/2014/main" id="{70058288-A2F6-4DA2-8D26-A3E7F132854D}"/>
                  </a:ext>
                </a:extLst>
              </p14:cNvPr>
              <p14:cNvContentPartPr/>
              <p14:nvPr/>
            </p14:nvContentPartPr>
            <p14:xfrm>
              <a:off x="10161757" y="3689984"/>
              <a:ext cx="403560" cy="199440"/>
            </p14:xfrm>
          </p:contentPart>
        </mc:Choice>
        <mc:Fallback xmlns="">
          <p:pic>
            <p:nvPicPr>
              <p:cNvPr id="24" name="Ink 23">
                <a:extLst>
                  <a:ext uri="{FF2B5EF4-FFF2-40B4-BE49-F238E27FC236}">
                    <a16:creationId xmlns:a16="http://schemas.microsoft.com/office/drawing/2014/main" id="{70058288-A2F6-4DA2-8D26-A3E7F132854D}"/>
                  </a:ext>
                </a:extLst>
              </p:cNvPr>
              <p:cNvPicPr/>
              <p:nvPr/>
            </p:nvPicPr>
            <p:blipFill>
              <a:blip r:embed="rId28"/>
              <a:stretch>
                <a:fillRect/>
              </a:stretch>
            </p:blipFill>
            <p:spPr>
              <a:xfrm>
                <a:off x="10152757" y="3680968"/>
                <a:ext cx="421200" cy="217112"/>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5" name="Ink 24">
                <a:extLst>
                  <a:ext uri="{FF2B5EF4-FFF2-40B4-BE49-F238E27FC236}">
                    <a16:creationId xmlns:a16="http://schemas.microsoft.com/office/drawing/2014/main" id="{321E7710-201D-4FC9-BD49-3EE7F532B73C}"/>
                  </a:ext>
                </a:extLst>
              </p14:cNvPr>
              <p14:cNvContentPartPr/>
              <p14:nvPr/>
            </p14:nvContentPartPr>
            <p14:xfrm>
              <a:off x="2120437" y="2652187"/>
              <a:ext cx="1960920" cy="359640"/>
            </p14:xfrm>
          </p:contentPart>
        </mc:Choice>
        <mc:Fallback xmlns="">
          <p:pic>
            <p:nvPicPr>
              <p:cNvPr id="25" name="Ink 24">
                <a:extLst>
                  <a:ext uri="{FF2B5EF4-FFF2-40B4-BE49-F238E27FC236}">
                    <a16:creationId xmlns:a16="http://schemas.microsoft.com/office/drawing/2014/main" id="{321E7710-201D-4FC9-BD49-3EE7F532B73C}"/>
                  </a:ext>
                </a:extLst>
              </p:cNvPr>
              <p:cNvPicPr/>
              <p:nvPr/>
            </p:nvPicPr>
            <p:blipFill>
              <a:blip r:embed="rId30"/>
              <a:stretch>
                <a:fillRect/>
              </a:stretch>
            </p:blipFill>
            <p:spPr>
              <a:xfrm>
                <a:off x="2111437" y="2643187"/>
                <a:ext cx="1978560" cy="377280"/>
              </a:xfrm>
              <a:prstGeom prst="rect">
                <a:avLst/>
              </a:prstGeom>
            </p:spPr>
          </p:pic>
        </mc:Fallback>
      </mc:AlternateContent>
      <p:sp>
        <p:nvSpPr>
          <p:cNvPr id="27" name="TextBox 26">
            <a:extLst>
              <a:ext uri="{FF2B5EF4-FFF2-40B4-BE49-F238E27FC236}">
                <a16:creationId xmlns:a16="http://schemas.microsoft.com/office/drawing/2014/main" id="{7007BD84-FEF5-487C-9BE2-578CFB4AF335}"/>
              </a:ext>
            </a:extLst>
          </p:cNvPr>
          <p:cNvSpPr txBox="1"/>
          <p:nvPr/>
        </p:nvSpPr>
        <p:spPr>
          <a:xfrm>
            <a:off x="303333" y="2049418"/>
            <a:ext cx="9802264" cy="307777"/>
          </a:xfrm>
          <a:prstGeom prst="rect">
            <a:avLst/>
          </a:prstGeom>
          <a:noFill/>
        </p:spPr>
        <p:txBody>
          <a:bodyPr wrap="square">
            <a:spAutoFit/>
          </a:bodyPr>
          <a:lstStyle/>
          <a:p>
            <a:r>
              <a:rPr lang="en-US" sz="1400" dirty="0"/>
              <a:t>And from Electrons/Impurities/Conductivity or something, we should recall the relationship between current and vector potential. </a:t>
            </a:r>
          </a:p>
        </p:txBody>
      </p:sp>
      <p:sp>
        <p:nvSpPr>
          <p:cNvPr id="30" name="TextBox 29">
            <a:extLst>
              <a:ext uri="{FF2B5EF4-FFF2-40B4-BE49-F238E27FC236}">
                <a16:creationId xmlns:a16="http://schemas.microsoft.com/office/drawing/2014/main" id="{40DF6B9C-AFD1-4BA1-8AB5-717422C14234}"/>
              </a:ext>
            </a:extLst>
          </p:cNvPr>
          <p:cNvSpPr txBox="1"/>
          <p:nvPr/>
        </p:nvSpPr>
        <p:spPr>
          <a:xfrm>
            <a:off x="7735544" y="3930853"/>
            <a:ext cx="1706252" cy="738664"/>
          </a:xfrm>
          <a:prstGeom prst="rect">
            <a:avLst/>
          </a:prstGeom>
          <a:noFill/>
        </p:spPr>
        <p:txBody>
          <a:bodyPr wrap="square" rtlCol="0">
            <a:spAutoFit/>
          </a:bodyPr>
          <a:lstStyle/>
          <a:p>
            <a:r>
              <a:rPr lang="en-US" sz="1400" dirty="0"/>
              <a:t>This is our diagram.  The G’s are full e-e interacting G’s -</a:t>
            </a:r>
            <a:r>
              <a:rPr lang="en-US" sz="1400" dirty="0">
                <a:sym typeface="Wingdings" panose="05000000000000000000" pitchFamily="2" charset="2"/>
              </a:rPr>
              <a:t></a:t>
            </a:r>
            <a:endParaRPr lang="en-US" sz="1400" dirty="0"/>
          </a:p>
        </p:txBody>
      </p:sp>
      <p:graphicFrame>
        <p:nvGraphicFramePr>
          <p:cNvPr id="26" name="Object 25">
            <a:extLst>
              <a:ext uri="{FF2B5EF4-FFF2-40B4-BE49-F238E27FC236}">
                <a16:creationId xmlns:a16="http://schemas.microsoft.com/office/drawing/2014/main" id="{E8738C69-560D-4D49-813C-E8D54B4A75B2}"/>
              </a:ext>
            </a:extLst>
          </p:cNvPr>
          <p:cNvGraphicFramePr>
            <a:graphicFrameLocks noChangeAspect="1"/>
          </p:cNvGraphicFramePr>
          <p:nvPr>
            <p:extLst>
              <p:ext uri="{D42A27DB-BD31-4B8C-83A1-F6EECF244321}">
                <p14:modId xmlns:p14="http://schemas.microsoft.com/office/powerpoint/2010/main" val="78836814"/>
              </p:ext>
            </p:extLst>
          </p:nvPr>
        </p:nvGraphicFramePr>
        <p:xfrm>
          <a:off x="6866871" y="6157777"/>
          <a:ext cx="2574925" cy="552450"/>
        </p:xfrm>
        <a:graphic>
          <a:graphicData uri="http://schemas.openxmlformats.org/presentationml/2006/ole">
            <mc:AlternateContent xmlns:mc="http://schemas.openxmlformats.org/markup-compatibility/2006">
              <mc:Choice xmlns:v="urn:schemas-microsoft-com:vml" Requires="v">
                <p:oleObj name="Equation" r:id="rId31" imgW="1981080" imgH="419040" progId="Equation.DSMT4">
                  <p:embed/>
                </p:oleObj>
              </mc:Choice>
              <mc:Fallback>
                <p:oleObj name="Equation" r:id="rId31" imgW="1981080" imgH="419040" progId="Equation.DSMT4">
                  <p:embed/>
                  <p:pic>
                    <p:nvPicPr>
                      <p:cNvPr id="19" name="Object 18">
                        <a:extLst>
                          <a:ext uri="{FF2B5EF4-FFF2-40B4-BE49-F238E27FC236}">
                            <a16:creationId xmlns:a16="http://schemas.microsoft.com/office/drawing/2014/main" id="{A046A9BA-F2A6-440D-BE7C-301A5D92F337}"/>
                          </a:ext>
                        </a:extLst>
                      </p:cNvPr>
                      <p:cNvPicPr>
                        <a:picLocks noChangeAspect="1" noChangeArrowheads="1"/>
                      </p:cNvPicPr>
                      <p:nvPr/>
                    </p:nvPicPr>
                    <p:blipFill>
                      <a:blip r:embed="rId32"/>
                      <a:srcRect/>
                      <a:stretch>
                        <a:fillRect/>
                      </a:stretch>
                    </p:blipFill>
                    <p:spPr bwMode="auto">
                      <a:xfrm>
                        <a:off x="6866871" y="6157777"/>
                        <a:ext cx="2574925" cy="55245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33">
            <p14:nvContentPartPr>
              <p14:cNvPr id="8" name="Ink 7">
                <a:extLst>
                  <a:ext uri="{FF2B5EF4-FFF2-40B4-BE49-F238E27FC236}">
                    <a16:creationId xmlns:a16="http://schemas.microsoft.com/office/drawing/2014/main" id="{2C6E16F8-FCA6-4931-9628-4958963DC401}"/>
                  </a:ext>
                </a:extLst>
              </p14:cNvPr>
              <p14:cNvContentPartPr/>
              <p14:nvPr/>
            </p14:nvContentPartPr>
            <p14:xfrm>
              <a:off x="6799320" y="3851640"/>
              <a:ext cx="745200" cy="427320"/>
            </p14:xfrm>
          </p:contentPart>
        </mc:Choice>
        <mc:Fallback xmlns="">
          <p:pic>
            <p:nvPicPr>
              <p:cNvPr id="8" name="Ink 7">
                <a:extLst>
                  <a:ext uri="{FF2B5EF4-FFF2-40B4-BE49-F238E27FC236}">
                    <a16:creationId xmlns:a16="http://schemas.microsoft.com/office/drawing/2014/main" id="{2C6E16F8-FCA6-4931-9628-4958963DC401}"/>
                  </a:ext>
                </a:extLst>
              </p:cNvPr>
              <p:cNvPicPr/>
              <p:nvPr/>
            </p:nvPicPr>
            <p:blipFill>
              <a:blip r:embed="rId34"/>
              <a:stretch>
                <a:fillRect/>
              </a:stretch>
            </p:blipFill>
            <p:spPr>
              <a:xfrm>
                <a:off x="6790680" y="3842640"/>
                <a:ext cx="762840" cy="444960"/>
              </a:xfrm>
              <a:prstGeom prst="rect">
                <a:avLst/>
              </a:prstGeom>
            </p:spPr>
          </p:pic>
        </mc:Fallback>
      </mc:AlternateContent>
    </p:spTree>
    <p:extLst>
      <p:ext uri="{BB962C8B-B14F-4D97-AF65-F5344CB8AC3E}">
        <p14:creationId xmlns:p14="http://schemas.microsoft.com/office/powerpoint/2010/main" val="26251904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57693"/>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29122" y="876388"/>
            <a:ext cx="6118812" cy="307777"/>
          </a:xfrm>
          <a:prstGeom prst="rect">
            <a:avLst/>
          </a:prstGeom>
          <a:noFill/>
        </p:spPr>
        <p:txBody>
          <a:bodyPr wrap="square" rtlCol="0">
            <a:spAutoFit/>
          </a:bodyPr>
          <a:lstStyle/>
          <a:p>
            <a:r>
              <a:rPr lang="en-US" sz="1400" i="1" dirty="0"/>
              <a:t>Still</a:t>
            </a:r>
            <a:r>
              <a:rPr lang="en-US" sz="1400" dirty="0"/>
              <a:t> on </a:t>
            </a:r>
            <a:r>
              <a:rPr lang="en-US" sz="1400" b="1" dirty="0"/>
              <a:t>Meisner Effect</a:t>
            </a:r>
            <a:r>
              <a:rPr lang="en-US" sz="1400" dirty="0"/>
              <a:t>.  But now we’ll throw in impurities.  So now we have for H:  </a:t>
            </a: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FF5D1150-3C71-4C42-B38F-120C8A3F2E02}"/>
              </a:ext>
            </a:extLst>
          </p:cNvPr>
          <p:cNvGraphicFramePr>
            <a:graphicFrameLocks noChangeAspect="1"/>
          </p:cNvGraphicFramePr>
          <p:nvPr>
            <p:extLst>
              <p:ext uri="{D42A27DB-BD31-4B8C-83A1-F6EECF244321}">
                <p14:modId xmlns:p14="http://schemas.microsoft.com/office/powerpoint/2010/main" val="3315683549"/>
              </p:ext>
            </p:extLst>
          </p:nvPr>
        </p:nvGraphicFramePr>
        <p:xfrm>
          <a:off x="422275" y="2345706"/>
          <a:ext cx="3087688" cy="595313"/>
        </p:xfrm>
        <a:graphic>
          <a:graphicData uri="http://schemas.openxmlformats.org/presentationml/2006/ole">
            <mc:AlternateContent xmlns:mc="http://schemas.openxmlformats.org/markup-compatibility/2006">
              <mc:Choice xmlns:v="urn:schemas-microsoft-com:vml" Requires="v">
                <p:oleObj name="Equation" r:id="rId2" imgW="2501640" imgH="482400" progId="Equation.DSMT4">
                  <p:embed/>
                </p:oleObj>
              </mc:Choice>
              <mc:Fallback>
                <p:oleObj name="Equation" r:id="rId2" imgW="2501640" imgH="482400" progId="Equation.DSMT4">
                  <p:embed/>
                  <p:pic>
                    <p:nvPicPr>
                      <p:cNvPr id="4" name="Object 3">
                        <a:extLst>
                          <a:ext uri="{FF2B5EF4-FFF2-40B4-BE49-F238E27FC236}">
                            <a16:creationId xmlns:a16="http://schemas.microsoft.com/office/drawing/2014/main" id="{FF5D1150-3C71-4C42-B38F-120C8A3F2E02}"/>
                          </a:ext>
                        </a:extLst>
                      </p:cNvPr>
                      <p:cNvPicPr/>
                      <p:nvPr/>
                    </p:nvPicPr>
                    <p:blipFill>
                      <a:blip r:embed="rId3"/>
                      <a:stretch>
                        <a:fillRect/>
                      </a:stretch>
                    </p:blipFill>
                    <p:spPr>
                      <a:xfrm>
                        <a:off x="422275" y="2345706"/>
                        <a:ext cx="3087688" cy="595313"/>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35E9765-564B-4EB8-B647-A64ADC986954}"/>
              </a:ext>
            </a:extLst>
          </p:cNvPr>
          <p:cNvGraphicFramePr>
            <a:graphicFrameLocks noChangeAspect="1"/>
          </p:cNvGraphicFramePr>
          <p:nvPr>
            <p:extLst>
              <p:ext uri="{D42A27DB-BD31-4B8C-83A1-F6EECF244321}">
                <p14:modId xmlns:p14="http://schemas.microsoft.com/office/powerpoint/2010/main" val="2449552336"/>
              </p:ext>
            </p:extLst>
          </p:nvPr>
        </p:nvGraphicFramePr>
        <p:xfrm>
          <a:off x="4254500" y="3057984"/>
          <a:ext cx="7234237" cy="631825"/>
        </p:xfrm>
        <a:graphic>
          <a:graphicData uri="http://schemas.openxmlformats.org/presentationml/2006/ole">
            <mc:AlternateContent xmlns:mc="http://schemas.openxmlformats.org/markup-compatibility/2006">
              <mc:Choice xmlns:v="urn:schemas-microsoft-com:vml" Requires="v">
                <p:oleObj name="Equation" r:id="rId4" imgW="5524200" imgH="482400" progId="Equation.DSMT4">
                  <p:embed/>
                </p:oleObj>
              </mc:Choice>
              <mc:Fallback>
                <p:oleObj name="Equation" r:id="rId4" imgW="5524200" imgH="482400" progId="Equation.DSMT4">
                  <p:embed/>
                  <p:pic>
                    <p:nvPicPr>
                      <p:cNvPr id="5" name="Object 4">
                        <a:extLst>
                          <a:ext uri="{FF2B5EF4-FFF2-40B4-BE49-F238E27FC236}">
                            <a16:creationId xmlns:a16="http://schemas.microsoft.com/office/drawing/2014/main" id="{635E9765-564B-4EB8-B647-A64ADC986954}"/>
                          </a:ext>
                        </a:extLst>
                      </p:cNvPr>
                      <p:cNvPicPr/>
                      <p:nvPr/>
                    </p:nvPicPr>
                    <p:blipFill>
                      <a:blip r:embed="rId5"/>
                      <a:stretch>
                        <a:fillRect/>
                      </a:stretch>
                    </p:blipFill>
                    <p:spPr>
                      <a:xfrm>
                        <a:off x="4254500" y="3057984"/>
                        <a:ext cx="7234237" cy="6318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AE2F9E88-B0F9-4B1F-8D32-582871C7C84E}"/>
              </a:ext>
            </a:extLst>
          </p:cNvPr>
          <p:cNvGraphicFramePr>
            <a:graphicFrameLocks noChangeAspect="1"/>
          </p:cNvGraphicFramePr>
          <p:nvPr>
            <p:extLst>
              <p:ext uri="{D42A27DB-BD31-4B8C-83A1-F6EECF244321}">
                <p14:modId xmlns:p14="http://schemas.microsoft.com/office/powerpoint/2010/main" val="633073896"/>
              </p:ext>
            </p:extLst>
          </p:nvPr>
        </p:nvGraphicFramePr>
        <p:xfrm>
          <a:off x="409575" y="5467026"/>
          <a:ext cx="5686425" cy="744538"/>
        </p:xfrm>
        <a:graphic>
          <a:graphicData uri="http://schemas.openxmlformats.org/presentationml/2006/ole">
            <mc:AlternateContent xmlns:mc="http://schemas.openxmlformats.org/markup-compatibility/2006">
              <mc:Choice xmlns:v="urn:schemas-microsoft-com:vml" Requires="v">
                <p:oleObj name="Equation" r:id="rId6" imgW="4114800" imgH="558720" progId="Equation.DSMT4">
                  <p:embed/>
                </p:oleObj>
              </mc:Choice>
              <mc:Fallback>
                <p:oleObj name="Equation" r:id="rId6" imgW="4114800" imgH="558720" progId="Equation.DSMT4">
                  <p:embed/>
                  <p:pic>
                    <p:nvPicPr>
                      <p:cNvPr id="10" name="Object 9">
                        <a:extLst>
                          <a:ext uri="{FF2B5EF4-FFF2-40B4-BE49-F238E27FC236}">
                            <a16:creationId xmlns:a16="http://schemas.microsoft.com/office/drawing/2014/main" id="{AE2F9E88-B0F9-4B1F-8D32-582871C7C84E}"/>
                          </a:ext>
                        </a:extLst>
                      </p:cNvPr>
                      <p:cNvPicPr>
                        <a:picLocks noChangeAspect="1" noChangeArrowheads="1"/>
                      </p:cNvPicPr>
                      <p:nvPr/>
                    </p:nvPicPr>
                    <p:blipFill>
                      <a:blip r:embed="rId7"/>
                      <a:srcRect/>
                      <a:stretch>
                        <a:fillRect/>
                      </a:stretch>
                    </p:blipFill>
                    <p:spPr bwMode="auto">
                      <a:xfrm>
                        <a:off x="409575" y="5467026"/>
                        <a:ext cx="5686425" cy="74453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56ABCC71-81CA-492D-BE86-45973F15BF76}"/>
              </a:ext>
            </a:extLst>
          </p:cNvPr>
          <p:cNvGraphicFramePr>
            <a:graphicFrameLocks noChangeAspect="1"/>
          </p:cNvGraphicFramePr>
          <p:nvPr>
            <p:extLst>
              <p:ext uri="{D42A27DB-BD31-4B8C-83A1-F6EECF244321}">
                <p14:modId xmlns:p14="http://schemas.microsoft.com/office/powerpoint/2010/main" val="3159417419"/>
              </p:ext>
            </p:extLst>
          </p:nvPr>
        </p:nvGraphicFramePr>
        <p:xfrm>
          <a:off x="4254500" y="2444131"/>
          <a:ext cx="3994150" cy="447675"/>
        </p:xfrm>
        <a:graphic>
          <a:graphicData uri="http://schemas.openxmlformats.org/presentationml/2006/ole">
            <mc:AlternateContent xmlns:mc="http://schemas.openxmlformats.org/markup-compatibility/2006">
              <mc:Choice xmlns:v="urn:schemas-microsoft-com:vml" Requires="v">
                <p:oleObj name="Equation" r:id="rId8" imgW="3047760" imgH="342720" progId="Equation.DSMT4">
                  <p:embed/>
                </p:oleObj>
              </mc:Choice>
              <mc:Fallback>
                <p:oleObj name="Equation" r:id="rId8" imgW="3047760" imgH="342720" progId="Equation.DSMT4">
                  <p:embed/>
                  <p:pic>
                    <p:nvPicPr>
                      <p:cNvPr id="7" name="Object 6">
                        <a:extLst>
                          <a:ext uri="{FF2B5EF4-FFF2-40B4-BE49-F238E27FC236}">
                            <a16:creationId xmlns:a16="http://schemas.microsoft.com/office/drawing/2014/main" id="{56ABCC71-81CA-492D-BE86-45973F15BF76}"/>
                          </a:ext>
                        </a:extLst>
                      </p:cNvPr>
                      <p:cNvPicPr/>
                      <p:nvPr/>
                    </p:nvPicPr>
                    <p:blipFill>
                      <a:blip r:embed="rId9"/>
                      <a:stretch>
                        <a:fillRect/>
                      </a:stretch>
                    </p:blipFill>
                    <p:spPr>
                      <a:xfrm>
                        <a:off x="4254500" y="2444131"/>
                        <a:ext cx="3994150" cy="4476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FED2BCC-52E8-4E70-995F-70E1095914EF}"/>
              </a:ext>
            </a:extLst>
          </p:cNvPr>
          <p:cNvSpPr txBox="1"/>
          <p:nvPr/>
        </p:nvSpPr>
        <p:spPr>
          <a:xfrm>
            <a:off x="8903977" y="2275366"/>
            <a:ext cx="2865748" cy="523220"/>
          </a:xfrm>
          <a:prstGeom prst="rect">
            <a:avLst/>
          </a:prstGeom>
          <a:noFill/>
        </p:spPr>
        <p:txBody>
          <a:bodyPr wrap="square" rtlCol="0">
            <a:spAutoFit/>
          </a:bodyPr>
          <a:lstStyle/>
          <a:p>
            <a:r>
              <a:rPr lang="en-US" sz="1400" dirty="0"/>
              <a:t>If take a look at the Conduction file, can see that this will reduce to:</a:t>
            </a:r>
          </a:p>
        </p:txBody>
      </p:sp>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F1C26BBB-794D-479C-9972-E5A3827A66FF}"/>
                  </a:ext>
                </a:extLst>
              </p14:cNvPr>
              <p14:cNvContentPartPr/>
              <p14:nvPr/>
            </p14:nvContentPartPr>
            <p14:xfrm>
              <a:off x="8348077" y="2647358"/>
              <a:ext cx="484920" cy="140040"/>
            </p14:xfrm>
          </p:contentPart>
        </mc:Choice>
        <mc:Fallback xmlns="">
          <p:pic>
            <p:nvPicPr>
              <p:cNvPr id="11" name="Ink 10">
                <a:extLst>
                  <a:ext uri="{FF2B5EF4-FFF2-40B4-BE49-F238E27FC236}">
                    <a16:creationId xmlns:a16="http://schemas.microsoft.com/office/drawing/2014/main" id="{F1C26BBB-794D-479C-9972-E5A3827A66FF}"/>
                  </a:ext>
                </a:extLst>
              </p:cNvPr>
              <p:cNvPicPr/>
              <p:nvPr/>
            </p:nvPicPr>
            <p:blipFill>
              <a:blip r:embed="rId12"/>
              <a:stretch>
                <a:fillRect/>
              </a:stretch>
            </p:blipFill>
            <p:spPr>
              <a:xfrm>
                <a:off x="8339077" y="2638335"/>
                <a:ext cx="502560" cy="157725"/>
              </a:xfrm>
              <a:prstGeom prst="rect">
                <a:avLst/>
              </a:prstGeom>
            </p:spPr>
          </p:pic>
        </mc:Fallback>
      </mc:AlternateContent>
      <p:grpSp>
        <p:nvGrpSpPr>
          <p:cNvPr id="15" name="Group 14">
            <a:extLst>
              <a:ext uri="{FF2B5EF4-FFF2-40B4-BE49-F238E27FC236}">
                <a16:creationId xmlns:a16="http://schemas.microsoft.com/office/drawing/2014/main" id="{F6FB4339-644B-434C-B849-83487612A821}"/>
              </a:ext>
            </a:extLst>
          </p:cNvPr>
          <p:cNvGrpSpPr/>
          <p:nvPr/>
        </p:nvGrpSpPr>
        <p:grpSpPr>
          <a:xfrm>
            <a:off x="10019014" y="2828732"/>
            <a:ext cx="162000" cy="318600"/>
            <a:chOff x="10015957" y="2290532"/>
            <a:chExt cx="162000" cy="318600"/>
          </a:xfrm>
        </p:grpSpPr>
        <mc:AlternateContent xmlns:mc="http://schemas.openxmlformats.org/markup-compatibility/2006" xmlns:p14="http://schemas.microsoft.com/office/powerpoint/2010/main">
          <mc:Choice Requires="p14">
            <p:contentPart p14:bwMode="auto" r:id="rId13">
              <p14:nvContentPartPr>
                <p14:cNvPr id="13" name="Ink 12">
                  <a:extLst>
                    <a:ext uri="{FF2B5EF4-FFF2-40B4-BE49-F238E27FC236}">
                      <a16:creationId xmlns:a16="http://schemas.microsoft.com/office/drawing/2014/main" id="{9628DAF1-C4F6-4A81-A6B9-C03D787ACA9B}"/>
                    </a:ext>
                  </a:extLst>
                </p14:cNvPr>
                <p14:cNvContentPartPr/>
                <p14:nvPr/>
              </p14:nvContentPartPr>
              <p14:xfrm>
                <a:off x="10067437" y="2290532"/>
                <a:ext cx="110520" cy="318600"/>
              </p14:xfrm>
            </p:contentPart>
          </mc:Choice>
          <mc:Fallback xmlns="">
            <p:pic>
              <p:nvPicPr>
                <p:cNvPr id="13" name="Ink 12">
                  <a:extLst>
                    <a:ext uri="{FF2B5EF4-FFF2-40B4-BE49-F238E27FC236}">
                      <a16:creationId xmlns:a16="http://schemas.microsoft.com/office/drawing/2014/main" id="{9628DAF1-C4F6-4A81-A6B9-C03D787ACA9B}"/>
                    </a:ext>
                  </a:extLst>
                </p:cNvPr>
                <p:cNvPicPr/>
                <p:nvPr/>
              </p:nvPicPr>
              <p:blipFill>
                <a:blip r:embed="rId14"/>
                <a:stretch>
                  <a:fillRect/>
                </a:stretch>
              </p:blipFill>
              <p:spPr>
                <a:xfrm>
                  <a:off x="10058797" y="2281532"/>
                  <a:ext cx="128160" cy="3362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Ink 13">
                  <a:extLst>
                    <a:ext uri="{FF2B5EF4-FFF2-40B4-BE49-F238E27FC236}">
                      <a16:creationId xmlns:a16="http://schemas.microsoft.com/office/drawing/2014/main" id="{47EB0F83-CBE4-4A19-A72C-A43F71DA1AF0}"/>
                    </a:ext>
                  </a:extLst>
                </p14:cNvPr>
                <p14:cNvContentPartPr/>
                <p14:nvPr/>
              </p14:nvContentPartPr>
              <p14:xfrm>
                <a:off x="10015957" y="2521652"/>
                <a:ext cx="89640" cy="70920"/>
              </p14:xfrm>
            </p:contentPart>
          </mc:Choice>
          <mc:Fallback xmlns="">
            <p:pic>
              <p:nvPicPr>
                <p:cNvPr id="14" name="Ink 13">
                  <a:extLst>
                    <a:ext uri="{FF2B5EF4-FFF2-40B4-BE49-F238E27FC236}">
                      <a16:creationId xmlns:a16="http://schemas.microsoft.com/office/drawing/2014/main" id="{47EB0F83-CBE4-4A19-A72C-A43F71DA1AF0}"/>
                    </a:ext>
                  </a:extLst>
                </p:cNvPr>
                <p:cNvPicPr/>
                <p:nvPr/>
              </p:nvPicPr>
              <p:blipFill>
                <a:blip r:embed="rId16"/>
                <a:stretch>
                  <a:fillRect/>
                </a:stretch>
              </p:blipFill>
              <p:spPr>
                <a:xfrm>
                  <a:off x="10007317" y="2512652"/>
                  <a:ext cx="107280" cy="88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2E6A294E-B4E7-4DE4-92BF-3444ED02B31B}"/>
                  </a:ext>
                </a:extLst>
              </p14:cNvPr>
              <p14:cNvContentPartPr/>
              <p14:nvPr/>
            </p14:nvContentPartPr>
            <p14:xfrm>
              <a:off x="1536157" y="2931398"/>
              <a:ext cx="1113840" cy="96480"/>
            </p14:xfrm>
          </p:contentPart>
        </mc:Choice>
        <mc:Fallback xmlns="">
          <p:pic>
            <p:nvPicPr>
              <p:cNvPr id="16" name="Ink 15">
                <a:extLst>
                  <a:ext uri="{FF2B5EF4-FFF2-40B4-BE49-F238E27FC236}">
                    <a16:creationId xmlns:a16="http://schemas.microsoft.com/office/drawing/2014/main" id="{2E6A294E-B4E7-4DE4-92BF-3444ED02B31B}"/>
                  </a:ext>
                </a:extLst>
              </p:cNvPr>
              <p:cNvPicPr/>
              <p:nvPr/>
            </p:nvPicPr>
            <p:blipFill>
              <a:blip r:embed="rId18"/>
              <a:stretch>
                <a:fillRect/>
              </a:stretch>
            </p:blipFill>
            <p:spPr>
              <a:xfrm>
                <a:off x="1527154" y="2922398"/>
                <a:ext cx="1131486" cy="114120"/>
              </a:xfrm>
              <a:prstGeom prst="rect">
                <a:avLst/>
              </a:prstGeom>
            </p:spPr>
          </p:pic>
        </mc:Fallback>
      </mc:AlternateContent>
      <p:graphicFrame>
        <p:nvGraphicFramePr>
          <p:cNvPr id="17" name="Object 16">
            <a:extLst>
              <a:ext uri="{FF2B5EF4-FFF2-40B4-BE49-F238E27FC236}">
                <a16:creationId xmlns:a16="http://schemas.microsoft.com/office/drawing/2014/main" id="{29D4A11D-1362-41C8-A34E-845BE860A318}"/>
              </a:ext>
            </a:extLst>
          </p:cNvPr>
          <p:cNvGraphicFramePr>
            <a:graphicFrameLocks noChangeAspect="1"/>
          </p:cNvGraphicFramePr>
          <p:nvPr>
            <p:extLst>
              <p:ext uri="{D42A27DB-BD31-4B8C-83A1-F6EECF244321}">
                <p14:modId xmlns:p14="http://schemas.microsoft.com/office/powerpoint/2010/main" val="1669709194"/>
              </p:ext>
            </p:extLst>
          </p:nvPr>
        </p:nvGraphicFramePr>
        <p:xfrm>
          <a:off x="1771650" y="3120406"/>
          <a:ext cx="817563" cy="358775"/>
        </p:xfrm>
        <a:graphic>
          <a:graphicData uri="http://schemas.openxmlformats.org/presentationml/2006/ole">
            <mc:AlternateContent xmlns:mc="http://schemas.openxmlformats.org/markup-compatibility/2006">
              <mc:Choice xmlns:v="urn:schemas-microsoft-com:vml" Requires="v">
                <p:oleObj name="Equation" r:id="rId19" imgW="520560" imgH="228600" progId="Equation.DSMT4">
                  <p:embed/>
                </p:oleObj>
              </mc:Choice>
              <mc:Fallback>
                <p:oleObj name="Equation" r:id="rId19" imgW="520560" imgH="228600" progId="Equation.DSMT4">
                  <p:embed/>
                  <p:pic>
                    <p:nvPicPr>
                      <p:cNvPr id="17" name="Object 16">
                        <a:extLst>
                          <a:ext uri="{FF2B5EF4-FFF2-40B4-BE49-F238E27FC236}">
                            <a16:creationId xmlns:a16="http://schemas.microsoft.com/office/drawing/2014/main" id="{29D4A11D-1362-41C8-A34E-845BE860A318}"/>
                          </a:ext>
                        </a:extLst>
                      </p:cNvPr>
                      <p:cNvPicPr/>
                      <p:nvPr/>
                    </p:nvPicPr>
                    <p:blipFill>
                      <a:blip r:embed="rId20"/>
                      <a:stretch>
                        <a:fillRect/>
                      </a:stretch>
                    </p:blipFill>
                    <p:spPr>
                      <a:xfrm>
                        <a:off x="1771650" y="3120406"/>
                        <a:ext cx="817563" cy="358775"/>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1C56D80C-6D96-4790-AD28-E14E0B8D90C2}"/>
              </a:ext>
            </a:extLst>
          </p:cNvPr>
          <p:cNvSpPr txBox="1"/>
          <p:nvPr/>
        </p:nvSpPr>
        <p:spPr>
          <a:xfrm>
            <a:off x="329122" y="4592825"/>
            <a:ext cx="10887959" cy="738664"/>
          </a:xfrm>
          <a:prstGeom prst="rect">
            <a:avLst/>
          </a:prstGeom>
          <a:noFill/>
        </p:spPr>
        <p:txBody>
          <a:bodyPr wrap="square" rtlCol="0">
            <a:spAutoFit/>
          </a:bodyPr>
          <a:lstStyle/>
          <a:p>
            <a:r>
              <a:rPr lang="en-US" sz="1400" dirty="0"/>
              <a:t>Since we want to see how j responds to the magnetic field when we slowly and uniformly turn it on (</a:t>
            </a:r>
            <a:r>
              <a:rPr lang="en-US" sz="1400" dirty="0" err="1"/>
              <a:t>‘cause</a:t>
            </a:r>
            <a:r>
              <a:rPr lang="en-US" sz="1400" dirty="0"/>
              <a:t> that’s what we were implicitly doing before – </a:t>
            </a:r>
            <a:r>
              <a:rPr lang="en-US" sz="1400" dirty="0" err="1"/>
              <a:t>‘cause</a:t>
            </a:r>
            <a:r>
              <a:rPr lang="en-US" sz="1400" dirty="0"/>
              <a:t> recall we had to do it slowly enough to  neglect the </a:t>
            </a:r>
            <a:r>
              <a:rPr lang="en-US" sz="1400" dirty="0" err="1"/>
              <a:t>dE</a:t>
            </a:r>
            <a:r>
              <a:rPr lang="en-US" sz="1400" dirty="0"/>
              <a:t>/dt term in ME) we will set q = </a:t>
            </a:r>
            <a:r>
              <a:rPr lang="el-GR" sz="1400" dirty="0">
                <a:latin typeface="Calibri" panose="020F0502020204030204" pitchFamily="34" charset="0"/>
                <a:cs typeface="Calibri" panose="020F0502020204030204" pitchFamily="34" charset="0"/>
              </a:rPr>
              <a:t>ω</a:t>
            </a:r>
            <a:r>
              <a:rPr lang="en-US" sz="1400" dirty="0">
                <a:latin typeface="Calibri" panose="020F0502020204030204" pitchFamily="34" charset="0"/>
                <a:cs typeface="Calibri" panose="020F0502020204030204" pitchFamily="34" charset="0"/>
              </a:rPr>
              <a:t> = 0 in K.  When we do this, filling in our G, I </a:t>
            </a:r>
            <a:r>
              <a:rPr lang="en-US" sz="1400" i="1" dirty="0">
                <a:latin typeface="Calibri" panose="020F0502020204030204" pitchFamily="34" charset="0"/>
                <a:cs typeface="Calibri" panose="020F0502020204030204" pitchFamily="34" charset="0"/>
              </a:rPr>
              <a:t>think</a:t>
            </a:r>
            <a:r>
              <a:rPr lang="en-US" sz="1400" dirty="0">
                <a:latin typeface="Calibri" panose="020F0502020204030204" pitchFamily="34" charset="0"/>
                <a:cs typeface="Calibri" panose="020F0502020204030204" pitchFamily="34" charset="0"/>
              </a:rPr>
              <a:t> we find the same thing,</a:t>
            </a:r>
            <a:endParaRPr lang="en-US" sz="1400" dirty="0"/>
          </a:p>
        </p:txBody>
      </p:sp>
      <mc:AlternateContent xmlns:mc="http://schemas.openxmlformats.org/markup-compatibility/2006" xmlns:p14="http://schemas.microsoft.com/office/powerpoint/2010/main">
        <mc:Choice Requires="p14">
          <p:contentPart p14:bwMode="auto" r:id="rId21">
            <p14:nvContentPartPr>
              <p14:cNvPr id="19" name="Ink 18">
                <a:extLst>
                  <a:ext uri="{FF2B5EF4-FFF2-40B4-BE49-F238E27FC236}">
                    <a16:creationId xmlns:a16="http://schemas.microsoft.com/office/drawing/2014/main" id="{6F2DAF6A-5A64-41DE-A25F-E8D9D3DD9459}"/>
                  </a:ext>
                </a:extLst>
              </p14:cNvPr>
              <p14:cNvContentPartPr/>
              <p14:nvPr/>
            </p14:nvContentPartPr>
            <p14:xfrm>
              <a:off x="3097403" y="6052277"/>
              <a:ext cx="412560" cy="523220"/>
            </p14:xfrm>
          </p:contentPart>
        </mc:Choice>
        <mc:Fallback xmlns="">
          <p:pic>
            <p:nvPicPr>
              <p:cNvPr id="19" name="Ink 18">
                <a:extLst>
                  <a:ext uri="{FF2B5EF4-FFF2-40B4-BE49-F238E27FC236}">
                    <a16:creationId xmlns:a16="http://schemas.microsoft.com/office/drawing/2014/main" id="{6F2DAF6A-5A64-41DE-A25F-E8D9D3DD9459}"/>
                  </a:ext>
                </a:extLst>
              </p:cNvPr>
              <p:cNvPicPr/>
              <p:nvPr/>
            </p:nvPicPr>
            <p:blipFill>
              <a:blip r:embed="rId22"/>
              <a:stretch>
                <a:fillRect/>
              </a:stretch>
            </p:blipFill>
            <p:spPr>
              <a:xfrm>
                <a:off x="3088403" y="6043281"/>
                <a:ext cx="430200" cy="540853"/>
              </a:xfrm>
              <a:prstGeom prst="rect">
                <a:avLst/>
              </a:prstGeom>
            </p:spPr>
          </p:pic>
        </mc:Fallback>
      </mc:AlternateContent>
      <p:sp>
        <p:nvSpPr>
          <p:cNvPr id="20" name="TextBox 19">
            <a:extLst>
              <a:ext uri="{FF2B5EF4-FFF2-40B4-BE49-F238E27FC236}">
                <a16:creationId xmlns:a16="http://schemas.microsoft.com/office/drawing/2014/main" id="{660AE1EC-1D42-400C-8EDF-30BECF1ECCED}"/>
              </a:ext>
            </a:extLst>
          </p:cNvPr>
          <p:cNvSpPr txBox="1"/>
          <p:nvPr/>
        </p:nvSpPr>
        <p:spPr>
          <a:xfrm>
            <a:off x="3601464" y="6268338"/>
            <a:ext cx="4034672" cy="523220"/>
          </a:xfrm>
          <a:prstGeom prst="rect">
            <a:avLst/>
          </a:prstGeom>
          <a:noFill/>
        </p:spPr>
        <p:txBody>
          <a:bodyPr wrap="square" rtlCol="0">
            <a:spAutoFit/>
          </a:bodyPr>
          <a:lstStyle/>
          <a:p>
            <a:r>
              <a:rPr lang="en-US" sz="1400" dirty="0"/>
              <a:t>We can identify all that as n</a:t>
            </a:r>
            <a:r>
              <a:rPr lang="en-US" sz="1400" baseline="-25000" dirty="0"/>
              <a:t>s</a:t>
            </a:r>
            <a:r>
              <a:rPr lang="en-US" sz="1400" dirty="0"/>
              <a:t> by comparing with the form of our result with the London theory.</a:t>
            </a:r>
          </a:p>
        </p:txBody>
      </p:sp>
      <p:graphicFrame>
        <p:nvGraphicFramePr>
          <p:cNvPr id="8" name="Object 7">
            <a:extLst>
              <a:ext uri="{FF2B5EF4-FFF2-40B4-BE49-F238E27FC236}">
                <a16:creationId xmlns:a16="http://schemas.microsoft.com/office/drawing/2014/main" id="{B3E8C09C-B65B-4468-A7C3-F505EBEB9892}"/>
              </a:ext>
            </a:extLst>
          </p:cNvPr>
          <p:cNvGraphicFramePr>
            <a:graphicFrameLocks noChangeAspect="1"/>
          </p:cNvGraphicFramePr>
          <p:nvPr>
            <p:extLst>
              <p:ext uri="{D42A27DB-BD31-4B8C-83A1-F6EECF244321}">
                <p14:modId xmlns:p14="http://schemas.microsoft.com/office/powerpoint/2010/main" val="292570243"/>
              </p:ext>
            </p:extLst>
          </p:nvPr>
        </p:nvGraphicFramePr>
        <p:xfrm>
          <a:off x="8505939" y="5613518"/>
          <a:ext cx="2982797" cy="664350"/>
        </p:xfrm>
        <a:graphic>
          <a:graphicData uri="http://schemas.openxmlformats.org/presentationml/2006/ole">
            <mc:AlternateContent xmlns:mc="http://schemas.openxmlformats.org/markup-compatibility/2006">
              <mc:Choice xmlns:v="urn:schemas-microsoft-com:vml" Requires="v">
                <p:oleObj name="Equation" r:id="rId23" imgW="2793960" imgH="622080" progId="Equation.DSMT4">
                  <p:embed/>
                </p:oleObj>
              </mc:Choice>
              <mc:Fallback>
                <p:oleObj name="Equation" r:id="rId23" imgW="2793960" imgH="622080" progId="Equation.DSMT4">
                  <p:embed/>
                  <p:pic>
                    <p:nvPicPr>
                      <p:cNvPr id="0" name=""/>
                      <p:cNvPicPr/>
                      <p:nvPr/>
                    </p:nvPicPr>
                    <p:blipFill>
                      <a:blip r:embed="rId24"/>
                      <a:stretch>
                        <a:fillRect/>
                      </a:stretch>
                    </p:blipFill>
                    <p:spPr>
                      <a:xfrm>
                        <a:off x="8505939" y="5613518"/>
                        <a:ext cx="2982797" cy="6643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12" name="Ink 11">
                <a:extLst>
                  <a:ext uri="{FF2B5EF4-FFF2-40B4-BE49-F238E27FC236}">
                    <a16:creationId xmlns:a16="http://schemas.microsoft.com/office/drawing/2014/main" id="{8E16FA05-19C6-4476-9D88-365B28CDCC37}"/>
                  </a:ext>
                </a:extLst>
              </p14:cNvPr>
              <p14:cNvContentPartPr/>
              <p14:nvPr/>
            </p14:nvContentPartPr>
            <p14:xfrm>
              <a:off x="10152037" y="3666570"/>
              <a:ext cx="1540440" cy="1930320"/>
            </p14:xfrm>
          </p:contentPart>
        </mc:Choice>
        <mc:Fallback xmlns="">
          <p:pic>
            <p:nvPicPr>
              <p:cNvPr id="12" name="Ink 11">
                <a:extLst>
                  <a:ext uri="{FF2B5EF4-FFF2-40B4-BE49-F238E27FC236}">
                    <a16:creationId xmlns:a16="http://schemas.microsoft.com/office/drawing/2014/main" id="{8E16FA05-19C6-4476-9D88-365B28CDCC37}"/>
                  </a:ext>
                </a:extLst>
              </p:cNvPr>
              <p:cNvPicPr/>
              <p:nvPr/>
            </p:nvPicPr>
            <p:blipFill>
              <a:blip r:embed="rId26"/>
              <a:stretch>
                <a:fillRect/>
              </a:stretch>
            </p:blipFill>
            <p:spPr>
              <a:xfrm>
                <a:off x="10143397" y="3657930"/>
                <a:ext cx="1558080" cy="1947960"/>
              </a:xfrm>
              <a:prstGeom prst="rect">
                <a:avLst/>
              </a:prstGeom>
            </p:spPr>
          </p:pic>
        </mc:Fallback>
      </mc:AlternateContent>
      <p:graphicFrame>
        <p:nvGraphicFramePr>
          <p:cNvPr id="21" name="Object 20">
            <a:extLst>
              <a:ext uri="{FF2B5EF4-FFF2-40B4-BE49-F238E27FC236}">
                <a16:creationId xmlns:a16="http://schemas.microsoft.com/office/drawing/2014/main" id="{68CF8620-6C4F-48BF-87B9-9FBF459F717D}"/>
              </a:ext>
            </a:extLst>
          </p:cNvPr>
          <p:cNvGraphicFramePr>
            <a:graphicFrameLocks noChangeAspect="1"/>
          </p:cNvGraphicFramePr>
          <p:nvPr>
            <p:extLst>
              <p:ext uri="{D42A27DB-BD31-4B8C-83A1-F6EECF244321}">
                <p14:modId xmlns:p14="http://schemas.microsoft.com/office/powerpoint/2010/main" val="3785672908"/>
              </p:ext>
            </p:extLst>
          </p:nvPr>
        </p:nvGraphicFramePr>
        <p:xfrm>
          <a:off x="422275" y="1304915"/>
          <a:ext cx="9369425" cy="577850"/>
        </p:xfrm>
        <a:graphic>
          <a:graphicData uri="http://schemas.openxmlformats.org/presentationml/2006/ole">
            <mc:AlternateContent xmlns:mc="http://schemas.openxmlformats.org/markup-compatibility/2006">
              <mc:Choice xmlns:v="urn:schemas-microsoft-com:vml" Requires="v">
                <p:oleObj name="Equation" r:id="rId27" imgW="6997680" imgH="431640" progId="Equation.DSMT4">
                  <p:embed/>
                </p:oleObj>
              </mc:Choice>
              <mc:Fallback>
                <p:oleObj name="Equation" r:id="rId27" imgW="6997680" imgH="431640" progId="Equation.DSMT4">
                  <p:embed/>
                  <p:pic>
                    <p:nvPicPr>
                      <p:cNvPr id="0" name=""/>
                      <p:cNvPicPr/>
                      <p:nvPr/>
                    </p:nvPicPr>
                    <p:blipFill>
                      <a:blip r:embed="rId28"/>
                      <a:stretch>
                        <a:fillRect/>
                      </a:stretch>
                    </p:blipFill>
                    <p:spPr>
                      <a:xfrm>
                        <a:off x="422275" y="1304915"/>
                        <a:ext cx="9369425" cy="577850"/>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907F566B-C413-4272-AD95-E6550097C53A}"/>
              </a:ext>
            </a:extLst>
          </p:cNvPr>
          <p:cNvSpPr txBox="1"/>
          <p:nvPr/>
        </p:nvSpPr>
        <p:spPr>
          <a:xfrm>
            <a:off x="378750" y="1948623"/>
            <a:ext cx="9802264" cy="307777"/>
          </a:xfrm>
          <a:prstGeom prst="rect">
            <a:avLst/>
          </a:prstGeom>
          <a:noFill/>
        </p:spPr>
        <p:txBody>
          <a:bodyPr wrap="square">
            <a:spAutoFit/>
          </a:bodyPr>
          <a:lstStyle/>
          <a:p>
            <a:r>
              <a:rPr lang="en-US" sz="1400" dirty="0"/>
              <a:t>And from Electrons/Impurities/Conductivity or something, we should recall the relationship between current and vector potential. </a:t>
            </a:r>
          </a:p>
        </p:txBody>
      </p:sp>
      <p:graphicFrame>
        <p:nvGraphicFramePr>
          <p:cNvPr id="23" name="Object 22">
            <a:extLst>
              <a:ext uri="{FF2B5EF4-FFF2-40B4-BE49-F238E27FC236}">
                <a16:creationId xmlns:a16="http://schemas.microsoft.com/office/drawing/2014/main" id="{A9AF164C-9FA4-46A1-86F7-36F0246F6B04}"/>
              </a:ext>
            </a:extLst>
          </p:cNvPr>
          <p:cNvGraphicFramePr>
            <a:graphicFrameLocks noChangeAspect="1"/>
          </p:cNvGraphicFramePr>
          <p:nvPr>
            <p:extLst>
              <p:ext uri="{D42A27DB-BD31-4B8C-83A1-F6EECF244321}">
                <p14:modId xmlns:p14="http://schemas.microsoft.com/office/powerpoint/2010/main" val="1168425049"/>
              </p:ext>
            </p:extLst>
          </p:nvPr>
        </p:nvGraphicFramePr>
        <p:xfrm>
          <a:off x="4254500" y="3681698"/>
          <a:ext cx="1431925" cy="868363"/>
        </p:xfrm>
        <a:graphic>
          <a:graphicData uri="http://schemas.openxmlformats.org/presentationml/2006/ole">
            <mc:AlternateContent xmlns:mc="http://schemas.openxmlformats.org/markup-compatibility/2006">
              <mc:Choice xmlns:v="urn:schemas-microsoft-com:vml" Requires="v">
                <p:oleObj name="Bitmap Image" r:id="rId29" imgW="1447925" imgH="975238" progId="Paint.Picture">
                  <p:embed/>
                </p:oleObj>
              </mc:Choice>
              <mc:Fallback>
                <p:oleObj name="Bitmap Image" r:id="rId29" imgW="1447925" imgH="975238" progId="Paint.Picture">
                  <p:embed/>
                  <p:pic>
                    <p:nvPicPr>
                      <p:cNvPr id="22" name="Object 21">
                        <a:extLst>
                          <a:ext uri="{FF2B5EF4-FFF2-40B4-BE49-F238E27FC236}">
                            <a16:creationId xmlns:a16="http://schemas.microsoft.com/office/drawing/2014/main" id="{97F1B32D-0812-4013-BAF0-E1132D839974}"/>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r="922" b="11378"/>
                      <a:stretch>
                        <a:fillRect/>
                      </a:stretch>
                    </p:blipFill>
                    <p:spPr bwMode="auto">
                      <a:xfrm>
                        <a:off x="4254500" y="3681698"/>
                        <a:ext cx="1431925"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a:extLst>
              <a:ext uri="{FF2B5EF4-FFF2-40B4-BE49-F238E27FC236}">
                <a16:creationId xmlns:a16="http://schemas.microsoft.com/office/drawing/2014/main" id="{5BA25BAD-2F2C-4151-841E-B199470D702F}"/>
              </a:ext>
            </a:extLst>
          </p:cNvPr>
          <p:cNvSpPr txBox="1"/>
          <p:nvPr/>
        </p:nvSpPr>
        <p:spPr>
          <a:xfrm>
            <a:off x="5773101" y="3760941"/>
            <a:ext cx="4863808" cy="738664"/>
          </a:xfrm>
          <a:prstGeom prst="rect">
            <a:avLst/>
          </a:prstGeom>
          <a:noFill/>
        </p:spPr>
        <p:txBody>
          <a:bodyPr wrap="square" rtlCol="0">
            <a:spAutoFit/>
          </a:bodyPr>
          <a:lstStyle/>
          <a:p>
            <a:r>
              <a:rPr lang="en-US" sz="1400" dirty="0"/>
              <a:t>We approximate the disorder average diagrams with just the first (no impurity ladder).  The G’s are full e-e interacting G’s and disorder averaged (w/in Born approximation, say) </a:t>
            </a:r>
          </a:p>
        </p:txBody>
      </p:sp>
      <mc:AlternateContent xmlns:mc="http://schemas.openxmlformats.org/markup-compatibility/2006" xmlns:p14="http://schemas.microsoft.com/office/powerpoint/2010/main">
        <mc:Choice Requires="p14">
          <p:contentPart p14:bwMode="auto" r:id="rId31">
            <p14:nvContentPartPr>
              <p14:cNvPr id="25" name="Ink 24">
                <a:extLst>
                  <a:ext uri="{FF2B5EF4-FFF2-40B4-BE49-F238E27FC236}">
                    <a16:creationId xmlns:a16="http://schemas.microsoft.com/office/drawing/2014/main" id="{5A7B30B2-60F2-4AE2-91D9-DF153FCE6694}"/>
                  </a:ext>
                </a:extLst>
              </p14:cNvPr>
              <p14:cNvContentPartPr/>
              <p14:nvPr/>
            </p14:nvContentPartPr>
            <p14:xfrm>
              <a:off x="7399837" y="4514838"/>
              <a:ext cx="957600" cy="1338840"/>
            </p14:xfrm>
          </p:contentPart>
        </mc:Choice>
        <mc:Fallback xmlns="">
          <p:pic>
            <p:nvPicPr>
              <p:cNvPr id="25" name="Ink 24">
                <a:extLst>
                  <a:ext uri="{FF2B5EF4-FFF2-40B4-BE49-F238E27FC236}">
                    <a16:creationId xmlns:a16="http://schemas.microsoft.com/office/drawing/2014/main" id="{5A7B30B2-60F2-4AE2-91D9-DF153FCE6694}"/>
                  </a:ext>
                </a:extLst>
              </p:cNvPr>
              <p:cNvPicPr/>
              <p:nvPr/>
            </p:nvPicPr>
            <p:blipFill>
              <a:blip r:embed="rId32"/>
              <a:stretch>
                <a:fillRect/>
              </a:stretch>
            </p:blipFill>
            <p:spPr>
              <a:xfrm>
                <a:off x="7390837" y="4506198"/>
                <a:ext cx="975240" cy="1356480"/>
              </a:xfrm>
              <a:prstGeom prst="rect">
                <a:avLst/>
              </a:prstGeom>
            </p:spPr>
          </p:pic>
        </mc:Fallback>
      </mc:AlternateContent>
    </p:spTree>
    <p:extLst>
      <p:ext uri="{BB962C8B-B14F-4D97-AF65-F5344CB8AC3E}">
        <p14:creationId xmlns:p14="http://schemas.microsoft.com/office/powerpoint/2010/main" val="197141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397171" y="1007825"/>
            <a:ext cx="11397658" cy="523220"/>
          </a:xfrm>
          <a:prstGeom prst="rect">
            <a:avLst/>
          </a:prstGeom>
          <a:noFill/>
        </p:spPr>
        <p:txBody>
          <a:bodyPr wrap="square" rtlCol="0">
            <a:spAutoFit/>
          </a:bodyPr>
          <a:lstStyle/>
          <a:p>
            <a:r>
              <a:rPr lang="en-US" sz="1400"/>
              <a:t>Now we’re going to reprise our analysis by first ‘deriving’ the (Ginzburg-Landau) Free Energy of a superconductor in an electromagnetic field.  We’ll start with the following Hamiltonian, </a:t>
            </a:r>
            <a:endParaRPr lang="en-US" sz="1400" dirty="0"/>
          </a:p>
        </p:txBody>
      </p:sp>
      <p:graphicFrame>
        <p:nvGraphicFramePr>
          <p:cNvPr id="2" name="Object 1">
            <a:extLst>
              <a:ext uri="{FF2B5EF4-FFF2-40B4-BE49-F238E27FC236}">
                <a16:creationId xmlns:a16="http://schemas.microsoft.com/office/drawing/2014/main" id="{EA98ADCF-DB73-FB73-199B-497068AAC287}"/>
              </a:ext>
            </a:extLst>
          </p:cNvPr>
          <p:cNvGraphicFramePr>
            <a:graphicFrameLocks noChangeAspect="1"/>
          </p:cNvGraphicFramePr>
          <p:nvPr/>
        </p:nvGraphicFramePr>
        <p:xfrm>
          <a:off x="437177" y="1632565"/>
          <a:ext cx="5678487" cy="620713"/>
        </p:xfrm>
        <a:graphic>
          <a:graphicData uri="http://schemas.openxmlformats.org/presentationml/2006/ole">
            <mc:AlternateContent xmlns:mc="http://schemas.openxmlformats.org/markup-compatibility/2006">
              <mc:Choice xmlns:v="urn:schemas-microsoft-com:vml" Requires="v">
                <p:oleObj name="Equation" r:id="rId3" imgW="4406760" imgH="482400" progId="Equation.DSMT4">
                  <p:embed/>
                </p:oleObj>
              </mc:Choice>
              <mc:Fallback>
                <p:oleObj name="Equation" r:id="rId3" imgW="4406760" imgH="482400" progId="Equation.DSMT4">
                  <p:embed/>
                  <p:pic>
                    <p:nvPicPr>
                      <p:cNvPr id="2" name="Object 1">
                        <a:extLst>
                          <a:ext uri="{FF2B5EF4-FFF2-40B4-BE49-F238E27FC236}">
                            <a16:creationId xmlns:a16="http://schemas.microsoft.com/office/drawing/2014/main" id="{EA98ADCF-DB73-FB73-199B-497068AAC287}"/>
                          </a:ext>
                        </a:extLst>
                      </p:cNvPr>
                      <p:cNvPicPr/>
                      <p:nvPr/>
                    </p:nvPicPr>
                    <p:blipFill>
                      <a:blip r:embed="rId4"/>
                      <a:stretch>
                        <a:fillRect/>
                      </a:stretch>
                    </p:blipFill>
                    <p:spPr>
                      <a:xfrm>
                        <a:off x="437177" y="1632565"/>
                        <a:ext cx="5678487" cy="620713"/>
                      </a:xfrm>
                      <a:prstGeom prst="rect">
                        <a:avLst/>
                      </a:prstGeom>
                      <a:solidFill>
                        <a:srgbClr val="99CCFF">
                          <a:alpha val="54000"/>
                        </a:srgbClr>
                      </a:solidFill>
                    </p:spPr>
                  </p:pic>
                </p:oleObj>
              </mc:Fallback>
            </mc:AlternateContent>
          </a:graphicData>
        </a:graphic>
      </p:graphicFrame>
      <p:sp>
        <p:nvSpPr>
          <p:cNvPr id="9" name="TextBox 8">
            <a:extLst>
              <a:ext uri="{FF2B5EF4-FFF2-40B4-BE49-F238E27FC236}">
                <a16:creationId xmlns:a16="http://schemas.microsoft.com/office/drawing/2014/main" id="{F20E45C6-B053-5078-840F-5B54094242FE}"/>
              </a:ext>
            </a:extLst>
          </p:cNvPr>
          <p:cNvSpPr txBox="1"/>
          <p:nvPr/>
        </p:nvSpPr>
        <p:spPr>
          <a:xfrm>
            <a:off x="377507" y="2462669"/>
            <a:ext cx="4686106" cy="307777"/>
          </a:xfrm>
          <a:prstGeom prst="rect">
            <a:avLst/>
          </a:prstGeom>
          <a:noFill/>
        </p:spPr>
        <p:txBody>
          <a:bodyPr wrap="square" rtlCol="0">
            <a:spAutoFit/>
          </a:bodyPr>
          <a:lstStyle/>
          <a:p>
            <a:r>
              <a:rPr lang="en-US" sz="1400"/>
              <a:t>with this we can construct the (grand) partition function,</a:t>
            </a:r>
            <a:endParaRPr lang="en-US" sz="1400" dirty="0"/>
          </a:p>
        </p:txBody>
      </p:sp>
      <p:graphicFrame>
        <p:nvGraphicFramePr>
          <p:cNvPr id="14" name="Object 13">
            <a:extLst>
              <a:ext uri="{FF2B5EF4-FFF2-40B4-BE49-F238E27FC236}">
                <a16:creationId xmlns:a16="http://schemas.microsoft.com/office/drawing/2014/main" id="{B71385B2-580F-5204-4AC1-5B4CDCB00E91}"/>
              </a:ext>
            </a:extLst>
          </p:cNvPr>
          <p:cNvGraphicFramePr>
            <a:graphicFrameLocks noChangeAspect="1"/>
          </p:cNvGraphicFramePr>
          <p:nvPr/>
        </p:nvGraphicFramePr>
        <p:xfrm>
          <a:off x="437177" y="2979836"/>
          <a:ext cx="4040125" cy="449163"/>
        </p:xfrm>
        <a:graphic>
          <a:graphicData uri="http://schemas.openxmlformats.org/presentationml/2006/ole">
            <mc:AlternateContent xmlns:mc="http://schemas.openxmlformats.org/markup-compatibility/2006">
              <mc:Choice xmlns:v="urn:schemas-microsoft-com:vml" Requires="v">
                <p:oleObj name="Equation" r:id="rId5" imgW="2741930" imgH="305357" progId="Equation.DSMT4">
                  <p:embed/>
                </p:oleObj>
              </mc:Choice>
              <mc:Fallback>
                <p:oleObj name="Equation" r:id="rId5" imgW="2741930" imgH="305357" progId="Equation.DSMT4">
                  <p:embed/>
                  <p:pic>
                    <p:nvPicPr>
                      <p:cNvPr id="14" name="Object 13">
                        <a:extLst>
                          <a:ext uri="{FF2B5EF4-FFF2-40B4-BE49-F238E27FC236}">
                            <a16:creationId xmlns:a16="http://schemas.microsoft.com/office/drawing/2014/main" id="{B71385B2-580F-5204-4AC1-5B4CDCB00E91}"/>
                          </a:ext>
                        </a:extLst>
                      </p:cNvPr>
                      <p:cNvPicPr/>
                      <p:nvPr/>
                    </p:nvPicPr>
                    <p:blipFill>
                      <a:blip r:embed="rId6"/>
                      <a:stretch>
                        <a:fillRect/>
                      </a:stretch>
                    </p:blipFill>
                    <p:spPr>
                      <a:xfrm>
                        <a:off x="437177" y="2979836"/>
                        <a:ext cx="4040125" cy="449163"/>
                      </a:xfrm>
                      <a:prstGeom prst="rect">
                        <a:avLst/>
                      </a:prstGeom>
                      <a:solidFill>
                        <a:srgbClr val="99CCFF"/>
                      </a:solidFill>
                    </p:spPr>
                  </p:pic>
                </p:oleObj>
              </mc:Fallback>
            </mc:AlternateContent>
          </a:graphicData>
        </a:graphic>
      </p:graphicFrame>
      <p:graphicFrame>
        <p:nvGraphicFramePr>
          <p:cNvPr id="15" name="Object 14">
            <a:extLst>
              <a:ext uri="{FF2B5EF4-FFF2-40B4-BE49-F238E27FC236}">
                <a16:creationId xmlns:a16="http://schemas.microsoft.com/office/drawing/2014/main" id="{F9092DDF-17E7-5B2F-A0F8-D6ED6B64322C}"/>
              </a:ext>
            </a:extLst>
          </p:cNvPr>
          <p:cNvGraphicFramePr>
            <a:graphicFrameLocks noChangeAspect="1"/>
          </p:cNvGraphicFramePr>
          <p:nvPr/>
        </p:nvGraphicFramePr>
        <p:xfrm>
          <a:off x="4880436" y="2966723"/>
          <a:ext cx="7095254" cy="884892"/>
        </p:xfrm>
        <a:graphic>
          <a:graphicData uri="http://schemas.openxmlformats.org/presentationml/2006/ole">
            <mc:AlternateContent xmlns:mc="http://schemas.openxmlformats.org/markup-compatibility/2006">
              <mc:Choice xmlns:v="urn:schemas-microsoft-com:vml" Requires="v">
                <p:oleObj name="Equation" r:id="rId7" imgW="5588572" imgH="696157" progId="Equation.DSMT4">
                  <p:embed/>
                </p:oleObj>
              </mc:Choice>
              <mc:Fallback>
                <p:oleObj name="Equation" r:id="rId7" imgW="5588572" imgH="696157" progId="Equation.DSMT4">
                  <p:embed/>
                  <p:pic>
                    <p:nvPicPr>
                      <p:cNvPr id="15" name="Object 14">
                        <a:extLst>
                          <a:ext uri="{FF2B5EF4-FFF2-40B4-BE49-F238E27FC236}">
                            <a16:creationId xmlns:a16="http://schemas.microsoft.com/office/drawing/2014/main" id="{F9092DDF-17E7-5B2F-A0F8-D6ED6B64322C}"/>
                          </a:ext>
                        </a:extLst>
                      </p:cNvPr>
                      <p:cNvPicPr/>
                      <p:nvPr/>
                    </p:nvPicPr>
                    <p:blipFill>
                      <a:blip r:embed="rId8"/>
                      <a:stretch>
                        <a:fillRect/>
                      </a:stretch>
                    </p:blipFill>
                    <p:spPr>
                      <a:xfrm>
                        <a:off x="4880436" y="2966723"/>
                        <a:ext cx="7095254" cy="884892"/>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FEE92866-1472-B261-E20D-2FF9BF375F7D}"/>
              </a:ext>
            </a:extLst>
          </p:cNvPr>
          <p:cNvSpPr txBox="1"/>
          <p:nvPr/>
        </p:nvSpPr>
        <p:spPr>
          <a:xfrm>
            <a:off x="397171" y="4077428"/>
            <a:ext cx="3988016" cy="307777"/>
          </a:xfrm>
          <a:prstGeom prst="rect">
            <a:avLst/>
          </a:prstGeom>
          <a:noFill/>
        </p:spPr>
        <p:txBody>
          <a:bodyPr wrap="square" rtlCol="0">
            <a:spAutoFit/>
          </a:bodyPr>
          <a:lstStyle/>
          <a:p>
            <a:r>
              <a:rPr lang="en-US" sz="1400"/>
              <a:t>then we’ll use a Hubbard-Stratonovich identity</a:t>
            </a:r>
            <a:endParaRPr lang="en-US" sz="1400" dirty="0"/>
          </a:p>
        </p:txBody>
      </p:sp>
      <p:graphicFrame>
        <p:nvGraphicFramePr>
          <p:cNvPr id="20" name="Object 19">
            <a:extLst>
              <a:ext uri="{FF2B5EF4-FFF2-40B4-BE49-F238E27FC236}">
                <a16:creationId xmlns:a16="http://schemas.microsoft.com/office/drawing/2014/main" id="{D4460B6D-4F7E-1CCB-0B56-54E9F6B4ADA9}"/>
              </a:ext>
            </a:extLst>
          </p:cNvPr>
          <p:cNvGraphicFramePr>
            <a:graphicFrameLocks noChangeAspect="1"/>
          </p:cNvGraphicFramePr>
          <p:nvPr>
            <p:extLst>
              <p:ext uri="{D42A27DB-BD31-4B8C-83A1-F6EECF244321}">
                <p14:modId xmlns:p14="http://schemas.microsoft.com/office/powerpoint/2010/main" val="2916884189"/>
              </p:ext>
            </p:extLst>
          </p:nvPr>
        </p:nvGraphicFramePr>
        <p:xfrm>
          <a:off x="437177" y="4447573"/>
          <a:ext cx="9375417" cy="670005"/>
        </p:xfrm>
        <a:graphic>
          <a:graphicData uri="http://schemas.openxmlformats.org/presentationml/2006/ole">
            <mc:AlternateContent xmlns:mc="http://schemas.openxmlformats.org/markup-compatibility/2006">
              <mc:Choice xmlns:v="urn:schemas-microsoft-com:vml" Requires="v">
                <p:oleObj name="Equation" r:id="rId9" imgW="6397837" imgH="457855" progId="Equation.DSMT4">
                  <p:embed/>
                </p:oleObj>
              </mc:Choice>
              <mc:Fallback>
                <p:oleObj name="Equation" r:id="rId9" imgW="6397837" imgH="457855" progId="Equation.DSMT4">
                  <p:embed/>
                  <p:pic>
                    <p:nvPicPr>
                      <p:cNvPr id="20" name="Object 19">
                        <a:extLst>
                          <a:ext uri="{FF2B5EF4-FFF2-40B4-BE49-F238E27FC236}">
                            <a16:creationId xmlns:a16="http://schemas.microsoft.com/office/drawing/2014/main" id="{D4460B6D-4F7E-1CCB-0B56-54E9F6B4ADA9}"/>
                          </a:ext>
                        </a:extLst>
                      </p:cNvPr>
                      <p:cNvPicPr/>
                      <p:nvPr/>
                    </p:nvPicPr>
                    <p:blipFill>
                      <a:blip r:embed="rId10"/>
                      <a:stretch>
                        <a:fillRect/>
                      </a:stretch>
                    </p:blipFill>
                    <p:spPr>
                      <a:xfrm>
                        <a:off x="437177" y="4447573"/>
                        <a:ext cx="9375417" cy="670005"/>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2F97A1DD-3BA8-D572-D365-C5CF14379BF3}"/>
              </a:ext>
            </a:extLst>
          </p:cNvPr>
          <p:cNvGraphicFramePr>
            <a:graphicFrameLocks noChangeAspect="1"/>
          </p:cNvGraphicFramePr>
          <p:nvPr>
            <p:extLst>
              <p:ext uri="{D42A27DB-BD31-4B8C-83A1-F6EECF244321}">
                <p14:modId xmlns:p14="http://schemas.microsoft.com/office/powerpoint/2010/main" val="1713962483"/>
              </p:ext>
            </p:extLst>
          </p:nvPr>
        </p:nvGraphicFramePr>
        <p:xfrm>
          <a:off x="437177" y="5849952"/>
          <a:ext cx="9021455" cy="681611"/>
        </p:xfrm>
        <a:graphic>
          <a:graphicData uri="http://schemas.openxmlformats.org/presentationml/2006/ole">
            <mc:AlternateContent xmlns:mc="http://schemas.openxmlformats.org/markup-compatibility/2006">
              <mc:Choice xmlns:v="urn:schemas-microsoft-com:vml" Requires="v">
                <p:oleObj name="Equation" r:id="rId11" imgW="6159500" imgH="457200" progId="Equation.DSMT4">
                  <p:embed/>
                </p:oleObj>
              </mc:Choice>
              <mc:Fallback>
                <p:oleObj name="Equation" r:id="rId11" imgW="6159500" imgH="457200" progId="Equation.DSMT4">
                  <p:embed/>
                  <p:pic>
                    <p:nvPicPr>
                      <p:cNvPr id="22" name="Object 21">
                        <a:extLst>
                          <a:ext uri="{FF2B5EF4-FFF2-40B4-BE49-F238E27FC236}">
                            <a16:creationId xmlns:a16="http://schemas.microsoft.com/office/drawing/2014/main" id="{2F97A1DD-3BA8-D572-D365-C5CF14379BF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7177" y="5849952"/>
                        <a:ext cx="9021455" cy="681611"/>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8187B9B6-1934-E3DE-7B82-4D14D67EAE4A}"/>
              </a:ext>
            </a:extLst>
          </p:cNvPr>
          <p:cNvSpPr txBox="1"/>
          <p:nvPr/>
        </p:nvSpPr>
        <p:spPr>
          <a:xfrm>
            <a:off x="377507" y="5403779"/>
            <a:ext cx="3988016" cy="307777"/>
          </a:xfrm>
          <a:prstGeom prst="rect">
            <a:avLst/>
          </a:prstGeom>
          <a:noFill/>
        </p:spPr>
        <p:txBody>
          <a:bodyPr wrap="square" rtlCol="0">
            <a:spAutoFit/>
          </a:bodyPr>
          <a:lstStyle/>
          <a:p>
            <a:r>
              <a:rPr lang="en-US" sz="1400"/>
              <a:t>to decouple the interaction term, and write:</a:t>
            </a:r>
            <a:endParaRPr lang="en-US" sz="1400" dirty="0"/>
          </a:p>
        </p:txBody>
      </p:sp>
    </p:spTree>
    <p:extLst>
      <p:ext uri="{BB962C8B-B14F-4D97-AF65-F5344CB8AC3E}">
        <p14:creationId xmlns:p14="http://schemas.microsoft.com/office/powerpoint/2010/main" val="2210828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5207216" cy="307777"/>
          </a:xfrm>
          <a:prstGeom prst="rect">
            <a:avLst/>
          </a:prstGeom>
          <a:noFill/>
        </p:spPr>
        <p:txBody>
          <a:bodyPr wrap="square" rtlCol="0">
            <a:spAutoFit/>
          </a:bodyPr>
          <a:lstStyle/>
          <a:p>
            <a:r>
              <a:rPr lang="en-US" sz="1400"/>
              <a:t>We’ll make it cleaner by introducing the Nambu spinors, and GF,</a:t>
            </a:r>
            <a:endParaRPr lang="en-US" sz="1400" dirty="0"/>
          </a:p>
        </p:txBody>
      </p:sp>
      <p:graphicFrame>
        <p:nvGraphicFramePr>
          <p:cNvPr id="23" name="Object 22">
            <a:extLst>
              <a:ext uri="{FF2B5EF4-FFF2-40B4-BE49-F238E27FC236}">
                <a16:creationId xmlns:a16="http://schemas.microsoft.com/office/drawing/2014/main" id="{CDD0E60B-D0E0-189B-C80B-D772501E4ADA}"/>
              </a:ext>
            </a:extLst>
          </p:cNvPr>
          <p:cNvGraphicFramePr>
            <a:graphicFrameLocks noChangeAspect="1"/>
          </p:cNvGraphicFramePr>
          <p:nvPr/>
        </p:nvGraphicFramePr>
        <p:xfrm>
          <a:off x="6459794" y="1087002"/>
          <a:ext cx="2536721" cy="662353"/>
        </p:xfrm>
        <a:graphic>
          <a:graphicData uri="http://schemas.openxmlformats.org/presentationml/2006/ole">
            <mc:AlternateContent xmlns:mc="http://schemas.openxmlformats.org/markup-compatibility/2006">
              <mc:Choice xmlns:v="urn:schemas-microsoft-com:vml" Requires="v">
                <p:oleObj name="Equation" r:id="rId3" imgW="1751669" imgH="457855" progId="Equation.DSMT4">
                  <p:embed/>
                </p:oleObj>
              </mc:Choice>
              <mc:Fallback>
                <p:oleObj name="Equation" r:id="rId3" imgW="1751669" imgH="457855" progId="Equation.DSMT4">
                  <p:embed/>
                  <p:pic>
                    <p:nvPicPr>
                      <p:cNvPr id="23" name="Object 22">
                        <a:extLst>
                          <a:ext uri="{FF2B5EF4-FFF2-40B4-BE49-F238E27FC236}">
                            <a16:creationId xmlns:a16="http://schemas.microsoft.com/office/drawing/2014/main" id="{CDD0E60B-D0E0-189B-C80B-D772501E4ADA}"/>
                          </a:ext>
                        </a:extLst>
                      </p:cNvPr>
                      <p:cNvPicPr/>
                      <p:nvPr/>
                    </p:nvPicPr>
                    <p:blipFill>
                      <a:blip r:embed="rId4"/>
                      <a:stretch>
                        <a:fillRect/>
                      </a:stretch>
                    </p:blipFill>
                    <p:spPr>
                      <a:xfrm>
                        <a:off x="6459794" y="1087002"/>
                        <a:ext cx="2536721" cy="662353"/>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ADBFB350-4C69-2CBE-55EE-3184F9590363}"/>
              </a:ext>
            </a:extLst>
          </p:cNvPr>
          <p:cNvGraphicFramePr>
            <a:graphicFrameLocks noChangeAspect="1"/>
          </p:cNvGraphicFramePr>
          <p:nvPr/>
        </p:nvGraphicFramePr>
        <p:xfrm>
          <a:off x="6459795" y="1981818"/>
          <a:ext cx="4719482" cy="1062665"/>
        </p:xfrm>
        <a:graphic>
          <a:graphicData uri="http://schemas.openxmlformats.org/presentationml/2006/ole">
            <mc:AlternateContent xmlns:mc="http://schemas.openxmlformats.org/markup-compatibility/2006">
              <mc:Choice xmlns:v="urn:schemas-microsoft-com:vml" Requires="v">
                <p:oleObj name="Equation" r:id="rId5" imgW="3835080" imgH="863280" progId="Equation.DSMT4">
                  <p:embed/>
                </p:oleObj>
              </mc:Choice>
              <mc:Fallback>
                <p:oleObj name="Equation" r:id="rId5" imgW="3835080" imgH="863280" progId="Equation.DSMT4">
                  <p:embed/>
                  <p:pic>
                    <p:nvPicPr>
                      <p:cNvPr id="25" name="Object 24">
                        <a:extLst>
                          <a:ext uri="{FF2B5EF4-FFF2-40B4-BE49-F238E27FC236}">
                            <a16:creationId xmlns:a16="http://schemas.microsoft.com/office/drawing/2014/main" id="{ADBFB350-4C69-2CBE-55EE-3184F9590363}"/>
                          </a:ext>
                        </a:extLst>
                      </p:cNvPr>
                      <p:cNvPicPr/>
                      <p:nvPr/>
                    </p:nvPicPr>
                    <p:blipFill>
                      <a:blip r:embed="rId6"/>
                      <a:stretch>
                        <a:fillRect/>
                      </a:stretch>
                    </p:blipFill>
                    <p:spPr>
                      <a:xfrm>
                        <a:off x="6459795" y="1981818"/>
                        <a:ext cx="4719482" cy="1062665"/>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C9B21717-FF63-D9EC-3903-B06A5EE34DEE}"/>
              </a:ext>
            </a:extLst>
          </p:cNvPr>
          <p:cNvSpPr txBox="1"/>
          <p:nvPr/>
        </p:nvSpPr>
        <p:spPr>
          <a:xfrm>
            <a:off x="376582" y="3087420"/>
            <a:ext cx="2326660" cy="318425"/>
          </a:xfrm>
          <a:prstGeom prst="rect">
            <a:avLst/>
          </a:prstGeom>
          <a:noFill/>
        </p:spPr>
        <p:txBody>
          <a:bodyPr wrap="square" rtlCol="0">
            <a:spAutoFit/>
          </a:bodyPr>
          <a:lstStyle/>
          <a:p>
            <a:r>
              <a:rPr lang="en-US" sz="1400"/>
              <a:t>then expand the GF</a:t>
            </a:r>
            <a:r>
              <a:rPr lang="en-US" sz="1400" baseline="30000"/>
              <a:t>-1</a:t>
            </a:r>
            <a:r>
              <a:rPr lang="en-US" sz="1400"/>
              <a:t> out,</a:t>
            </a:r>
            <a:endParaRPr lang="en-US" sz="1400" dirty="0"/>
          </a:p>
        </p:txBody>
      </p:sp>
      <p:graphicFrame>
        <p:nvGraphicFramePr>
          <p:cNvPr id="27" name="Object 26">
            <a:extLst>
              <a:ext uri="{FF2B5EF4-FFF2-40B4-BE49-F238E27FC236}">
                <a16:creationId xmlns:a16="http://schemas.microsoft.com/office/drawing/2014/main" id="{BD96A763-8AEF-BE5D-6F07-93AC672B5AA4}"/>
              </a:ext>
            </a:extLst>
          </p:cNvPr>
          <p:cNvGraphicFramePr>
            <a:graphicFrameLocks noChangeAspect="1"/>
          </p:cNvGraphicFramePr>
          <p:nvPr/>
        </p:nvGraphicFramePr>
        <p:xfrm>
          <a:off x="374650" y="3571875"/>
          <a:ext cx="7439025" cy="598488"/>
        </p:xfrm>
        <a:graphic>
          <a:graphicData uri="http://schemas.openxmlformats.org/presentationml/2006/ole">
            <mc:AlternateContent xmlns:mc="http://schemas.openxmlformats.org/markup-compatibility/2006">
              <mc:Choice xmlns:v="urn:schemas-microsoft-com:vml" Requires="v">
                <p:oleObj name="Equation" r:id="rId7" imgW="5676840" imgH="457200" progId="Equation.DSMT4">
                  <p:embed/>
                </p:oleObj>
              </mc:Choice>
              <mc:Fallback>
                <p:oleObj name="Equation" r:id="rId7" imgW="5676840" imgH="457200" progId="Equation.DSMT4">
                  <p:embed/>
                  <p:pic>
                    <p:nvPicPr>
                      <p:cNvPr id="27" name="Object 26">
                        <a:extLst>
                          <a:ext uri="{FF2B5EF4-FFF2-40B4-BE49-F238E27FC236}">
                            <a16:creationId xmlns:a16="http://schemas.microsoft.com/office/drawing/2014/main" id="{BD96A763-8AEF-BE5D-6F07-93AC672B5AA4}"/>
                          </a:ext>
                        </a:extLst>
                      </p:cNvPr>
                      <p:cNvPicPr/>
                      <p:nvPr/>
                    </p:nvPicPr>
                    <p:blipFill>
                      <a:blip r:embed="rId8"/>
                      <a:stretch>
                        <a:fillRect/>
                      </a:stretch>
                    </p:blipFill>
                    <p:spPr>
                      <a:xfrm>
                        <a:off x="374650" y="3571875"/>
                        <a:ext cx="7439025" cy="598488"/>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A60C3260-024C-4512-5438-4CE91DC1E5BC}"/>
              </a:ext>
            </a:extLst>
          </p:cNvPr>
          <p:cNvGraphicFramePr>
            <a:graphicFrameLocks noChangeAspect="1"/>
          </p:cNvGraphicFramePr>
          <p:nvPr/>
        </p:nvGraphicFramePr>
        <p:xfrm>
          <a:off x="376582" y="1481053"/>
          <a:ext cx="5591598" cy="599100"/>
        </p:xfrm>
        <a:graphic>
          <a:graphicData uri="http://schemas.openxmlformats.org/presentationml/2006/ole">
            <mc:AlternateContent xmlns:mc="http://schemas.openxmlformats.org/markup-compatibility/2006">
              <mc:Choice xmlns:v="urn:schemas-microsoft-com:vml" Requires="v">
                <p:oleObj name="Equation" r:id="rId9" imgW="4267080" imgH="457200" progId="Equation.DSMT4">
                  <p:embed/>
                </p:oleObj>
              </mc:Choice>
              <mc:Fallback>
                <p:oleObj name="Equation" r:id="rId9" imgW="4267080" imgH="457200" progId="Equation.DSMT4">
                  <p:embed/>
                  <p:pic>
                    <p:nvPicPr>
                      <p:cNvPr id="35" name="Object 34">
                        <a:extLst>
                          <a:ext uri="{FF2B5EF4-FFF2-40B4-BE49-F238E27FC236}">
                            <a16:creationId xmlns:a16="http://schemas.microsoft.com/office/drawing/2014/main" id="{A60C3260-024C-4512-5438-4CE91DC1E5BC}"/>
                          </a:ext>
                        </a:extLst>
                      </p:cNvPr>
                      <p:cNvPicPr/>
                      <p:nvPr/>
                    </p:nvPicPr>
                    <p:blipFill>
                      <a:blip r:embed="rId10"/>
                      <a:stretch>
                        <a:fillRect/>
                      </a:stretch>
                    </p:blipFill>
                    <p:spPr>
                      <a:xfrm>
                        <a:off x="376582" y="1481053"/>
                        <a:ext cx="5591598" cy="5991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2F3833C9-19BF-FDD8-6B43-B23D98343260}"/>
              </a:ext>
            </a:extLst>
          </p:cNvPr>
          <p:cNvGraphicFramePr>
            <a:graphicFrameLocks noChangeAspect="1"/>
          </p:cNvGraphicFramePr>
          <p:nvPr/>
        </p:nvGraphicFramePr>
        <p:xfrm>
          <a:off x="8042787" y="3405781"/>
          <a:ext cx="3772631" cy="912950"/>
        </p:xfrm>
        <a:graphic>
          <a:graphicData uri="http://schemas.openxmlformats.org/presentationml/2006/ole">
            <mc:AlternateContent xmlns:mc="http://schemas.openxmlformats.org/markup-compatibility/2006">
              <mc:Choice xmlns:v="urn:schemas-microsoft-com:vml" Requires="v">
                <p:oleObj name="Equation" r:id="rId11" imgW="3568680" imgH="863280" progId="Equation.DSMT4">
                  <p:embed/>
                </p:oleObj>
              </mc:Choice>
              <mc:Fallback>
                <p:oleObj name="Equation" r:id="rId11" imgW="3568680" imgH="863280" progId="Equation.DSMT4">
                  <p:embed/>
                  <p:pic>
                    <p:nvPicPr>
                      <p:cNvPr id="36" name="Object 35">
                        <a:extLst>
                          <a:ext uri="{FF2B5EF4-FFF2-40B4-BE49-F238E27FC236}">
                            <a16:creationId xmlns:a16="http://schemas.microsoft.com/office/drawing/2014/main" id="{2F3833C9-19BF-FDD8-6B43-B23D98343260}"/>
                          </a:ext>
                        </a:extLst>
                      </p:cNvPr>
                      <p:cNvPicPr/>
                      <p:nvPr/>
                    </p:nvPicPr>
                    <p:blipFill>
                      <a:blip r:embed="rId12"/>
                      <a:stretch>
                        <a:fillRect/>
                      </a:stretch>
                    </p:blipFill>
                    <p:spPr>
                      <a:xfrm>
                        <a:off x="8042787" y="3405781"/>
                        <a:ext cx="3772631" cy="91295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A3BAC784-6BCF-49C5-E9CE-0A8275222497}"/>
              </a:ext>
            </a:extLst>
          </p:cNvPr>
          <p:cNvGraphicFramePr>
            <a:graphicFrameLocks noChangeAspect="1"/>
          </p:cNvGraphicFramePr>
          <p:nvPr>
            <p:extLst>
              <p:ext uri="{D42A27DB-BD31-4B8C-83A1-F6EECF244321}">
                <p14:modId xmlns:p14="http://schemas.microsoft.com/office/powerpoint/2010/main" val="1313971025"/>
              </p:ext>
            </p:extLst>
          </p:nvPr>
        </p:nvGraphicFramePr>
        <p:xfrm>
          <a:off x="376582" y="5251813"/>
          <a:ext cx="5788244" cy="650763"/>
        </p:xfrm>
        <a:graphic>
          <a:graphicData uri="http://schemas.openxmlformats.org/presentationml/2006/ole">
            <mc:AlternateContent xmlns:mc="http://schemas.openxmlformats.org/markup-compatibility/2006">
              <mc:Choice xmlns:v="urn:schemas-microsoft-com:vml" Requires="v">
                <p:oleObj name="Equation" r:id="rId13" imgW="4151037" imgH="467229" progId="Equation.DSMT4">
                  <p:embed/>
                </p:oleObj>
              </mc:Choice>
              <mc:Fallback>
                <p:oleObj name="Equation" r:id="rId13" imgW="4151037" imgH="467229" progId="Equation.DSMT4">
                  <p:embed/>
                  <p:pic>
                    <p:nvPicPr>
                      <p:cNvPr id="37" name="Object 36">
                        <a:extLst>
                          <a:ext uri="{FF2B5EF4-FFF2-40B4-BE49-F238E27FC236}">
                            <a16:creationId xmlns:a16="http://schemas.microsoft.com/office/drawing/2014/main" id="{A3BAC784-6BCF-49C5-E9CE-0A8275222497}"/>
                          </a:ext>
                        </a:extLst>
                      </p:cNvPr>
                      <p:cNvPicPr/>
                      <p:nvPr/>
                    </p:nvPicPr>
                    <p:blipFill>
                      <a:blip r:embed="rId14"/>
                      <a:stretch>
                        <a:fillRect/>
                      </a:stretch>
                    </p:blipFill>
                    <p:spPr>
                      <a:xfrm>
                        <a:off x="376582" y="5251813"/>
                        <a:ext cx="5788244" cy="650763"/>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DD3876FF-42DC-FF6E-544B-45409D7589D4}"/>
              </a:ext>
            </a:extLst>
          </p:cNvPr>
          <p:cNvSpPr txBox="1"/>
          <p:nvPr/>
        </p:nvSpPr>
        <p:spPr>
          <a:xfrm>
            <a:off x="269351" y="4641501"/>
            <a:ext cx="4332146" cy="318425"/>
          </a:xfrm>
          <a:prstGeom prst="rect">
            <a:avLst/>
          </a:prstGeom>
          <a:noFill/>
        </p:spPr>
        <p:txBody>
          <a:bodyPr wrap="square" rtlCol="0">
            <a:spAutoFit/>
          </a:bodyPr>
          <a:lstStyle/>
          <a:p>
            <a:r>
              <a:rPr lang="en-US" sz="1400"/>
              <a:t>We can factor out the free partition function, and say,</a:t>
            </a:r>
            <a:endParaRPr lang="en-US" sz="1400" dirty="0"/>
          </a:p>
        </p:txBody>
      </p:sp>
      <p:graphicFrame>
        <p:nvGraphicFramePr>
          <p:cNvPr id="2" name="Object 1">
            <a:extLst>
              <a:ext uri="{FF2B5EF4-FFF2-40B4-BE49-F238E27FC236}">
                <a16:creationId xmlns:a16="http://schemas.microsoft.com/office/drawing/2014/main" id="{F999A344-F404-CC02-A0AE-ACC291F15398}"/>
              </a:ext>
            </a:extLst>
          </p:cNvPr>
          <p:cNvGraphicFramePr>
            <a:graphicFrameLocks noChangeAspect="1"/>
          </p:cNvGraphicFramePr>
          <p:nvPr>
            <p:extLst>
              <p:ext uri="{D42A27DB-BD31-4B8C-83A1-F6EECF244321}">
                <p14:modId xmlns:p14="http://schemas.microsoft.com/office/powerpoint/2010/main" val="1988841310"/>
              </p:ext>
            </p:extLst>
          </p:nvPr>
        </p:nvGraphicFramePr>
        <p:xfrm>
          <a:off x="6774426" y="5155135"/>
          <a:ext cx="5266031" cy="1011078"/>
        </p:xfrm>
        <a:graphic>
          <a:graphicData uri="http://schemas.openxmlformats.org/presentationml/2006/ole">
            <mc:AlternateContent xmlns:mc="http://schemas.openxmlformats.org/markup-compatibility/2006">
              <mc:Choice xmlns:v="urn:schemas-microsoft-com:vml" Requires="v">
                <p:oleObj name="Equation" r:id="rId15" imgW="4762440" imgH="914400" progId="Equation.DSMT4">
                  <p:embed/>
                </p:oleObj>
              </mc:Choice>
              <mc:Fallback>
                <p:oleObj name="Equation" r:id="rId15" imgW="4762440" imgH="914400" progId="Equation.DSMT4">
                  <p:embed/>
                  <p:pic>
                    <p:nvPicPr>
                      <p:cNvPr id="0" name=""/>
                      <p:cNvPicPr/>
                      <p:nvPr/>
                    </p:nvPicPr>
                    <p:blipFill>
                      <a:blip r:embed="rId16"/>
                      <a:stretch>
                        <a:fillRect/>
                      </a:stretch>
                    </p:blipFill>
                    <p:spPr>
                      <a:xfrm>
                        <a:off x="6774426" y="5155135"/>
                        <a:ext cx="5266031" cy="1011078"/>
                      </a:xfrm>
                      <a:prstGeom prst="rect">
                        <a:avLst/>
                      </a:prstGeom>
                    </p:spPr>
                  </p:pic>
                </p:oleObj>
              </mc:Fallback>
            </mc:AlternateContent>
          </a:graphicData>
        </a:graphic>
      </p:graphicFrame>
    </p:spTree>
    <p:extLst>
      <p:ext uri="{BB962C8B-B14F-4D97-AF65-F5344CB8AC3E}">
        <p14:creationId xmlns:p14="http://schemas.microsoft.com/office/powerpoint/2010/main" val="3126551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52822" y="177418"/>
            <a:ext cx="5391894" cy="612169"/>
          </a:xfrm>
        </p:spPr>
        <p:txBody>
          <a:bodyPr>
            <a:normAutofit/>
          </a:bodyPr>
          <a:lstStyle/>
          <a:p>
            <a:r>
              <a:rPr lang="en-US" sz="3600" b="1" u="sng">
                <a:latin typeface="+mn-lt"/>
              </a:rPr>
              <a:t>Normal Metal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39174" y="946478"/>
            <a:ext cx="11003309" cy="338554"/>
          </a:xfrm>
          <a:prstGeom prst="rect">
            <a:avLst/>
          </a:prstGeom>
          <a:noFill/>
        </p:spPr>
        <p:txBody>
          <a:bodyPr wrap="square" rtlCol="0">
            <a:spAutoFit/>
          </a:bodyPr>
          <a:lstStyle/>
          <a:p>
            <a:r>
              <a:rPr lang="en-US" sz="1600"/>
              <a:t>Now we’ll consider the effective interactions, whereby we may roughly encompass the effects of one interaction within the other.</a:t>
            </a:r>
          </a:p>
        </p:txBody>
      </p:sp>
      <p:sp>
        <p:nvSpPr>
          <p:cNvPr id="3" name="TextBox 2">
            <a:extLst>
              <a:ext uri="{FF2B5EF4-FFF2-40B4-BE49-F238E27FC236}">
                <a16:creationId xmlns:a16="http://schemas.microsoft.com/office/drawing/2014/main" id="{544736ED-90D8-4AC8-9F18-63ED1365B20A}"/>
              </a:ext>
            </a:extLst>
          </p:cNvPr>
          <p:cNvSpPr txBox="1"/>
          <p:nvPr/>
        </p:nvSpPr>
        <p:spPr>
          <a:xfrm>
            <a:off x="139174" y="1312911"/>
            <a:ext cx="10927149" cy="861774"/>
          </a:xfrm>
          <a:prstGeom prst="rect">
            <a:avLst/>
          </a:prstGeom>
          <a:noFill/>
        </p:spPr>
        <p:txBody>
          <a:bodyPr wrap="square" rtlCol="0">
            <a:spAutoFit/>
          </a:bodyPr>
          <a:lstStyle/>
          <a:p>
            <a:r>
              <a:rPr lang="en-US" b="1"/>
              <a:t>Electron-Electron Interaction</a:t>
            </a:r>
          </a:p>
          <a:p>
            <a:r>
              <a:rPr lang="en-US" sz="1600"/>
              <a:t>We can write the effective e-e interaction as the sum of two terms.  Sum of all scattering via which is initiated by e-e field, and those that are initiated by e-ph interaction. </a:t>
            </a:r>
          </a:p>
        </p:txBody>
      </p:sp>
      <p:sp>
        <p:nvSpPr>
          <p:cNvPr id="19" name="TextBox 18">
            <a:extLst>
              <a:ext uri="{FF2B5EF4-FFF2-40B4-BE49-F238E27FC236}">
                <a16:creationId xmlns:a16="http://schemas.microsoft.com/office/drawing/2014/main" id="{D9D9CAE0-1139-4A11-A732-4480F1CDC0AC}"/>
              </a:ext>
            </a:extLst>
          </p:cNvPr>
          <p:cNvSpPr txBox="1"/>
          <p:nvPr/>
        </p:nvSpPr>
        <p:spPr>
          <a:xfrm flipH="1">
            <a:off x="5504641" y="5914867"/>
            <a:ext cx="2753237" cy="830997"/>
          </a:xfrm>
          <a:prstGeom prst="rect">
            <a:avLst/>
          </a:prstGeom>
          <a:noFill/>
        </p:spPr>
        <p:txBody>
          <a:bodyPr wrap="square" rtlCol="0">
            <a:spAutoFit/>
          </a:bodyPr>
          <a:lstStyle/>
          <a:p>
            <a:r>
              <a:rPr lang="en-US" sz="1600"/>
              <a:t>And it simplifies, in the RPA approximation (allows ignoring vertex corrections), to: </a:t>
            </a:r>
          </a:p>
        </p:txBody>
      </p:sp>
      <p:pic>
        <p:nvPicPr>
          <p:cNvPr id="7" name="Picture 6">
            <a:extLst>
              <a:ext uri="{FF2B5EF4-FFF2-40B4-BE49-F238E27FC236}">
                <a16:creationId xmlns:a16="http://schemas.microsoft.com/office/drawing/2014/main" id="{16F0C85F-945B-4B21-97BD-5B4FF212FDAD}"/>
              </a:ext>
            </a:extLst>
          </p:cNvPr>
          <p:cNvPicPr>
            <a:picLocks noChangeAspect="1"/>
          </p:cNvPicPr>
          <p:nvPr/>
        </p:nvPicPr>
        <p:blipFill>
          <a:blip r:embed="rId2"/>
          <a:stretch>
            <a:fillRect/>
          </a:stretch>
        </p:blipFill>
        <p:spPr>
          <a:xfrm>
            <a:off x="2042075" y="2357327"/>
            <a:ext cx="6690919" cy="1270141"/>
          </a:xfrm>
          <a:prstGeom prst="rect">
            <a:avLst/>
          </a:prstGeom>
        </p:spPr>
      </p:pic>
      <p:sp>
        <p:nvSpPr>
          <p:cNvPr id="8" name="Rectangle 6">
            <a:extLst>
              <a:ext uri="{FF2B5EF4-FFF2-40B4-BE49-F238E27FC236}">
                <a16:creationId xmlns:a16="http://schemas.microsoft.com/office/drawing/2014/main" id="{137323C1-42F7-41D6-9D72-303E8AA07D3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 name="Picture 9">
            <a:extLst>
              <a:ext uri="{FF2B5EF4-FFF2-40B4-BE49-F238E27FC236}">
                <a16:creationId xmlns:a16="http://schemas.microsoft.com/office/drawing/2014/main" id="{F741397E-15E5-45CA-8351-05F87EE513F6}"/>
              </a:ext>
            </a:extLst>
          </p:cNvPr>
          <p:cNvPicPr>
            <a:picLocks noChangeAspect="1"/>
          </p:cNvPicPr>
          <p:nvPr/>
        </p:nvPicPr>
        <p:blipFill>
          <a:blip r:embed="rId3"/>
          <a:stretch>
            <a:fillRect/>
          </a:stretch>
        </p:blipFill>
        <p:spPr>
          <a:xfrm>
            <a:off x="569259" y="3629172"/>
            <a:ext cx="5962650" cy="895350"/>
          </a:xfrm>
          <a:prstGeom prst="rect">
            <a:avLst/>
          </a:prstGeom>
        </p:spPr>
      </p:pic>
      <p:pic>
        <p:nvPicPr>
          <p:cNvPr id="21" name="Picture 20">
            <a:extLst>
              <a:ext uri="{FF2B5EF4-FFF2-40B4-BE49-F238E27FC236}">
                <a16:creationId xmlns:a16="http://schemas.microsoft.com/office/drawing/2014/main" id="{25D4F4F3-6102-4E2F-BF54-F6B91C6BECAF}"/>
              </a:ext>
            </a:extLst>
          </p:cNvPr>
          <p:cNvPicPr>
            <a:picLocks noChangeAspect="1"/>
          </p:cNvPicPr>
          <p:nvPr/>
        </p:nvPicPr>
        <p:blipFill>
          <a:blip r:embed="rId4"/>
          <a:stretch>
            <a:fillRect/>
          </a:stretch>
        </p:blipFill>
        <p:spPr>
          <a:xfrm>
            <a:off x="2582393" y="4413763"/>
            <a:ext cx="3166376" cy="1555132"/>
          </a:xfrm>
          <a:prstGeom prst="rect">
            <a:avLst/>
          </a:prstGeom>
        </p:spPr>
      </p:pic>
      <p:sp>
        <p:nvSpPr>
          <p:cNvPr id="31" name="TextBox 30">
            <a:extLst>
              <a:ext uri="{FF2B5EF4-FFF2-40B4-BE49-F238E27FC236}">
                <a16:creationId xmlns:a16="http://schemas.microsoft.com/office/drawing/2014/main" id="{35F5ECB9-D309-4631-8772-49D3BF7C69C1}"/>
              </a:ext>
            </a:extLst>
          </p:cNvPr>
          <p:cNvSpPr txBox="1"/>
          <p:nvPr/>
        </p:nvSpPr>
        <p:spPr>
          <a:xfrm flipH="1">
            <a:off x="9344680" y="2322378"/>
            <a:ext cx="2592398" cy="338554"/>
          </a:xfrm>
          <a:prstGeom prst="rect">
            <a:avLst/>
          </a:prstGeom>
          <a:noFill/>
        </p:spPr>
        <p:txBody>
          <a:bodyPr wrap="square" rtlCol="0">
            <a:spAutoFit/>
          </a:bodyPr>
          <a:lstStyle/>
          <a:p>
            <a:r>
              <a:rPr lang="en-US" sz="1600"/>
              <a:t>Exact(ish) phonon GF.</a:t>
            </a:r>
          </a:p>
        </p:txBody>
      </p:sp>
      <p:graphicFrame>
        <p:nvGraphicFramePr>
          <p:cNvPr id="33" name="Object 32">
            <a:extLst>
              <a:ext uri="{FF2B5EF4-FFF2-40B4-BE49-F238E27FC236}">
                <a16:creationId xmlns:a16="http://schemas.microsoft.com/office/drawing/2014/main" id="{F801CD02-F003-4F42-9102-3A009821699C}"/>
              </a:ext>
            </a:extLst>
          </p:cNvPr>
          <p:cNvGraphicFramePr>
            <a:graphicFrameLocks noChangeAspect="1"/>
          </p:cNvGraphicFramePr>
          <p:nvPr>
            <p:extLst>
              <p:ext uri="{D42A27DB-BD31-4B8C-83A1-F6EECF244321}">
                <p14:modId xmlns:p14="http://schemas.microsoft.com/office/powerpoint/2010/main" val="3258500486"/>
              </p:ext>
            </p:extLst>
          </p:nvPr>
        </p:nvGraphicFramePr>
        <p:xfrm>
          <a:off x="6555732" y="4671447"/>
          <a:ext cx="2297112" cy="644525"/>
        </p:xfrm>
        <a:graphic>
          <a:graphicData uri="http://schemas.openxmlformats.org/presentationml/2006/ole">
            <mc:AlternateContent xmlns:mc="http://schemas.openxmlformats.org/markup-compatibility/2006">
              <mc:Choice xmlns:v="urn:schemas-microsoft-com:vml" Requires="v">
                <p:oleObj name="Equation" r:id="rId5" imgW="1638000" imgH="457200" progId="Equation.DSMT4">
                  <p:embed/>
                </p:oleObj>
              </mc:Choice>
              <mc:Fallback>
                <p:oleObj name="Equation" r:id="rId5" imgW="1638000" imgH="457200" progId="Equation.DSMT4">
                  <p:embed/>
                  <p:pic>
                    <p:nvPicPr>
                      <p:cNvPr id="0" name="Object 9"/>
                      <p:cNvPicPr>
                        <a:picLocks noChangeAspect="1" noChangeArrowheads="1"/>
                      </p:cNvPicPr>
                      <p:nvPr/>
                    </p:nvPicPr>
                    <p:blipFill>
                      <a:blip r:embed="rId6"/>
                      <a:srcRect/>
                      <a:stretch>
                        <a:fillRect/>
                      </a:stretch>
                    </p:blipFill>
                    <p:spPr bwMode="auto">
                      <a:xfrm>
                        <a:off x="6555732" y="4671447"/>
                        <a:ext cx="2297112" cy="644525"/>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DA20C14A-8C81-4426-A1CF-B2A71D1897B3}"/>
              </a:ext>
            </a:extLst>
          </p:cNvPr>
          <p:cNvGraphicFramePr>
            <a:graphicFrameLocks noChangeAspect="1"/>
          </p:cNvGraphicFramePr>
          <p:nvPr>
            <p:extLst>
              <p:ext uri="{D42A27DB-BD31-4B8C-83A1-F6EECF244321}">
                <p14:modId xmlns:p14="http://schemas.microsoft.com/office/powerpoint/2010/main" val="3733788158"/>
              </p:ext>
            </p:extLst>
          </p:nvPr>
        </p:nvGraphicFramePr>
        <p:xfrm>
          <a:off x="9358173" y="2704440"/>
          <a:ext cx="2106240" cy="660848"/>
        </p:xfrm>
        <a:graphic>
          <a:graphicData uri="http://schemas.openxmlformats.org/presentationml/2006/ole">
            <mc:AlternateContent xmlns:mc="http://schemas.openxmlformats.org/markup-compatibility/2006">
              <mc:Choice xmlns:v="urn:schemas-microsoft-com:vml" Requires="v">
                <p:oleObj name="Equation" r:id="rId7" imgW="1536480" imgH="482400" progId="Equation.DSMT4">
                  <p:embed/>
                </p:oleObj>
              </mc:Choice>
              <mc:Fallback>
                <p:oleObj name="Equation" r:id="rId7" imgW="1536480" imgH="482400" progId="Equation.DSMT4">
                  <p:embed/>
                  <p:pic>
                    <p:nvPicPr>
                      <p:cNvPr id="0" name="Object 11"/>
                      <p:cNvPicPr>
                        <a:picLocks noChangeAspect="1" noChangeArrowheads="1"/>
                      </p:cNvPicPr>
                      <p:nvPr/>
                    </p:nvPicPr>
                    <p:blipFill>
                      <a:blip r:embed="rId8"/>
                      <a:srcRect/>
                      <a:stretch>
                        <a:fillRect/>
                      </a:stretch>
                    </p:blipFill>
                    <p:spPr bwMode="auto">
                      <a:xfrm>
                        <a:off x="9358173" y="2704440"/>
                        <a:ext cx="2106240" cy="660848"/>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98D1CBDA-427C-4199-B6A8-6DC88E770318}"/>
              </a:ext>
            </a:extLst>
          </p:cNvPr>
          <p:cNvGraphicFramePr>
            <a:graphicFrameLocks noChangeAspect="1"/>
          </p:cNvGraphicFramePr>
          <p:nvPr>
            <p:extLst>
              <p:ext uri="{D42A27DB-BD31-4B8C-83A1-F6EECF244321}">
                <p14:modId xmlns:p14="http://schemas.microsoft.com/office/powerpoint/2010/main" val="2511171072"/>
              </p:ext>
            </p:extLst>
          </p:nvPr>
        </p:nvGraphicFramePr>
        <p:xfrm>
          <a:off x="9322401" y="4768532"/>
          <a:ext cx="2614677" cy="973684"/>
        </p:xfrm>
        <a:graphic>
          <a:graphicData uri="http://schemas.openxmlformats.org/presentationml/2006/ole">
            <mc:AlternateContent xmlns:mc="http://schemas.openxmlformats.org/markup-compatibility/2006">
              <mc:Choice xmlns:v="urn:schemas-microsoft-com:vml" Requires="v">
                <p:oleObj name="Equation" r:id="rId9" imgW="1981080" imgH="736560" progId="Equation.DSMT4">
                  <p:embed/>
                </p:oleObj>
              </mc:Choice>
              <mc:Fallback>
                <p:oleObj name="Equation" r:id="rId9" imgW="1981080" imgH="736560" progId="Equation.DSMT4">
                  <p:embed/>
                  <p:pic>
                    <p:nvPicPr>
                      <p:cNvPr id="0" name="Object 13"/>
                      <p:cNvPicPr>
                        <a:picLocks noChangeAspect="1" noChangeArrowheads="1"/>
                      </p:cNvPicPr>
                      <p:nvPr/>
                    </p:nvPicPr>
                    <p:blipFill>
                      <a:blip r:embed="rId10"/>
                      <a:srcRect/>
                      <a:stretch>
                        <a:fillRect/>
                      </a:stretch>
                    </p:blipFill>
                    <p:spPr bwMode="auto">
                      <a:xfrm>
                        <a:off x="9322401" y="4768532"/>
                        <a:ext cx="2614677" cy="973684"/>
                      </a:xfrm>
                      <a:prstGeom prst="rect">
                        <a:avLst/>
                      </a:prstGeom>
                      <a:noFill/>
                    </p:spPr>
                  </p:pic>
                </p:oleObj>
              </mc:Fallback>
            </mc:AlternateContent>
          </a:graphicData>
        </a:graphic>
      </p:graphicFrame>
      <p:graphicFrame>
        <p:nvGraphicFramePr>
          <p:cNvPr id="39" name="Object 38">
            <a:extLst>
              <a:ext uri="{FF2B5EF4-FFF2-40B4-BE49-F238E27FC236}">
                <a16:creationId xmlns:a16="http://schemas.microsoft.com/office/drawing/2014/main" id="{546118CE-8F1E-41ED-AC09-2B4FFC697FE5}"/>
              </a:ext>
            </a:extLst>
          </p:cNvPr>
          <p:cNvGraphicFramePr>
            <a:graphicFrameLocks noChangeAspect="1"/>
          </p:cNvGraphicFramePr>
          <p:nvPr>
            <p:extLst>
              <p:ext uri="{D42A27DB-BD31-4B8C-83A1-F6EECF244321}">
                <p14:modId xmlns:p14="http://schemas.microsoft.com/office/powerpoint/2010/main" val="3968529572"/>
              </p:ext>
            </p:extLst>
          </p:nvPr>
        </p:nvGraphicFramePr>
        <p:xfrm>
          <a:off x="8397491" y="5837190"/>
          <a:ext cx="2969727" cy="913234"/>
        </p:xfrm>
        <a:graphic>
          <a:graphicData uri="http://schemas.openxmlformats.org/presentationml/2006/ole">
            <mc:AlternateContent xmlns:mc="http://schemas.openxmlformats.org/markup-compatibility/2006">
              <mc:Choice xmlns:v="urn:schemas-microsoft-com:vml" Requires="v">
                <p:oleObj name="Equation" r:id="rId11" imgW="2349360" imgH="736560" progId="Equation.DSMT4">
                  <p:embed/>
                </p:oleObj>
              </mc:Choice>
              <mc:Fallback>
                <p:oleObj name="Equation" r:id="rId11" imgW="2349360" imgH="736560" progId="Equation.DSMT4">
                  <p:embed/>
                  <p:pic>
                    <p:nvPicPr>
                      <p:cNvPr id="0" name="Object 15"/>
                      <p:cNvPicPr>
                        <a:picLocks noChangeAspect="1" noChangeArrowheads="1"/>
                      </p:cNvPicPr>
                      <p:nvPr/>
                    </p:nvPicPr>
                    <p:blipFill>
                      <a:blip r:embed="rId12"/>
                      <a:srcRect/>
                      <a:stretch>
                        <a:fillRect/>
                      </a:stretch>
                    </p:blipFill>
                    <p:spPr bwMode="auto">
                      <a:xfrm>
                        <a:off x="8397491" y="5837190"/>
                        <a:ext cx="2969727" cy="913234"/>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40" name="Ink 39">
                <a:extLst>
                  <a:ext uri="{FF2B5EF4-FFF2-40B4-BE49-F238E27FC236}">
                    <a16:creationId xmlns:a16="http://schemas.microsoft.com/office/drawing/2014/main" id="{3BEA1C48-4D8E-4CC5-BF58-B3E5AA5204F4}"/>
                  </a:ext>
                </a:extLst>
              </p14:cNvPr>
              <p14:cNvContentPartPr/>
              <p14:nvPr/>
            </p14:nvContentPartPr>
            <p14:xfrm>
              <a:off x="4919077" y="2740892"/>
              <a:ext cx="1265400" cy="642960"/>
            </p14:xfrm>
          </p:contentPart>
        </mc:Choice>
        <mc:Fallback xmlns="">
          <p:pic>
            <p:nvPicPr>
              <p:cNvPr id="40" name="Ink 39">
                <a:extLst>
                  <a:ext uri="{FF2B5EF4-FFF2-40B4-BE49-F238E27FC236}">
                    <a16:creationId xmlns:a16="http://schemas.microsoft.com/office/drawing/2014/main" id="{3BEA1C48-4D8E-4CC5-BF58-B3E5AA5204F4}"/>
                  </a:ext>
                </a:extLst>
              </p:cNvPr>
              <p:cNvPicPr/>
              <p:nvPr/>
            </p:nvPicPr>
            <p:blipFill>
              <a:blip r:embed="rId15"/>
              <a:stretch>
                <a:fillRect/>
              </a:stretch>
            </p:blipFill>
            <p:spPr>
              <a:xfrm>
                <a:off x="4901437" y="2723252"/>
                <a:ext cx="1301040" cy="6786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41" name="Ink 40">
                <a:extLst>
                  <a:ext uri="{FF2B5EF4-FFF2-40B4-BE49-F238E27FC236}">
                    <a16:creationId xmlns:a16="http://schemas.microsoft.com/office/drawing/2014/main" id="{F81D0946-BE9D-42C5-ADDA-FE191216F454}"/>
                  </a:ext>
                </a:extLst>
              </p14:cNvPr>
              <p14:cNvContentPartPr/>
              <p14:nvPr/>
            </p14:nvContentPartPr>
            <p14:xfrm>
              <a:off x="1272637" y="3242372"/>
              <a:ext cx="3770640" cy="574920"/>
            </p14:xfrm>
          </p:contentPart>
        </mc:Choice>
        <mc:Fallback xmlns="">
          <p:pic>
            <p:nvPicPr>
              <p:cNvPr id="41" name="Ink 40">
                <a:extLst>
                  <a:ext uri="{FF2B5EF4-FFF2-40B4-BE49-F238E27FC236}">
                    <a16:creationId xmlns:a16="http://schemas.microsoft.com/office/drawing/2014/main" id="{F81D0946-BE9D-42C5-ADDA-FE191216F454}"/>
                  </a:ext>
                </a:extLst>
              </p:cNvPr>
              <p:cNvPicPr/>
              <p:nvPr/>
            </p:nvPicPr>
            <p:blipFill>
              <a:blip r:embed="rId17"/>
              <a:stretch>
                <a:fillRect/>
              </a:stretch>
            </p:blipFill>
            <p:spPr>
              <a:xfrm>
                <a:off x="1254997" y="3224372"/>
                <a:ext cx="3806280" cy="61056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42" name="Ink 41">
                <a:extLst>
                  <a:ext uri="{FF2B5EF4-FFF2-40B4-BE49-F238E27FC236}">
                    <a16:creationId xmlns:a16="http://schemas.microsoft.com/office/drawing/2014/main" id="{5AA4FB8D-1CFC-4E0C-8505-195297E2E74C}"/>
                  </a:ext>
                </a:extLst>
              </p14:cNvPr>
              <p14:cNvContentPartPr/>
              <p14:nvPr/>
            </p14:nvContentPartPr>
            <p14:xfrm>
              <a:off x="564157" y="3798212"/>
              <a:ext cx="937080" cy="510480"/>
            </p14:xfrm>
          </p:contentPart>
        </mc:Choice>
        <mc:Fallback xmlns="">
          <p:pic>
            <p:nvPicPr>
              <p:cNvPr id="42" name="Ink 41">
                <a:extLst>
                  <a:ext uri="{FF2B5EF4-FFF2-40B4-BE49-F238E27FC236}">
                    <a16:creationId xmlns:a16="http://schemas.microsoft.com/office/drawing/2014/main" id="{5AA4FB8D-1CFC-4E0C-8505-195297E2E74C}"/>
                  </a:ext>
                </a:extLst>
              </p:cNvPr>
              <p:cNvPicPr/>
              <p:nvPr/>
            </p:nvPicPr>
            <p:blipFill>
              <a:blip r:embed="rId19"/>
              <a:stretch>
                <a:fillRect/>
              </a:stretch>
            </p:blipFill>
            <p:spPr>
              <a:xfrm>
                <a:off x="546157" y="3780212"/>
                <a:ext cx="972720" cy="5461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50" name="Ink 49">
                <a:extLst>
                  <a:ext uri="{FF2B5EF4-FFF2-40B4-BE49-F238E27FC236}">
                    <a16:creationId xmlns:a16="http://schemas.microsoft.com/office/drawing/2014/main" id="{257FDEF8-B996-4C32-BAAC-501CF1218563}"/>
                  </a:ext>
                </a:extLst>
              </p14:cNvPr>
              <p14:cNvContentPartPr/>
              <p14:nvPr/>
            </p14:nvContentPartPr>
            <p14:xfrm>
              <a:off x="3740077" y="2638292"/>
              <a:ext cx="1229400" cy="2548080"/>
            </p14:xfrm>
          </p:contentPart>
        </mc:Choice>
        <mc:Fallback xmlns="">
          <p:pic>
            <p:nvPicPr>
              <p:cNvPr id="50" name="Ink 49">
                <a:extLst>
                  <a:ext uri="{FF2B5EF4-FFF2-40B4-BE49-F238E27FC236}">
                    <a16:creationId xmlns:a16="http://schemas.microsoft.com/office/drawing/2014/main" id="{257FDEF8-B996-4C32-BAAC-501CF1218563}"/>
                  </a:ext>
                </a:extLst>
              </p:cNvPr>
              <p:cNvPicPr/>
              <p:nvPr/>
            </p:nvPicPr>
            <p:blipFill>
              <a:blip r:embed="rId21"/>
              <a:stretch>
                <a:fillRect/>
              </a:stretch>
            </p:blipFill>
            <p:spPr>
              <a:xfrm>
                <a:off x="3722077" y="2620652"/>
                <a:ext cx="1265040" cy="258372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53" name="Ink 52">
                <a:extLst>
                  <a:ext uri="{FF2B5EF4-FFF2-40B4-BE49-F238E27FC236}">
                    <a16:creationId xmlns:a16="http://schemas.microsoft.com/office/drawing/2014/main" id="{0D3E9A84-1D72-4EFA-939B-9FFF24293238}"/>
                  </a:ext>
                </a:extLst>
              </p14:cNvPr>
              <p14:cNvContentPartPr/>
              <p14:nvPr/>
            </p14:nvContentPartPr>
            <p14:xfrm>
              <a:off x="2420317" y="4673732"/>
              <a:ext cx="843120" cy="530640"/>
            </p14:xfrm>
          </p:contentPart>
        </mc:Choice>
        <mc:Fallback xmlns="">
          <p:pic>
            <p:nvPicPr>
              <p:cNvPr id="53" name="Ink 52">
                <a:extLst>
                  <a:ext uri="{FF2B5EF4-FFF2-40B4-BE49-F238E27FC236}">
                    <a16:creationId xmlns:a16="http://schemas.microsoft.com/office/drawing/2014/main" id="{0D3E9A84-1D72-4EFA-939B-9FFF24293238}"/>
                  </a:ext>
                </a:extLst>
              </p:cNvPr>
              <p:cNvPicPr/>
              <p:nvPr/>
            </p:nvPicPr>
            <p:blipFill>
              <a:blip r:embed="rId23"/>
              <a:stretch>
                <a:fillRect/>
              </a:stretch>
            </p:blipFill>
            <p:spPr>
              <a:xfrm>
                <a:off x="2411677" y="4664732"/>
                <a:ext cx="860760" cy="54828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54" name="Ink 53">
                <a:extLst>
                  <a:ext uri="{FF2B5EF4-FFF2-40B4-BE49-F238E27FC236}">
                    <a16:creationId xmlns:a16="http://schemas.microsoft.com/office/drawing/2014/main" id="{D6F08F35-BC56-4515-B0AE-DDAF816621E4}"/>
                  </a:ext>
                </a:extLst>
              </p14:cNvPr>
              <p14:cNvContentPartPr/>
              <p14:nvPr/>
            </p14:nvContentPartPr>
            <p14:xfrm>
              <a:off x="4381957" y="2298812"/>
              <a:ext cx="2076120" cy="1312200"/>
            </p14:xfrm>
          </p:contentPart>
        </mc:Choice>
        <mc:Fallback xmlns="">
          <p:pic>
            <p:nvPicPr>
              <p:cNvPr id="54" name="Ink 53">
                <a:extLst>
                  <a:ext uri="{FF2B5EF4-FFF2-40B4-BE49-F238E27FC236}">
                    <a16:creationId xmlns:a16="http://schemas.microsoft.com/office/drawing/2014/main" id="{D6F08F35-BC56-4515-B0AE-DDAF816621E4}"/>
                  </a:ext>
                </a:extLst>
              </p:cNvPr>
              <p:cNvPicPr/>
              <p:nvPr/>
            </p:nvPicPr>
            <p:blipFill>
              <a:blip r:embed="rId25"/>
              <a:stretch>
                <a:fillRect/>
              </a:stretch>
            </p:blipFill>
            <p:spPr>
              <a:xfrm>
                <a:off x="4372957" y="2290172"/>
                <a:ext cx="2093760" cy="132984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55" name="Ink 54">
                <a:extLst>
                  <a:ext uri="{FF2B5EF4-FFF2-40B4-BE49-F238E27FC236}">
                    <a16:creationId xmlns:a16="http://schemas.microsoft.com/office/drawing/2014/main" id="{C5FB6CB7-1C3F-47C4-AFD0-F6796FAB1BB7}"/>
                  </a:ext>
                </a:extLst>
              </p14:cNvPr>
              <p14:cNvContentPartPr/>
              <p14:nvPr/>
            </p14:nvContentPartPr>
            <p14:xfrm>
              <a:off x="5919877" y="3440372"/>
              <a:ext cx="558360" cy="1193400"/>
            </p14:xfrm>
          </p:contentPart>
        </mc:Choice>
        <mc:Fallback xmlns="">
          <p:pic>
            <p:nvPicPr>
              <p:cNvPr id="55" name="Ink 54">
                <a:extLst>
                  <a:ext uri="{FF2B5EF4-FFF2-40B4-BE49-F238E27FC236}">
                    <a16:creationId xmlns:a16="http://schemas.microsoft.com/office/drawing/2014/main" id="{C5FB6CB7-1C3F-47C4-AFD0-F6796FAB1BB7}"/>
                  </a:ext>
                </a:extLst>
              </p:cNvPr>
              <p:cNvPicPr/>
              <p:nvPr/>
            </p:nvPicPr>
            <p:blipFill>
              <a:blip r:embed="rId27"/>
              <a:stretch>
                <a:fillRect/>
              </a:stretch>
            </p:blipFill>
            <p:spPr>
              <a:xfrm>
                <a:off x="5910877" y="3431732"/>
                <a:ext cx="576000" cy="121104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56" name="Ink 55">
                <a:extLst>
                  <a:ext uri="{FF2B5EF4-FFF2-40B4-BE49-F238E27FC236}">
                    <a16:creationId xmlns:a16="http://schemas.microsoft.com/office/drawing/2014/main" id="{4ACEC187-5E41-4970-BD22-6838533094EA}"/>
                  </a:ext>
                </a:extLst>
              </p14:cNvPr>
              <p14:cNvContentPartPr/>
              <p14:nvPr/>
            </p14:nvContentPartPr>
            <p14:xfrm>
              <a:off x="6606757" y="2204492"/>
              <a:ext cx="2189880" cy="1585800"/>
            </p14:xfrm>
          </p:contentPart>
        </mc:Choice>
        <mc:Fallback xmlns="">
          <p:pic>
            <p:nvPicPr>
              <p:cNvPr id="56" name="Ink 55">
                <a:extLst>
                  <a:ext uri="{FF2B5EF4-FFF2-40B4-BE49-F238E27FC236}">
                    <a16:creationId xmlns:a16="http://schemas.microsoft.com/office/drawing/2014/main" id="{4ACEC187-5E41-4970-BD22-6838533094EA}"/>
                  </a:ext>
                </a:extLst>
              </p:cNvPr>
              <p:cNvPicPr/>
              <p:nvPr/>
            </p:nvPicPr>
            <p:blipFill>
              <a:blip r:embed="rId29"/>
              <a:stretch>
                <a:fillRect/>
              </a:stretch>
            </p:blipFill>
            <p:spPr>
              <a:xfrm>
                <a:off x="6597757" y="2195492"/>
                <a:ext cx="2207520" cy="160344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57" name="Ink 56">
                <a:extLst>
                  <a:ext uri="{FF2B5EF4-FFF2-40B4-BE49-F238E27FC236}">
                    <a16:creationId xmlns:a16="http://schemas.microsoft.com/office/drawing/2014/main" id="{A2E9D62A-77A9-439A-86EA-6621D6F1B9E2}"/>
                  </a:ext>
                </a:extLst>
              </p14:cNvPr>
              <p14:cNvContentPartPr/>
              <p14:nvPr/>
            </p14:nvContentPartPr>
            <p14:xfrm>
              <a:off x="8012557" y="3619652"/>
              <a:ext cx="1608480" cy="811080"/>
            </p14:xfrm>
          </p:contentPart>
        </mc:Choice>
        <mc:Fallback xmlns="">
          <p:pic>
            <p:nvPicPr>
              <p:cNvPr id="57" name="Ink 56">
                <a:extLst>
                  <a:ext uri="{FF2B5EF4-FFF2-40B4-BE49-F238E27FC236}">
                    <a16:creationId xmlns:a16="http://schemas.microsoft.com/office/drawing/2014/main" id="{A2E9D62A-77A9-439A-86EA-6621D6F1B9E2}"/>
                  </a:ext>
                </a:extLst>
              </p:cNvPr>
              <p:cNvPicPr/>
              <p:nvPr/>
            </p:nvPicPr>
            <p:blipFill>
              <a:blip r:embed="rId31"/>
              <a:stretch>
                <a:fillRect/>
              </a:stretch>
            </p:blipFill>
            <p:spPr>
              <a:xfrm>
                <a:off x="8003917" y="3610652"/>
                <a:ext cx="1626120" cy="828720"/>
              </a:xfrm>
              <a:prstGeom prst="rect">
                <a:avLst/>
              </a:prstGeom>
            </p:spPr>
          </p:pic>
        </mc:Fallback>
      </mc:AlternateContent>
      <p:sp>
        <p:nvSpPr>
          <p:cNvPr id="61" name="TextBox 60">
            <a:extLst>
              <a:ext uri="{FF2B5EF4-FFF2-40B4-BE49-F238E27FC236}">
                <a16:creationId xmlns:a16="http://schemas.microsoft.com/office/drawing/2014/main" id="{A2144F0E-4E99-4B6F-9342-0D27998F286D}"/>
              </a:ext>
            </a:extLst>
          </p:cNvPr>
          <p:cNvSpPr txBox="1"/>
          <p:nvPr/>
        </p:nvSpPr>
        <p:spPr>
          <a:xfrm>
            <a:off x="541837" y="5068035"/>
            <a:ext cx="1856160" cy="954107"/>
          </a:xfrm>
          <a:prstGeom prst="rect">
            <a:avLst/>
          </a:prstGeom>
          <a:noFill/>
        </p:spPr>
        <p:txBody>
          <a:bodyPr wrap="square" rtlCol="0">
            <a:spAutoFit/>
          </a:bodyPr>
          <a:lstStyle/>
          <a:p>
            <a:r>
              <a:rPr lang="en-US" sz="1400"/>
              <a:t>(irreducible density-density correlation function).  </a:t>
            </a:r>
            <a:r>
              <a:rPr lang="el-GR" sz="1400"/>
              <a:t>Λ</a:t>
            </a:r>
            <a:r>
              <a:rPr lang="en-US" sz="1400"/>
              <a:t> is defined by equality:</a:t>
            </a:r>
            <a:endParaRPr lang="en-US"/>
          </a:p>
        </p:txBody>
      </p:sp>
      <p:graphicFrame>
        <p:nvGraphicFramePr>
          <p:cNvPr id="63" name="Object 62">
            <a:extLst>
              <a:ext uri="{FF2B5EF4-FFF2-40B4-BE49-F238E27FC236}">
                <a16:creationId xmlns:a16="http://schemas.microsoft.com/office/drawing/2014/main" id="{2368D38F-75D6-4918-9DDF-D1EFDA5394CB}"/>
              </a:ext>
            </a:extLst>
          </p:cNvPr>
          <p:cNvGraphicFramePr>
            <a:graphicFrameLocks noChangeAspect="1"/>
          </p:cNvGraphicFramePr>
          <p:nvPr>
            <p:extLst>
              <p:ext uri="{D42A27DB-BD31-4B8C-83A1-F6EECF244321}">
                <p14:modId xmlns:p14="http://schemas.microsoft.com/office/powerpoint/2010/main" val="982488573"/>
              </p:ext>
            </p:extLst>
          </p:nvPr>
        </p:nvGraphicFramePr>
        <p:xfrm>
          <a:off x="1307115" y="6335085"/>
          <a:ext cx="3074842" cy="338554"/>
        </p:xfrm>
        <a:graphic>
          <a:graphicData uri="http://schemas.openxmlformats.org/presentationml/2006/ole">
            <mc:AlternateContent xmlns:mc="http://schemas.openxmlformats.org/markup-compatibility/2006">
              <mc:Choice xmlns:v="urn:schemas-microsoft-com:vml" Requires="v">
                <p:oleObj name="Equation" r:id="rId32" imgW="2273300" imgH="254000" progId="Equation.DSMT4">
                  <p:embed/>
                </p:oleObj>
              </mc:Choice>
              <mc:Fallback>
                <p:oleObj name="Equation" r:id="rId32" imgW="2273300" imgH="254000" progId="Equation.DSMT4">
                  <p:embed/>
                  <p:pic>
                    <p:nvPicPr>
                      <p:cNvPr id="0" name="Object 21"/>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307115" y="6335085"/>
                        <a:ext cx="3074842" cy="338554"/>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34">
            <p14:nvContentPartPr>
              <p14:cNvPr id="64" name="Ink 63">
                <a:extLst>
                  <a:ext uri="{FF2B5EF4-FFF2-40B4-BE49-F238E27FC236}">
                    <a16:creationId xmlns:a16="http://schemas.microsoft.com/office/drawing/2014/main" id="{6522FFD5-5EB0-4DB5-99BF-97D7E8EC6548}"/>
                  </a:ext>
                </a:extLst>
              </p14:cNvPr>
              <p14:cNvContentPartPr/>
              <p14:nvPr/>
            </p14:nvContentPartPr>
            <p14:xfrm>
              <a:off x="1017757" y="6051578"/>
              <a:ext cx="253080" cy="236880"/>
            </p14:xfrm>
          </p:contentPart>
        </mc:Choice>
        <mc:Fallback xmlns="">
          <p:pic>
            <p:nvPicPr>
              <p:cNvPr id="64" name="Ink 63">
                <a:extLst>
                  <a:ext uri="{FF2B5EF4-FFF2-40B4-BE49-F238E27FC236}">
                    <a16:creationId xmlns:a16="http://schemas.microsoft.com/office/drawing/2014/main" id="{6522FFD5-5EB0-4DB5-99BF-97D7E8EC6548}"/>
                  </a:ext>
                </a:extLst>
              </p:cNvPr>
              <p:cNvPicPr/>
              <p:nvPr/>
            </p:nvPicPr>
            <p:blipFill>
              <a:blip r:embed="rId35"/>
              <a:stretch>
                <a:fillRect/>
              </a:stretch>
            </p:blipFill>
            <p:spPr>
              <a:xfrm>
                <a:off x="1009117" y="6042938"/>
                <a:ext cx="270720" cy="254520"/>
              </a:xfrm>
              <a:prstGeom prst="rect">
                <a:avLst/>
              </a:prstGeom>
            </p:spPr>
          </p:pic>
        </mc:Fallback>
      </mc:AlternateContent>
    </p:spTree>
    <p:extLst>
      <p:ext uri="{BB962C8B-B14F-4D97-AF65-F5344CB8AC3E}">
        <p14:creationId xmlns:p14="http://schemas.microsoft.com/office/powerpoint/2010/main" val="21709833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10683784" cy="523220"/>
          </a:xfrm>
          <a:prstGeom prst="rect">
            <a:avLst/>
          </a:prstGeom>
          <a:noFill/>
        </p:spPr>
        <p:txBody>
          <a:bodyPr wrap="square" rtlCol="0">
            <a:spAutoFit/>
          </a:bodyPr>
          <a:lstStyle/>
          <a:p>
            <a:r>
              <a:rPr lang="en-US" sz="1400"/>
              <a:t>Now we’ll write down the Feynman rules for calculating the diagrams involved in this expectation – note we’ll want to go out to 2</a:t>
            </a:r>
            <a:r>
              <a:rPr lang="en-US" sz="1400" baseline="30000"/>
              <a:t>nd</a:t>
            </a:r>
            <a:r>
              <a:rPr lang="en-US" sz="1400"/>
              <a:t> order in A and fourth order in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t>
            </a:r>
            <a:endParaRPr lang="en-US" sz="1400" dirty="0"/>
          </a:p>
        </p:txBody>
      </p:sp>
      <p:pic>
        <p:nvPicPr>
          <p:cNvPr id="41" name="Picture 40" descr="Diagram&#10;&#10;Description automatically generated">
            <a:extLst>
              <a:ext uri="{FF2B5EF4-FFF2-40B4-BE49-F238E27FC236}">
                <a16:creationId xmlns:a16="http://schemas.microsoft.com/office/drawing/2014/main" id="{07368BFC-7331-813E-23A5-9D15E452CFF7}"/>
              </a:ext>
            </a:extLst>
          </p:cNvPr>
          <p:cNvPicPr>
            <a:picLocks noChangeAspect="1"/>
          </p:cNvPicPr>
          <p:nvPr/>
        </p:nvPicPr>
        <p:blipFill>
          <a:blip r:embed="rId3"/>
          <a:stretch>
            <a:fillRect/>
          </a:stretch>
        </p:blipFill>
        <p:spPr>
          <a:xfrm>
            <a:off x="6436249" y="4200876"/>
            <a:ext cx="5486400" cy="2323465"/>
          </a:xfrm>
          <a:prstGeom prst="rect">
            <a:avLst/>
          </a:prstGeom>
          <a:ln>
            <a:solidFill>
              <a:srgbClr val="FF0000"/>
            </a:solidFill>
          </a:ln>
        </p:spPr>
      </p:pic>
      <p:pic>
        <p:nvPicPr>
          <p:cNvPr id="42" name="Picture 41">
            <a:extLst>
              <a:ext uri="{FF2B5EF4-FFF2-40B4-BE49-F238E27FC236}">
                <a16:creationId xmlns:a16="http://schemas.microsoft.com/office/drawing/2014/main" id="{DE9A4C7D-CF0E-0866-521D-F66E4AEA72B0}"/>
              </a:ext>
            </a:extLst>
          </p:cNvPr>
          <p:cNvPicPr>
            <a:picLocks noChangeAspect="1"/>
          </p:cNvPicPr>
          <p:nvPr/>
        </p:nvPicPr>
        <p:blipFill>
          <a:blip r:embed="rId4"/>
          <a:stretch>
            <a:fillRect/>
          </a:stretch>
        </p:blipFill>
        <p:spPr>
          <a:xfrm>
            <a:off x="403749" y="1715395"/>
            <a:ext cx="5888896" cy="2725629"/>
          </a:xfrm>
          <a:prstGeom prst="rect">
            <a:avLst/>
          </a:prstGeom>
        </p:spPr>
      </p:pic>
    </p:spTree>
    <p:extLst>
      <p:ext uri="{BB962C8B-B14F-4D97-AF65-F5344CB8AC3E}">
        <p14:creationId xmlns:p14="http://schemas.microsoft.com/office/powerpoint/2010/main" val="26972980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6809875" cy="307777"/>
          </a:xfrm>
          <a:prstGeom prst="rect">
            <a:avLst/>
          </a:prstGeom>
          <a:noFill/>
        </p:spPr>
        <p:txBody>
          <a:bodyPr wrap="square" rtlCol="0">
            <a:spAutoFit/>
          </a:bodyPr>
          <a:lstStyle/>
          <a:p>
            <a:r>
              <a:rPr lang="en-US" sz="1400"/>
              <a:t>Terms of order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odd</a:t>
            </a:r>
            <a:r>
              <a:rPr lang="en-US" sz="1400">
                <a:latin typeface="Calibri" panose="020F0502020204030204" pitchFamily="34" charset="0"/>
                <a:cs typeface="Calibri" panose="020F0502020204030204" pitchFamily="34" charset="0"/>
              </a:rPr>
              <a:t> are zero, because Trace gives us zero.  Some of the non-zero guys are:  </a:t>
            </a:r>
            <a:endParaRPr lang="en-US" sz="1400" dirty="0"/>
          </a:p>
        </p:txBody>
      </p:sp>
      <p:pic>
        <p:nvPicPr>
          <p:cNvPr id="2" name="Picture 1" descr="Diagram&#10;&#10;Description automatically generated">
            <a:extLst>
              <a:ext uri="{FF2B5EF4-FFF2-40B4-BE49-F238E27FC236}">
                <a16:creationId xmlns:a16="http://schemas.microsoft.com/office/drawing/2014/main" id="{E60D2060-EE15-F97C-E7C3-702C0C4566F8}"/>
              </a:ext>
            </a:extLst>
          </p:cNvPr>
          <p:cNvPicPr>
            <a:picLocks noChangeAspect="1"/>
          </p:cNvPicPr>
          <p:nvPr/>
        </p:nvPicPr>
        <p:blipFill>
          <a:blip r:embed="rId3"/>
          <a:stretch>
            <a:fillRect/>
          </a:stretch>
        </p:blipFill>
        <p:spPr>
          <a:xfrm>
            <a:off x="370184" y="1615859"/>
            <a:ext cx="2520500" cy="1626459"/>
          </a:xfrm>
          <a:prstGeom prst="rect">
            <a:avLst/>
          </a:prstGeom>
        </p:spPr>
      </p:pic>
      <p:graphicFrame>
        <p:nvGraphicFramePr>
          <p:cNvPr id="6" name="Object 5">
            <a:extLst>
              <a:ext uri="{FF2B5EF4-FFF2-40B4-BE49-F238E27FC236}">
                <a16:creationId xmlns:a16="http://schemas.microsoft.com/office/drawing/2014/main" id="{09F52571-7C9B-2699-9AAA-EF1E79E2C674}"/>
              </a:ext>
            </a:extLst>
          </p:cNvPr>
          <p:cNvGraphicFramePr>
            <a:graphicFrameLocks noChangeAspect="1"/>
          </p:cNvGraphicFramePr>
          <p:nvPr>
            <p:extLst>
              <p:ext uri="{D42A27DB-BD31-4B8C-83A1-F6EECF244321}">
                <p14:modId xmlns:p14="http://schemas.microsoft.com/office/powerpoint/2010/main" val="3199784864"/>
              </p:ext>
            </p:extLst>
          </p:nvPr>
        </p:nvGraphicFramePr>
        <p:xfrm>
          <a:off x="3871911" y="1715394"/>
          <a:ext cx="5557223" cy="656475"/>
        </p:xfrm>
        <a:graphic>
          <a:graphicData uri="http://schemas.openxmlformats.org/presentationml/2006/ole">
            <mc:AlternateContent xmlns:mc="http://schemas.openxmlformats.org/markup-compatibility/2006">
              <mc:Choice xmlns:v="urn:schemas-microsoft-com:vml" Requires="v">
                <p:oleObj name="Equation" r:id="rId4" imgW="4584600" imgH="533160" progId="Equation.DSMT4">
                  <p:embed/>
                </p:oleObj>
              </mc:Choice>
              <mc:Fallback>
                <p:oleObj name="Equation" r:id="rId4" imgW="4584600" imgH="533160" progId="Equation.DSMT4">
                  <p:embed/>
                  <p:pic>
                    <p:nvPicPr>
                      <p:cNvPr id="0" name="Object 1"/>
                      <p:cNvPicPr>
                        <a:picLocks noChangeAspect="1" noChangeArrowheads="1"/>
                      </p:cNvPicPr>
                      <p:nvPr/>
                    </p:nvPicPr>
                    <p:blipFill>
                      <a:blip r:embed="rId5"/>
                      <a:srcRect/>
                      <a:stretch>
                        <a:fillRect/>
                      </a:stretch>
                    </p:blipFill>
                    <p:spPr bwMode="auto">
                      <a:xfrm>
                        <a:off x="3871911" y="1715394"/>
                        <a:ext cx="5557223" cy="6564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0EBD4DF6-86D5-FBE8-ED87-83422434DAD0}"/>
              </a:ext>
            </a:extLst>
          </p:cNvPr>
          <p:cNvGraphicFramePr>
            <a:graphicFrameLocks noChangeAspect="1"/>
          </p:cNvGraphicFramePr>
          <p:nvPr>
            <p:extLst>
              <p:ext uri="{D42A27DB-BD31-4B8C-83A1-F6EECF244321}">
                <p14:modId xmlns:p14="http://schemas.microsoft.com/office/powerpoint/2010/main" val="180602265"/>
              </p:ext>
            </p:extLst>
          </p:nvPr>
        </p:nvGraphicFramePr>
        <p:xfrm>
          <a:off x="3948113" y="2994025"/>
          <a:ext cx="2266950" cy="523875"/>
        </p:xfrm>
        <a:graphic>
          <a:graphicData uri="http://schemas.openxmlformats.org/presentationml/2006/ole">
            <mc:AlternateContent xmlns:mc="http://schemas.openxmlformats.org/markup-compatibility/2006">
              <mc:Choice xmlns:v="urn:schemas-microsoft-com:vml" Requires="v">
                <p:oleObj name="Equation" r:id="rId6" imgW="1866600" imgH="431640" progId="Equation.DSMT4">
                  <p:embed/>
                </p:oleObj>
              </mc:Choice>
              <mc:Fallback>
                <p:oleObj name="Equation" r:id="rId6" imgW="1866600" imgH="431640" progId="Equation.DSMT4">
                  <p:embed/>
                  <p:pic>
                    <p:nvPicPr>
                      <p:cNvPr id="0" name=""/>
                      <p:cNvPicPr/>
                      <p:nvPr/>
                    </p:nvPicPr>
                    <p:blipFill>
                      <a:blip r:embed="rId7"/>
                      <a:stretch>
                        <a:fillRect/>
                      </a:stretch>
                    </p:blipFill>
                    <p:spPr>
                      <a:xfrm>
                        <a:off x="3948113" y="2994025"/>
                        <a:ext cx="2266950" cy="5238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AAAAE27-7B61-0FC7-FB45-A54E69814A58}"/>
              </a:ext>
            </a:extLst>
          </p:cNvPr>
          <p:cNvSpPr txBox="1"/>
          <p:nvPr/>
        </p:nvSpPr>
        <p:spPr>
          <a:xfrm>
            <a:off x="3822951" y="2447624"/>
            <a:ext cx="4573798" cy="307777"/>
          </a:xfrm>
          <a:prstGeom prst="rect">
            <a:avLst/>
          </a:prstGeom>
          <a:noFill/>
        </p:spPr>
        <p:txBody>
          <a:bodyPr wrap="square" rtlCol="0">
            <a:spAutoFit/>
          </a:bodyPr>
          <a:lstStyle/>
          <a:p>
            <a:r>
              <a:rPr lang="en-US" sz="1400"/>
              <a:t>Assuming A and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are time (</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)-independent, this reduces to:</a:t>
            </a:r>
            <a:endParaRPr lang="en-US" sz="1400" dirty="0"/>
          </a:p>
        </p:txBody>
      </p:sp>
      <p:graphicFrame>
        <p:nvGraphicFramePr>
          <p:cNvPr id="10" name="Object 9">
            <a:extLst>
              <a:ext uri="{FF2B5EF4-FFF2-40B4-BE49-F238E27FC236}">
                <a16:creationId xmlns:a16="http://schemas.microsoft.com/office/drawing/2014/main" id="{F5B1F034-B939-574C-F78F-C3069AAABF1F}"/>
              </a:ext>
            </a:extLst>
          </p:cNvPr>
          <p:cNvGraphicFramePr>
            <a:graphicFrameLocks noChangeAspect="1"/>
          </p:cNvGraphicFramePr>
          <p:nvPr>
            <p:extLst>
              <p:ext uri="{D42A27DB-BD31-4B8C-83A1-F6EECF244321}">
                <p14:modId xmlns:p14="http://schemas.microsoft.com/office/powerpoint/2010/main" val="2409217759"/>
              </p:ext>
            </p:extLst>
          </p:nvPr>
        </p:nvGraphicFramePr>
        <p:xfrm>
          <a:off x="7251700" y="2941638"/>
          <a:ext cx="3321050" cy="606425"/>
        </p:xfrm>
        <a:graphic>
          <a:graphicData uri="http://schemas.openxmlformats.org/presentationml/2006/ole">
            <mc:AlternateContent xmlns:mc="http://schemas.openxmlformats.org/markup-compatibility/2006">
              <mc:Choice xmlns:v="urn:schemas-microsoft-com:vml" Requires="v">
                <p:oleObj name="Equation" r:id="rId8" imgW="2781000" imgH="507960" progId="Equation.DSMT4">
                  <p:embed/>
                </p:oleObj>
              </mc:Choice>
              <mc:Fallback>
                <p:oleObj name="Equation" r:id="rId8" imgW="2781000" imgH="507960" progId="Equation.DSMT4">
                  <p:embed/>
                  <p:pic>
                    <p:nvPicPr>
                      <p:cNvPr id="0" name=""/>
                      <p:cNvPicPr/>
                      <p:nvPr/>
                    </p:nvPicPr>
                    <p:blipFill>
                      <a:blip r:embed="rId9"/>
                      <a:stretch>
                        <a:fillRect/>
                      </a:stretch>
                    </p:blipFill>
                    <p:spPr>
                      <a:xfrm>
                        <a:off x="7251700" y="2941638"/>
                        <a:ext cx="3321050" cy="6064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D00C4DD-91CF-E5B9-7061-937E412800A2}"/>
                  </a:ext>
                </a:extLst>
              </p14:cNvPr>
              <p14:cNvContentPartPr/>
              <p14:nvPr/>
            </p14:nvContentPartPr>
            <p14:xfrm>
              <a:off x="7646346" y="3696708"/>
              <a:ext cx="563760" cy="339480"/>
            </p14:xfrm>
          </p:contentPart>
        </mc:Choice>
        <mc:Fallback xmlns="">
          <p:pic>
            <p:nvPicPr>
              <p:cNvPr id="12" name="Ink 11">
                <a:extLst>
                  <a:ext uri="{FF2B5EF4-FFF2-40B4-BE49-F238E27FC236}">
                    <a16:creationId xmlns:a16="http://schemas.microsoft.com/office/drawing/2014/main" id="{5D00C4DD-91CF-E5B9-7061-937E412800A2}"/>
                  </a:ext>
                </a:extLst>
              </p:cNvPr>
              <p:cNvPicPr/>
              <p:nvPr/>
            </p:nvPicPr>
            <p:blipFill>
              <a:blip r:embed="rId11"/>
              <a:stretch>
                <a:fillRect/>
              </a:stretch>
            </p:blipFill>
            <p:spPr>
              <a:xfrm>
                <a:off x="7637706" y="3688068"/>
                <a:ext cx="581400" cy="357120"/>
              </a:xfrm>
              <a:prstGeom prst="rect">
                <a:avLst/>
              </a:prstGeom>
            </p:spPr>
          </p:pic>
        </mc:Fallback>
      </mc:AlternateContent>
      <p:sp>
        <p:nvSpPr>
          <p:cNvPr id="13" name="TextBox 12">
            <a:extLst>
              <a:ext uri="{FF2B5EF4-FFF2-40B4-BE49-F238E27FC236}">
                <a16:creationId xmlns:a16="http://schemas.microsoft.com/office/drawing/2014/main" id="{B2CAD654-2B35-4C9F-8745-6DFD61C18EF8}"/>
              </a:ext>
            </a:extLst>
          </p:cNvPr>
          <p:cNvSpPr txBox="1"/>
          <p:nvPr/>
        </p:nvSpPr>
        <p:spPr>
          <a:xfrm>
            <a:off x="7175547" y="4134059"/>
            <a:ext cx="3866079" cy="523220"/>
          </a:xfrm>
          <a:prstGeom prst="rect">
            <a:avLst/>
          </a:prstGeom>
          <a:noFill/>
        </p:spPr>
        <p:txBody>
          <a:bodyPr wrap="square" rtlCol="0">
            <a:spAutoFit/>
          </a:bodyPr>
          <a:lstStyle/>
          <a:p>
            <a:r>
              <a:rPr lang="en-US" sz="1400"/>
              <a:t>expand to lowest order in q’s, as we’re looking for low energy excitations.  </a:t>
            </a:r>
          </a:p>
        </p:txBody>
      </p:sp>
      <p:graphicFrame>
        <p:nvGraphicFramePr>
          <p:cNvPr id="14" name="Object 13">
            <a:extLst>
              <a:ext uri="{FF2B5EF4-FFF2-40B4-BE49-F238E27FC236}">
                <a16:creationId xmlns:a16="http://schemas.microsoft.com/office/drawing/2014/main" id="{E55FF3D3-BA8F-4C5E-19A2-346F52B81446}"/>
              </a:ext>
            </a:extLst>
          </p:cNvPr>
          <p:cNvGraphicFramePr>
            <a:graphicFrameLocks noChangeAspect="1"/>
          </p:cNvGraphicFramePr>
          <p:nvPr>
            <p:extLst>
              <p:ext uri="{D42A27DB-BD31-4B8C-83A1-F6EECF244321}">
                <p14:modId xmlns:p14="http://schemas.microsoft.com/office/powerpoint/2010/main" val="93593534"/>
              </p:ext>
            </p:extLst>
          </p:nvPr>
        </p:nvGraphicFramePr>
        <p:xfrm>
          <a:off x="7299325" y="4757738"/>
          <a:ext cx="3873500" cy="622300"/>
        </p:xfrm>
        <a:graphic>
          <a:graphicData uri="http://schemas.openxmlformats.org/presentationml/2006/ole">
            <mc:AlternateContent xmlns:mc="http://schemas.openxmlformats.org/markup-compatibility/2006">
              <mc:Choice xmlns:v="urn:schemas-microsoft-com:vml" Requires="v">
                <p:oleObj name="Equation" r:id="rId12" imgW="3162240" imgH="507960" progId="Equation.DSMT4">
                  <p:embed/>
                </p:oleObj>
              </mc:Choice>
              <mc:Fallback>
                <p:oleObj name="Equation" r:id="rId12" imgW="3162240" imgH="507960" progId="Equation.DSMT4">
                  <p:embed/>
                  <p:pic>
                    <p:nvPicPr>
                      <p:cNvPr id="0" name=""/>
                      <p:cNvPicPr/>
                      <p:nvPr/>
                    </p:nvPicPr>
                    <p:blipFill>
                      <a:blip r:embed="rId13"/>
                      <a:stretch>
                        <a:fillRect/>
                      </a:stretch>
                    </p:blipFill>
                    <p:spPr>
                      <a:xfrm>
                        <a:off x="7299325" y="4757738"/>
                        <a:ext cx="3873500" cy="6223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91518B54-74EA-BA9B-472B-0CC2227C5F77}"/>
              </a:ext>
            </a:extLst>
          </p:cNvPr>
          <p:cNvGraphicFramePr>
            <a:graphicFrameLocks noChangeAspect="1"/>
          </p:cNvGraphicFramePr>
          <p:nvPr>
            <p:extLst>
              <p:ext uri="{D42A27DB-BD31-4B8C-83A1-F6EECF244321}">
                <p14:modId xmlns:p14="http://schemas.microsoft.com/office/powerpoint/2010/main" val="1953323201"/>
              </p:ext>
            </p:extLst>
          </p:nvPr>
        </p:nvGraphicFramePr>
        <p:xfrm>
          <a:off x="3903862" y="5850173"/>
          <a:ext cx="4404396" cy="689401"/>
        </p:xfrm>
        <a:graphic>
          <a:graphicData uri="http://schemas.openxmlformats.org/presentationml/2006/ole">
            <mc:AlternateContent xmlns:mc="http://schemas.openxmlformats.org/markup-compatibility/2006">
              <mc:Choice xmlns:v="urn:schemas-microsoft-com:vml" Requires="v">
                <p:oleObj name="Equation" r:id="rId14" imgW="3418057" imgH="534285" progId="Equation.DSMT4">
                  <p:embed/>
                </p:oleObj>
              </mc:Choice>
              <mc:Fallback>
                <p:oleObj name="Equation" r:id="rId14" imgW="3418057" imgH="534285" progId="Equation.DSMT4">
                  <p:embed/>
                  <p:pic>
                    <p:nvPicPr>
                      <p:cNvPr id="0" name=""/>
                      <p:cNvPicPr/>
                      <p:nvPr/>
                    </p:nvPicPr>
                    <p:blipFill>
                      <a:blip r:embed="rId15"/>
                      <a:stretch>
                        <a:fillRect/>
                      </a:stretch>
                    </p:blipFill>
                    <p:spPr>
                      <a:xfrm>
                        <a:off x="3903862" y="5850173"/>
                        <a:ext cx="4404396" cy="68940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6" name="Ink 15">
                <a:extLst>
                  <a:ext uri="{FF2B5EF4-FFF2-40B4-BE49-F238E27FC236}">
                    <a16:creationId xmlns:a16="http://schemas.microsoft.com/office/drawing/2014/main" id="{1E5C2BA4-A0D0-197A-3D4F-607AC0DA5678}"/>
                  </a:ext>
                </a:extLst>
              </p14:cNvPr>
              <p14:cNvContentPartPr/>
              <p14:nvPr/>
            </p14:nvContentPartPr>
            <p14:xfrm>
              <a:off x="5823666" y="5122308"/>
              <a:ext cx="1147680" cy="552600"/>
            </p14:xfrm>
          </p:contentPart>
        </mc:Choice>
        <mc:Fallback xmlns="">
          <p:pic>
            <p:nvPicPr>
              <p:cNvPr id="16" name="Ink 15">
                <a:extLst>
                  <a:ext uri="{FF2B5EF4-FFF2-40B4-BE49-F238E27FC236}">
                    <a16:creationId xmlns:a16="http://schemas.microsoft.com/office/drawing/2014/main" id="{1E5C2BA4-A0D0-197A-3D4F-607AC0DA5678}"/>
                  </a:ext>
                </a:extLst>
              </p:cNvPr>
              <p:cNvPicPr/>
              <p:nvPr/>
            </p:nvPicPr>
            <p:blipFill>
              <a:blip r:embed="rId17"/>
              <a:stretch>
                <a:fillRect/>
              </a:stretch>
            </p:blipFill>
            <p:spPr>
              <a:xfrm>
                <a:off x="5814666" y="5113668"/>
                <a:ext cx="1165320" cy="570240"/>
              </a:xfrm>
              <a:prstGeom prst="rect">
                <a:avLst/>
              </a:prstGeom>
            </p:spPr>
          </p:pic>
        </mc:Fallback>
      </mc:AlternateContent>
      <p:sp>
        <p:nvSpPr>
          <p:cNvPr id="17" name="TextBox 16">
            <a:extLst>
              <a:ext uri="{FF2B5EF4-FFF2-40B4-BE49-F238E27FC236}">
                <a16:creationId xmlns:a16="http://schemas.microsoft.com/office/drawing/2014/main" id="{1A851E02-DA2A-09FC-F8A6-3986CAA54480}"/>
              </a:ext>
            </a:extLst>
          </p:cNvPr>
          <p:cNvSpPr txBox="1"/>
          <p:nvPr/>
        </p:nvSpPr>
        <p:spPr>
          <a:xfrm>
            <a:off x="3903862" y="4945949"/>
            <a:ext cx="1750503" cy="307777"/>
          </a:xfrm>
          <a:prstGeom prst="rect">
            <a:avLst/>
          </a:prstGeom>
          <a:noFill/>
        </p:spPr>
        <p:txBody>
          <a:bodyPr wrap="square" rtlCol="0">
            <a:spAutoFit/>
          </a:bodyPr>
          <a:lstStyle/>
          <a:p>
            <a:r>
              <a:rPr lang="en-US" sz="1400"/>
              <a:t>so we come to this,</a:t>
            </a:r>
            <a:endParaRPr lang="en-US" sz="1600"/>
          </a:p>
        </p:txBody>
      </p:sp>
    </p:spTree>
    <p:extLst>
      <p:ext uri="{BB962C8B-B14F-4D97-AF65-F5344CB8AC3E}">
        <p14:creationId xmlns:p14="http://schemas.microsoft.com/office/powerpoint/2010/main" val="6186769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6809875" cy="307777"/>
          </a:xfrm>
          <a:prstGeom prst="rect">
            <a:avLst/>
          </a:prstGeom>
          <a:noFill/>
        </p:spPr>
        <p:txBody>
          <a:bodyPr wrap="square" rtlCol="0">
            <a:spAutoFit/>
          </a:bodyPr>
          <a:lstStyle/>
          <a:p>
            <a:r>
              <a:rPr lang="en-US" sz="1400"/>
              <a:t>Terms of order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odd</a:t>
            </a:r>
            <a:r>
              <a:rPr lang="en-US" sz="1400">
                <a:latin typeface="Calibri" panose="020F0502020204030204" pitchFamily="34" charset="0"/>
                <a:cs typeface="Calibri" panose="020F0502020204030204" pitchFamily="34" charset="0"/>
              </a:rPr>
              <a:t> are zero, because Trace gives us zero.  Some of the non-zero guys are:  </a:t>
            </a:r>
            <a:endParaRPr lang="en-US" sz="1400" dirty="0"/>
          </a:p>
        </p:txBody>
      </p:sp>
      <p:graphicFrame>
        <p:nvGraphicFramePr>
          <p:cNvPr id="6" name="Object 5">
            <a:extLst>
              <a:ext uri="{FF2B5EF4-FFF2-40B4-BE49-F238E27FC236}">
                <a16:creationId xmlns:a16="http://schemas.microsoft.com/office/drawing/2014/main" id="{09F52571-7C9B-2699-9AAA-EF1E79E2C674}"/>
              </a:ext>
            </a:extLst>
          </p:cNvPr>
          <p:cNvGraphicFramePr>
            <a:graphicFrameLocks noChangeAspect="1"/>
          </p:cNvGraphicFramePr>
          <p:nvPr>
            <p:extLst>
              <p:ext uri="{D42A27DB-BD31-4B8C-83A1-F6EECF244321}">
                <p14:modId xmlns:p14="http://schemas.microsoft.com/office/powerpoint/2010/main" val="1777696611"/>
              </p:ext>
            </p:extLst>
          </p:nvPr>
        </p:nvGraphicFramePr>
        <p:xfrm>
          <a:off x="4138200" y="1459847"/>
          <a:ext cx="6527800" cy="920750"/>
        </p:xfrm>
        <a:graphic>
          <a:graphicData uri="http://schemas.openxmlformats.org/presentationml/2006/ole">
            <mc:AlternateContent xmlns:mc="http://schemas.openxmlformats.org/markup-compatibility/2006">
              <mc:Choice xmlns:v="urn:schemas-microsoft-com:vml" Requires="v">
                <p:oleObj name="Equation" r:id="rId3" imgW="5384520" imgH="749160" progId="Equation.DSMT4">
                  <p:embed/>
                </p:oleObj>
              </mc:Choice>
              <mc:Fallback>
                <p:oleObj name="Equation" r:id="rId3" imgW="5384520" imgH="749160" progId="Equation.DSMT4">
                  <p:embed/>
                  <p:pic>
                    <p:nvPicPr>
                      <p:cNvPr id="6" name="Object 5">
                        <a:extLst>
                          <a:ext uri="{FF2B5EF4-FFF2-40B4-BE49-F238E27FC236}">
                            <a16:creationId xmlns:a16="http://schemas.microsoft.com/office/drawing/2014/main" id="{09F52571-7C9B-2699-9AAA-EF1E79E2C674}"/>
                          </a:ext>
                        </a:extLst>
                      </p:cNvPr>
                      <p:cNvPicPr>
                        <a:picLocks noChangeAspect="1" noChangeArrowheads="1"/>
                      </p:cNvPicPr>
                      <p:nvPr/>
                    </p:nvPicPr>
                    <p:blipFill>
                      <a:blip r:embed="rId4"/>
                      <a:srcRect/>
                      <a:stretch>
                        <a:fillRect/>
                      </a:stretch>
                    </p:blipFill>
                    <p:spPr bwMode="auto">
                      <a:xfrm>
                        <a:off x="4138200" y="1459847"/>
                        <a:ext cx="6527800" cy="92075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0EBD4DF6-86D5-FBE8-ED87-83422434DAD0}"/>
              </a:ext>
            </a:extLst>
          </p:cNvPr>
          <p:cNvGraphicFramePr>
            <a:graphicFrameLocks noChangeAspect="1"/>
          </p:cNvGraphicFramePr>
          <p:nvPr>
            <p:extLst>
              <p:ext uri="{D42A27DB-BD31-4B8C-83A1-F6EECF244321}">
                <p14:modId xmlns:p14="http://schemas.microsoft.com/office/powerpoint/2010/main" val="779540636"/>
              </p:ext>
            </p:extLst>
          </p:nvPr>
        </p:nvGraphicFramePr>
        <p:xfrm>
          <a:off x="345634" y="3577890"/>
          <a:ext cx="4102100" cy="523875"/>
        </p:xfrm>
        <a:graphic>
          <a:graphicData uri="http://schemas.openxmlformats.org/presentationml/2006/ole">
            <mc:AlternateContent xmlns:mc="http://schemas.openxmlformats.org/markup-compatibility/2006">
              <mc:Choice xmlns:v="urn:schemas-microsoft-com:vml" Requires="v">
                <p:oleObj name="Equation" r:id="rId5" imgW="3377880" imgH="431640" progId="Equation.DSMT4">
                  <p:embed/>
                </p:oleObj>
              </mc:Choice>
              <mc:Fallback>
                <p:oleObj name="Equation" r:id="rId5" imgW="3377880" imgH="431640" progId="Equation.DSMT4">
                  <p:embed/>
                  <p:pic>
                    <p:nvPicPr>
                      <p:cNvPr id="8" name="Object 7">
                        <a:extLst>
                          <a:ext uri="{FF2B5EF4-FFF2-40B4-BE49-F238E27FC236}">
                            <a16:creationId xmlns:a16="http://schemas.microsoft.com/office/drawing/2014/main" id="{0EBD4DF6-86D5-FBE8-ED87-83422434DAD0}"/>
                          </a:ext>
                        </a:extLst>
                      </p:cNvPr>
                      <p:cNvPicPr/>
                      <p:nvPr/>
                    </p:nvPicPr>
                    <p:blipFill>
                      <a:blip r:embed="rId6"/>
                      <a:stretch>
                        <a:fillRect/>
                      </a:stretch>
                    </p:blipFill>
                    <p:spPr>
                      <a:xfrm>
                        <a:off x="345634" y="3577890"/>
                        <a:ext cx="4102100" cy="5238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AAAAE27-7B61-0FC7-FB45-A54E69814A58}"/>
              </a:ext>
            </a:extLst>
          </p:cNvPr>
          <p:cNvSpPr txBox="1"/>
          <p:nvPr/>
        </p:nvSpPr>
        <p:spPr>
          <a:xfrm>
            <a:off x="4079022" y="2770695"/>
            <a:ext cx="4573798" cy="307777"/>
          </a:xfrm>
          <a:prstGeom prst="rect">
            <a:avLst/>
          </a:prstGeom>
          <a:noFill/>
        </p:spPr>
        <p:txBody>
          <a:bodyPr wrap="square" rtlCol="0">
            <a:spAutoFit/>
          </a:bodyPr>
          <a:lstStyle/>
          <a:p>
            <a:r>
              <a:rPr lang="en-US" sz="1400"/>
              <a:t>Assuming A and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are time (</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)-independent, this reduces to:</a:t>
            </a:r>
            <a:endParaRPr lang="en-US" sz="1400" dirty="0"/>
          </a:p>
        </p:txBody>
      </p:sp>
      <p:sp>
        <p:nvSpPr>
          <p:cNvPr id="13" name="TextBox 12">
            <a:extLst>
              <a:ext uri="{FF2B5EF4-FFF2-40B4-BE49-F238E27FC236}">
                <a16:creationId xmlns:a16="http://schemas.microsoft.com/office/drawing/2014/main" id="{B2CAD654-2B35-4C9F-8745-6DFD61C18EF8}"/>
              </a:ext>
            </a:extLst>
          </p:cNvPr>
          <p:cNvSpPr txBox="1"/>
          <p:nvPr/>
        </p:nvSpPr>
        <p:spPr>
          <a:xfrm>
            <a:off x="5531186" y="4239303"/>
            <a:ext cx="2984722" cy="523220"/>
          </a:xfrm>
          <a:prstGeom prst="rect">
            <a:avLst/>
          </a:prstGeom>
          <a:noFill/>
        </p:spPr>
        <p:txBody>
          <a:bodyPr wrap="square" rtlCol="0">
            <a:spAutoFit/>
          </a:bodyPr>
          <a:lstStyle/>
          <a:p>
            <a:r>
              <a:rPr lang="en-US" sz="1400"/>
              <a:t>expand to lowest order in q’s, as we’re looking for low energy excitations.  </a:t>
            </a:r>
          </a:p>
        </p:txBody>
      </p:sp>
      <p:graphicFrame>
        <p:nvGraphicFramePr>
          <p:cNvPr id="14" name="Object 13">
            <a:extLst>
              <a:ext uri="{FF2B5EF4-FFF2-40B4-BE49-F238E27FC236}">
                <a16:creationId xmlns:a16="http://schemas.microsoft.com/office/drawing/2014/main" id="{E55FF3D3-BA8F-4C5E-19A2-346F52B81446}"/>
              </a:ext>
            </a:extLst>
          </p:cNvPr>
          <p:cNvGraphicFramePr>
            <a:graphicFrameLocks noChangeAspect="1"/>
          </p:cNvGraphicFramePr>
          <p:nvPr>
            <p:extLst>
              <p:ext uri="{D42A27DB-BD31-4B8C-83A1-F6EECF244321}">
                <p14:modId xmlns:p14="http://schemas.microsoft.com/office/powerpoint/2010/main" val="4009065241"/>
              </p:ext>
            </p:extLst>
          </p:nvPr>
        </p:nvGraphicFramePr>
        <p:xfrm>
          <a:off x="8554065" y="5003164"/>
          <a:ext cx="3328988" cy="590550"/>
        </p:xfrm>
        <a:graphic>
          <a:graphicData uri="http://schemas.openxmlformats.org/presentationml/2006/ole">
            <mc:AlternateContent xmlns:mc="http://schemas.openxmlformats.org/markup-compatibility/2006">
              <mc:Choice xmlns:v="urn:schemas-microsoft-com:vml" Requires="v">
                <p:oleObj name="Equation" r:id="rId7" imgW="2717640" imgH="482400" progId="Equation.DSMT4">
                  <p:embed/>
                </p:oleObj>
              </mc:Choice>
              <mc:Fallback>
                <p:oleObj name="Equation" r:id="rId7" imgW="2717640" imgH="482400" progId="Equation.DSMT4">
                  <p:embed/>
                  <p:pic>
                    <p:nvPicPr>
                      <p:cNvPr id="14" name="Object 13">
                        <a:extLst>
                          <a:ext uri="{FF2B5EF4-FFF2-40B4-BE49-F238E27FC236}">
                            <a16:creationId xmlns:a16="http://schemas.microsoft.com/office/drawing/2014/main" id="{E55FF3D3-BA8F-4C5E-19A2-346F52B81446}"/>
                          </a:ext>
                        </a:extLst>
                      </p:cNvPr>
                      <p:cNvPicPr/>
                      <p:nvPr/>
                    </p:nvPicPr>
                    <p:blipFill>
                      <a:blip r:embed="rId8"/>
                      <a:stretch>
                        <a:fillRect/>
                      </a:stretch>
                    </p:blipFill>
                    <p:spPr>
                      <a:xfrm>
                        <a:off x="8554065" y="5003164"/>
                        <a:ext cx="3328988" cy="590550"/>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1A851E02-DA2A-09FC-F8A6-3986CAA54480}"/>
              </a:ext>
            </a:extLst>
          </p:cNvPr>
          <p:cNvSpPr txBox="1"/>
          <p:nvPr/>
        </p:nvSpPr>
        <p:spPr>
          <a:xfrm>
            <a:off x="345634" y="5536593"/>
            <a:ext cx="1750503" cy="307777"/>
          </a:xfrm>
          <a:prstGeom prst="rect">
            <a:avLst/>
          </a:prstGeom>
          <a:noFill/>
        </p:spPr>
        <p:txBody>
          <a:bodyPr wrap="square" rtlCol="0">
            <a:spAutoFit/>
          </a:bodyPr>
          <a:lstStyle/>
          <a:p>
            <a:r>
              <a:rPr lang="en-US" sz="1400"/>
              <a:t>so we come to this,</a:t>
            </a:r>
            <a:endParaRPr lang="en-US" sz="1600"/>
          </a:p>
        </p:txBody>
      </p:sp>
      <p:pic>
        <p:nvPicPr>
          <p:cNvPr id="4" name="Picture 3" descr="Diagram, schematic&#10;&#10;Description automatically generated">
            <a:extLst>
              <a:ext uri="{FF2B5EF4-FFF2-40B4-BE49-F238E27FC236}">
                <a16:creationId xmlns:a16="http://schemas.microsoft.com/office/drawing/2014/main" id="{4521167B-F7B1-5817-E5BA-284E026CCDC3}"/>
              </a:ext>
            </a:extLst>
          </p:cNvPr>
          <p:cNvPicPr>
            <a:picLocks noChangeAspect="1"/>
          </p:cNvPicPr>
          <p:nvPr/>
        </p:nvPicPr>
        <p:blipFill>
          <a:blip r:embed="rId9"/>
          <a:stretch>
            <a:fillRect/>
          </a:stretch>
        </p:blipFill>
        <p:spPr>
          <a:xfrm>
            <a:off x="418642" y="1568784"/>
            <a:ext cx="3255645" cy="1757680"/>
          </a:xfrm>
          <a:prstGeom prst="rect">
            <a:avLst/>
          </a:prstGeom>
        </p:spPr>
      </p:pic>
      <p:graphicFrame>
        <p:nvGraphicFramePr>
          <p:cNvPr id="7" name="Object 6">
            <a:extLst>
              <a:ext uri="{FF2B5EF4-FFF2-40B4-BE49-F238E27FC236}">
                <a16:creationId xmlns:a16="http://schemas.microsoft.com/office/drawing/2014/main" id="{C0FFEE9D-2D35-CF68-9D67-5737F0E05DDC}"/>
              </a:ext>
            </a:extLst>
          </p:cNvPr>
          <p:cNvGraphicFramePr>
            <a:graphicFrameLocks noChangeAspect="1"/>
          </p:cNvGraphicFramePr>
          <p:nvPr>
            <p:extLst>
              <p:ext uri="{D42A27DB-BD31-4B8C-83A1-F6EECF244321}">
                <p14:modId xmlns:p14="http://schemas.microsoft.com/office/powerpoint/2010/main" val="2378651333"/>
              </p:ext>
            </p:extLst>
          </p:nvPr>
        </p:nvGraphicFramePr>
        <p:xfrm>
          <a:off x="5535377" y="3500143"/>
          <a:ext cx="5961063" cy="581025"/>
        </p:xfrm>
        <a:graphic>
          <a:graphicData uri="http://schemas.openxmlformats.org/presentationml/2006/ole">
            <mc:AlternateContent xmlns:mc="http://schemas.openxmlformats.org/markup-compatibility/2006">
              <mc:Choice xmlns:v="urn:schemas-microsoft-com:vml" Requires="v">
                <p:oleObj name="Equation" r:id="rId10" imgW="5219640" imgH="507960" progId="Equation.DSMT4">
                  <p:embed/>
                </p:oleObj>
              </mc:Choice>
              <mc:Fallback>
                <p:oleObj name="Equation" r:id="rId10" imgW="5219640" imgH="507960" progId="Equation.DSMT4">
                  <p:embed/>
                  <p:pic>
                    <p:nvPicPr>
                      <p:cNvPr id="0" name=""/>
                      <p:cNvPicPr/>
                      <p:nvPr/>
                    </p:nvPicPr>
                    <p:blipFill>
                      <a:blip r:embed="rId11"/>
                      <a:stretch>
                        <a:fillRect/>
                      </a:stretch>
                    </p:blipFill>
                    <p:spPr>
                      <a:xfrm>
                        <a:off x="5535377" y="3500143"/>
                        <a:ext cx="5961063" cy="5810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8" name="Ink 17">
                <a:extLst>
                  <a:ext uri="{FF2B5EF4-FFF2-40B4-BE49-F238E27FC236}">
                    <a16:creationId xmlns:a16="http://schemas.microsoft.com/office/drawing/2014/main" id="{6AAE5D08-EEF1-4E50-5D34-0957BADB43AA}"/>
                  </a:ext>
                </a:extLst>
              </p14:cNvPr>
              <p14:cNvContentPartPr/>
              <p14:nvPr/>
            </p14:nvContentPartPr>
            <p14:xfrm>
              <a:off x="9213426" y="4247148"/>
              <a:ext cx="295920" cy="654840"/>
            </p14:xfrm>
          </p:contentPart>
        </mc:Choice>
        <mc:Fallback xmlns="">
          <p:pic>
            <p:nvPicPr>
              <p:cNvPr id="18" name="Ink 17">
                <a:extLst>
                  <a:ext uri="{FF2B5EF4-FFF2-40B4-BE49-F238E27FC236}">
                    <a16:creationId xmlns:a16="http://schemas.microsoft.com/office/drawing/2014/main" id="{6AAE5D08-EEF1-4E50-5D34-0957BADB43AA}"/>
                  </a:ext>
                </a:extLst>
              </p:cNvPr>
              <p:cNvPicPr/>
              <p:nvPr/>
            </p:nvPicPr>
            <p:blipFill>
              <a:blip r:embed="rId13"/>
              <a:stretch>
                <a:fillRect/>
              </a:stretch>
            </p:blipFill>
            <p:spPr>
              <a:xfrm>
                <a:off x="9204786" y="4238508"/>
                <a:ext cx="313560" cy="672480"/>
              </a:xfrm>
              <a:prstGeom prst="rect">
                <a:avLst/>
              </a:prstGeom>
            </p:spPr>
          </p:pic>
        </mc:Fallback>
      </mc:AlternateContent>
      <p:graphicFrame>
        <p:nvGraphicFramePr>
          <p:cNvPr id="19" name="Object 18">
            <a:extLst>
              <a:ext uri="{FF2B5EF4-FFF2-40B4-BE49-F238E27FC236}">
                <a16:creationId xmlns:a16="http://schemas.microsoft.com/office/drawing/2014/main" id="{891CA54D-C5D9-F615-5185-13262AFA9419}"/>
              </a:ext>
            </a:extLst>
          </p:cNvPr>
          <p:cNvGraphicFramePr>
            <a:graphicFrameLocks noChangeAspect="1"/>
          </p:cNvGraphicFramePr>
          <p:nvPr>
            <p:extLst>
              <p:ext uri="{D42A27DB-BD31-4B8C-83A1-F6EECF244321}">
                <p14:modId xmlns:p14="http://schemas.microsoft.com/office/powerpoint/2010/main" val="2462406668"/>
              </p:ext>
            </p:extLst>
          </p:nvPr>
        </p:nvGraphicFramePr>
        <p:xfrm>
          <a:off x="381774" y="5982346"/>
          <a:ext cx="4396703" cy="534652"/>
        </p:xfrm>
        <a:graphic>
          <a:graphicData uri="http://schemas.openxmlformats.org/presentationml/2006/ole">
            <mc:AlternateContent xmlns:mc="http://schemas.openxmlformats.org/markup-compatibility/2006">
              <mc:Choice xmlns:v="urn:schemas-microsoft-com:vml" Requires="v">
                <p:oleObj name="Equation" r:id="rId14" imgW="3446484" imgH="419641" progId="Equation.DSMT4">
                  <p:embed/>
                </p:oleObj>
              </mc:Choice>
              <mc:Fallback>
                <p:oleObj name="Equation" r:id="rId14" imgW="3446484" imgH="419641" progId="Equation.DSMT4">
                  <p:embed/>
                  <p:pic>
                    <p:nvPicPr>
                      <p:cNvPr id="0" name=""/>
                      <p:cNvPicPr/>
                      <p:nvPr/>
                    </p:nvPicPr>
                    <p:blipFill>
                      <a:blip r:embed="rId15"/>
                      <a:stretch>
                        <a:fillRect/>
                      </a:stretch>
                    </p:blipFill>
                    <p:spPr>
                      <a:xfrm>
                        <a:off x="381774" y="5982346"/>
                        <a:ext cx="4396703" cy="53465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0" name="Ink 19">
                <a:extLst>
                  <a:ext uri="{FF2B5EF4-FFF2-40B4-BE49-F238E27FC236}">
                    <a16:creationId xmlns:a16="http://schemas.microsoft.com/office/drawing/2014/main" id="{301BE16B-61BC-44D7-1860-B6430827AEBD}"/>
                  </a:ext>
                </a:extLst>
              </p14:cNvPr>
              <p14:cNvContentPartPr/>
              <p14:nvPr/>
            </p14:nvContentPartPr>
            <p14:xfrm>
              <a:off x="4110066" y="5337948"/>
              <a:ext cx="3893400" cy="290160"/>
            </p14:xfrm>
          </p:contentPart>
        </mc:Choice>
        <mc:Fallback xmlns="">
          <p:pic>
            <p:nvPicPr>
              <p:cNvPr id="20" name="Ink 19">
                <a:extLst>
                  <a:ext uri="{FF2B5EF4-FFF2-40B4-BE49-F238E27FC236}">
                    <a16:creationId xmlns:a16="http://schemas.microsoft.com/office/drawing/2014/main" id="{301BE16B-61BC-44D7-1860-B6430827AEBD}"/>
                  </a:ext>
                </a:extLst>
              </p:cNvPr>
              <p:cNvPicPr/>
              <p:nvPr/>
            </p:nvPicPr>
            <p:blipFill>
              <a:blip r:embed="rId17"/>
              <a:stretch>
                <a:fillRect/>
              </a:stretch>
            </p:blipFill>
            <p:spPr>
              <a:xfrm>
                <a:off x="4101066" y="5329308"/>
                <a:ext cx="3911040" cy="307800"/>
              </a:xfrm>
              <a:prstGeom prst="rect">
                <a:avLst/>
              </a:prstGeom>
            </p:spPr>
          </p:pic>
        </mc:Fallback>
      </mc:AlternateContent>
    </p:spTree>
    <p:extLst>
      <p:ext uri="{BB962C8B-B14F-4D97-AF65-F5344CB8AC3E}">
        <p14:creationId xmlns:p14="http://schemas.microsoft.com/office/powerpoint/2010/main" val="324326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6809875" cy="307777"/>
          </a:xfrm>
          <a:prstGeom prst="rect">
            <a:avLst/>
          </a:prstGeom>
          <a:noFill/>
        </p:spPr>
        <p:txBody>
          <a:bodyPr wrap="square" rtlCol="0">
            <a:spAutoFit/>
          </a:bodyPr>
          <a:lstStyle/>
          <a:p>
            <a:r>
              <a:rPr lang="en-US" sz="1400"/>
              <a:t>Terms of order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odd</a:t>
            </a:r>
            <a:r>
              <a:rPr lang="en-US" sz="1400">
                <a:latin typeface="Calibri" panose="020F0502020204030204" pitchFamily="34" charset="0"/>
                <a:cs typeface="Calibri" panose="020F0502020204030204" pitchFamily="34" charset="0"/>
              </a:rPr>
              <a:t> are zero, because Trace gives us zero.  Some of the non-zero guys are:  </a:t>
            </a:r>
            <a:endParaRPr lang="en-US" sz="1400" dirty="0"/>
          </a:p>
        </p:txBody>
      </p:sp>
      <p:graphicFrame>
        <p:nvGraphicFramePr>
          <p:cNvPr id="6" name="Object 5">
            <a:extLst>
              <a:ext uri="{FF2B5EF4-FFF2-40B4-BE49-F238E27FC236}">
                <a16:creationId xmlns:a16="http://schemas.microsoft.com/office/drawing/2014/main" id="{09F52571-7C9B-2699-9AAA-EF1E79E2C674}"/>
              </a:ext>
            </a:extLst>
          </p:cNvPr>
          <p:cNvGraphicFramePr>
            <a:graphicFrameLocks noChangeAspect="1"/>
          </p:cNvGraphicFramePr>
          <p:nvPr>
            <p:extLst>
              <p:ext uri="{D42A27DB-BD31-4B8C-83A1-F6EECF244321}">
                <p14:modId xmlns:p14="http://schemas.microsoft.com/office/powerpoint/2010/main" val="3796357207"/>
              </p:ext>
            </p:extLst>
          </p:nvPr>
        </p:nvGraphicFramePr>
        <p:xfrm>
          <a:off x="4398581" y="1550014"/>
          <a:ext cx="6111875" cy="935038"/>
        </p:xfrm>
        <a:graphic>
          <a:graphicData uri="http://schemas.openxmlformats.org/presentationml/2006/ole">
            <mc:AlternateContent xmlns:mc="http://schemas.openxmlformats.org/markup-compatibility/2006">
              <mc:Choice xmlns:v="urn:schemas-microsoft-com:vml" Requires="v">
                <p:oleObj name="Equation" r:id="rId3" imgW="5041800" imgH="761760" progId="Equation.DSMT4">
                  <p:embed/>
                </p:oleObj>
              </mc:Choice>
              <mc:Fallback>
                <p:oleObj name="Equation" r:id="rId3" imgW="5041800" imgH="761760" progId="Equation.DSMT4">
                  <p:embed/>
                  <p:pic>
                    <p:nvPicPr>
                      <p:cNvPr id="6" name="Object 5">
                        <a:extLst>
                          <a:ext uri="{FF2B5EF4-FFF2-40B4-BE49-F238E27FC236}">
                            <a16:creationId xmlns:a16="http://schemas.microsoft.com/office/drawing/2014/main" id="{09F52571-7C9B-2699-9AAA-EF1E79E2C674}"/>
                          </a:ext>
                        </a:extLst>
                      </p:cNvPr>
                      <p:cNvPicPr>
                        <a:picLocks noChangeAspect="1" noChangeArrowheads="1"/>
                      </p:cNvPicPr>
                      <p:nvPr/>
                    </p:nvPicPr>
                    <p:blipFill>
                      <a:blip r:embed="rId4"/>
                      <a:srcRect/>
                      <a:stretch>
                        <a:fillRect/>
                      </a:stretch>
                    </p:blipFill>
                    <p:spPr bwMode="auto">
                      <a:xfrm>
                        <a:off x="4398581" y="1550014"/>
                        <a:ext cx="6111875" cy="93503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0EBD4DF6-86D5-FBE8-ED87-83422434DAD0}"/>
              </a:ext>
            </a:extLst>
          </p:cNvPr>
          <p:cNvGraphicFramePr>
            <a:graphicFrameLocks noChangeAspect="1"/>
          </p:cNvGraphicFramePr>
          <p:nvPr>
            <p:extLst>
              <p:ext uri="{D42A27DB-BD31-4B8C-83A1-F6EECF244321}">
                <p14:modId xmlns:p14="http://schemas.microsoft.com/office/powerpoint/2010/main" val="1726939614"/>
              </p:ext>
            </p:extLst>
          </p:nvPr>
        </p:nvGraphicFramePr>
        <p:xfrm>
          <a:off x="430213" y="3563938"/>
          <a:ext cx="3932237" cy="554037"/>
        </p:xfrm>
        <a:graphic>
          <a:graphicData uri="http://schemas.openxmlformats.org/presentationml/2006/ole">
            <mc:AlternateContent xmlns:mc="http://schemas.openxmlformats.org/markup-compatibility/2006">
              <mc:Choice xmlns:v="urn:schemas-microsoft-com:vml" Requires="v">
                <p:oleObj name="Equation" r:id="rId5" imgW="3238200" imgH="457200" progId="Equation.DSMT4">
                  <p:embed/>
                </p:oleObj>
              </mc:Choice>
              <mc:Fallback>
                <p:oleObj name="Equation" r:id="rId5" imgW="3238200" imgH="457200" progId="Equation.DSMT4">
                  <p:embed/>
                  <p:pic>
                    <p:nvPicPr>
                      <p:cNvPr id="8" name="Object 7">
                        <a:extLst>
                          <a:ext uri="{FF2B5EF4-FFF2-40B4-BE49-F238E27FC236}">
                            <a16:creationId xmlns:a16="http://schemas.microsoft.com/office/drawing/2014/main" id="{0EBD4DF6-86D5-FBE8-ED87-83422434DAD0}"/>
                          </a:ext>
                        </a:extLst>
                      </p:cNvPr>
                      <p:cNvPicPr/>
                      <p:nvPr/>
                    </p:nvPicPr>
                    <p:blipFill>
                      <a:blip r:embed="rId6"/>
                      <a:stretch>
                        <a:fillRect/>
                      </a:stretch>
                    </p:blipFill>
                    <p:spPr>
                      <a:xfrm>
                        <a:off x="430213" y="3563938"/>
                        <a:ext cx="3932237" cy="55403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AAAAE27-7B61-0FC7-FB45-A54E69814A58}"/>
              </a:ext>
            </a:extLst>
          </p:cNvPr>
          <p:cNvSpPr txBox="1"/>
          <p:nvPr/>
        </p:nvSpPr>
        <p:spPr>
          <a:xfrm>
            <a:off x="4305164" y="2750765"/>
            <a:ext cx="4573798" cy="307777"/>
          </a:xfrm>
          <a:prstGeom prst="rect">
            <a:avLst/>
          </a:prstGeom>
          <a:noFill/>
        </p:spPr>
        <p:txBody>
          <a:bodyPr wrap="square" rtlCol="0">
            <a:spAutoFit/>
          </a:bodyPr>
          <a:lstStyle/>
          <a:p>
            <a:r>
              <a:rPr lang="en-US" sz="1400"/>
              <a:t>Assuming A and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are time (</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)-independent, this reduces to:</a:t>
            </a:r>
            <a:endParaRPr lang="en-US" sz="1400" dirty="0"/>
          </a:p>
        </p:txBody>
      </p:sp>
      <p:sp>
        <p:nvSpPr>
          <p:cNvPr id="13" name="TextBox 12">
            <a:extLst>
              <a:ext uri="{FF2B5EF4-FFF2-40B4-BE49-F238E27FC236}">
                <a16:creationId xmlns:a16="http://schemas.microsoft.com/office/drawing/2014/main" id="{B2CAD654-2B35-4C9F-8745-6DFD61C18EF8}"/>
              </a:ext>
            </a:extLst>
          </p:cNvPr>
          <p:cNvSpPr txBox="1"/>
          <p:nvPr/>
        </p:nvSpPr>
        <p:spPr>
          <a:xfrm>
            <a:off x="5531186" y="4327794"/>
            <a:ext cx="2984722" cy="523220"/>
          </a:xfrm>
          <a:prstGeom prst="rect">
            <a:avLst/>
          </a:prstGeom>
          <a:noFill/>
        </p:spPr>
        <p:txBody>
          <a:bodyPr wrap="square" rtlCol="0">
            <a:spAutoFit/>
          </a:bodyPr>
          <a:lstStyle/>
          <a:p>
            <a:r>
              <a:rPr lang="en-US" sz="1400"/>
              <a:t>expand to lowest order in q’s, as we’re looking for low energy excitations.  </a:t>
            </a:r>
          </a:p>
        </p:txBody>
      </p:sp>
      <p:graphicFrame>
        <p:nvGraphicFramePr>
          <p:cNvPr id="14" name="Object 13">
            <a:extLst>
              <a:ext uri="{FF2B5EF4-FFF2-40B4-BE49-F238E27FC236}">
                <a16:creationId xmlns:a16="http://schemas.microsoft.com/office/drawing/2014/main" id="{E55FF3D3-BA8F-4C5E-19A2-346F52B81446}"/>
              </a:ext>
            </a:extLst>
          </p:cNvPr>
          <p:cNvGraphicFramePr>
            <a:graphicFrameLocks noChangeAspect="1"/>
          </p:cNvGraphicFramePr>
          <p:nvPr>
            <p:extLst>
              <p:ext uri="{D42A27DB-BD31-4B8C-83A1-F6EECF244321}">
                <p14:modId xmlns:p14="http://schemas.microsoft.com/office/powerpoint/2010/main" val="3206993609"/>
              </p:ext>
            </p:extLst>
          </p:nvPr>
        </p:nvGraphicFramePr>
        <p:xfrm>
          <a:off x="8947955" y="5069768"/>
          <a:ext cx="1789112" cy="620713"/>
        </p:xfrm>
        <a:graphic>
          <a:graphicData uri="http://schemas.openxmlformats.org/presentationml/2006/ole">
            <mc:AlternateContent xmlns:mc="http://schemas.openxmlformats.org/markup-compatibility/2006">
              <mc:Choice xmlns:v="urn:schemas-microsoft-com:vml" Requires="v">
                <p:oleObj name="Equation" r:id="rId7" imgW="1460160" imgH="507960" progId="Equation.DSMT4">
                  <p:embed/>
                </p:oleObj>
              </mc:Choice>
              <mc:Fallback>
                <p:oleObj name="Equation" r:id="rId7" imgW="1460160" imgH="507960" progId="Equation.DSMT4">
                  <p:embed/>
                  <p:pic>
                    <p:nvPicPr>
                      <p:cNvPr id="14" name="Object 13">
                        <a:extLst>
                          <a:ext uri="{FF2B5EF4-FFF2-40B4-BE49-F238E27FC236}">
                            <a16:creationId xmlns:a16="http://schemas.microsoft.com/office/drawing/2014/main" id="{E55FF3D3-BA8F-4C5E-19A2-346F52B81446}"/>
                          </a:ext>
                        </a:extLst>
                      </p:cNvPr>
                      <p:cNvPicPr/>
                      <p:nvPr/>
                    </p:nvPicPr>
                    <p:blipFill>
                      <a:blip r:embed="rId8"/>
                      <a:stretch>
                        <a:fillRect/>
                      </a:stretch>
                    </p:blipFill>
                    <p:spPr>
                      <a:xfrm>
                        <a:off x="8947955" y="5069768"/>
                        <a:ext cx="1789112" cy="62071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1A851E02-DA2A-09FC-F8A6-3986CAA54480}"/>
              </a:ext>
            </a:extLst>
          </p:cNvPr>
          <p:cNvSpPr txBox="1"/>
          <p:nvPr/>
        </p:nvSpPr>
        <p:spPr>
          <a:xfrm>
            <a:off x="345634" y="5536593"/>
            <a:ext cx="1750503" cy="307777"/>
          </a:xfrm>
          <a:prstGeom prst="rect">
            <a:avLst/>
          </a:prstGeom>
          <a:noFill/>
        </p:spPr>
        <p:txBody>
          <a:bodyPr wrap="square" rtlCol="0">
            <a:spAutoFit/>
          </a:bodyPr>
          <a:lstStyle/>
          <a:p>
            <a:r>
              <a:rPr lang="en-US" sz="1400"/>
              <a:t>so we come to this,</a:t>
            </a:r>
            <a:endParaRPr lang="en-US" sz="1600"/>
          </a:p>
        </p:txBody>
      </p:sp>
      <p:graphicFrame>
        <p:nvGraphicFramePr>
          <p:cNvPr id="7" name="Object 6">
            <a:extLst>
              <a:ext uri="{FF2B5EF4-FFF2-40B4-BE49-F238E27FC236}">
                <a16:creationId xmlns:a16="http://schemas.microsoft.com/office/drawing/2014/main" id="{C0FFEE9D-2D35-CF68-9D67-5737F0E05DDC}"/>
              </a:ext>
            </a:extLst>
          </p:cNvPr>
          <p:cNvGraphicFramePr>
            <a:graphicFrameLocks noChangeAspect="1"/>
          </p:cNvGraphicFramePr>
          <p:nvPr>
            <p:extLst>
              <p:ext uri="{D42A27DB-BD31-4B8C-83A1-F6EECF244321}">
                <p14:modId xmlns:p14="http://schemas.microsoft.com/office/powerpoint/2010/main" val="2334646822"/>
              </p:ext>
            </p:extLst>
          </p:nvPr>
        </p:nvGraphicFramePr>
        <p:xfrm>
          <a:off x="5588135" y="3460906"/>
          <a:ext cx="5414162" cy="619682"/>
        </p:xfrm>
        <a:graphic>
          <a:graphicData uri="http://schemas.openxmlformats.org/presentationml/2006/ole">
            <mc:AlternateContent xmlns:mc="http://schemas.openxmlformats.org/markup-compatibility/2006">
              <mc:Choice xmlns:v="urn:schemas-microsoft-com:vml" Requires="v">
                <p:oleObj name="Equation" r:id="rId9" imgW="4431960" imgH="507960" progId="Equation.DSMT4">
                  <p:embed/>
                </p:oleObj>
              </mc:Choice>
              <mc:Fallback>
                <p:oleObj name="Equation" r:id="rId9" imgW="4431960" imgH="507960" progId="Equation.DSMT4">
                  <p:embed/>
                  <p:pic>
                    <p:nvPicPr>
                      <p:cNvPr id="7" name="Object 6">
                        <a:extLst>
                          <a:ext uri="{FF2B5EF4-FFF2-40B4-BE49-F238E27FC236}">
                            <a16:creationId xmlns:a16="http://schemas.microsoft.com/office/drawing/2014/main" id="{C0FFEE9D-2D35-CF68-9D67-5737F0E05DDC}"/>
                          </a:ext>
                        </a:extLst>
                      </p:cNvPr>
                      <p:cNvPicPr/>
                      <p:nvPr/>
                    </p:nvPicPr>
                    <p:blipFill>
                      <a:blip r:embed="rId10"/>
                      <a:stretch>
                        <a:fillRect/>
                      </a:stretch>
                    </p:blipFill>
                    <p:spPr>
                      <a:xfrm>
                        <a:off x="5588135" y="3460906"/>
                        <a:ext cx="5414162" cy="61968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6AAE5D08-EEF1-4E50-5D34-0957BADB43AA}"/>
                  </a:ext>
                </a:extLst>
              </p14:cNvPr>
              <p14:cNvContentPartPr/>
              <p14:nvPr/>
            </p14:nvContentPartPr>
            <p14:xfrm>
              <a:off x="9213426" y="4327794"/>
              <a:ext cx="236441" cy="523220"/>
            </p14:xfrm>
          </p:contentPart>
        </mc:Choice>
        <mc:Fallback xmlns="">
          <p:pic>
            <p:nvPicPr>
              <p:cNvPr id="18" name="Ink 17">
                <a:extLst>
                  <a:ext uri="{FF2B5EF4-FFF2-40B4-BE49-F238E27FC236}">
                    <a16:creationId xmlns:a16="http://schemas.microsoft.com/office/drawing/2014/main" id="{6AAE5D08-EEF1-4E50-5D34-0957BADB43AA}"/>
                  </a:ext>
                </a:extLst>
              </p:cNvPr>
              <p:cNvPicPr/>
              <p:nvPr/>
            </p:nvPicPr>
            <p:blipFill>
              <a:blip r:embed="rId12"/>
              <a:stretch>
                <a:fillRect/>
              </a:stretch>
            </p:blipFill>
            <p:spPr>
              <a:xfrm>
                <a:off x="9204789" y="4319152"/>
                <a:ext cx="254075" cy="540865"/>
              </a:xfrm>
              <a:prstGeom prst="rect">
                <a:avLst/>
              </a:prstGeom>
            </p:spPr>
          </p:pic>
        </mc:Fallback>
      </mc:AlternateContent>
      <p:graphicFrame>
        <p:nvGraphicFramePr>
          <p:cNvPr id="19" name="Object 18">
            <a:extLst>
              <a:ext uri="{FF2B5EF4-FFF2-40B4-BE49-F238E27FC236}">
                <a16:creationId xmlns:a16="http://schemas.microsoft.com/office/drawing/2014/main" id="{891CA54D-C5D9-F615-5185-13262AFA9419}"/>
              </a:ext>
            </a:extLst>
          </p:cNvPr>
          <p:cNvGraphicFramePr>
            <a:graphicFrameLocks noChangeAspect="1"/>
          </p:cNvGraphicFramePr>
          <p:nvPr>
            <p:extLst>
              <p:ext uri="{D42A27DB-BD31-4B8C-83A1-F6EECF244321}">
                <p14:modId xmlns:p14="http://schemas.microsoft.com/office/powerpoint/2010/main" val="4217000182"/>
              </p:ext>
            </p:extLst>
          </p:nvPr>
        </p:nvGraphicFramePr>
        <p:xfrm>
          <a:off x="434200" y="6021029"/>
          <a:ext cx="3240088" cy="534988"/>
        </p:xfrm>
        <a:graphic>
          <a:graphicData uri="http://schemas.openxmlformats.org/presentationml/2006/ole">
            <mc:AlternateContent xmlns:mc="http://schemas.openxmlformats.org/markup-compatibility/2006">
              <mc:Choice xmlns:v="urn:schemas-microsoft-com:vml" Requires="v">
                <p:oleObj name="Equation" r:id="rId13" imgW="2539800" imgH="419040" progId="Equation.DSMT4">
                  <p:embed/>
                </p:oleObj>
              </mc:Choice>
              <mc:Fallback>
                <p:oleObj name="Equation" r:id="rId13" imgW="2539800" imgH="419040" progId="Equation.DSMT4">
                  <p:embed/>
                  <p:pic>
                    <p:nvPicPr>
                      <p:cNvPr id="19" name="Object 18">
                        <a:extLst>
                          <a:ext uri="{FF2B5EF4-FFF2-40B4-BE49-F238E27FC236}">
                            <a16:creationId xmlns:a16="http://schemas.microsoft.com/office/drawing/2014/main" id="{891CA54D-C5D9-F615-5185-13262AFA9419}"/>
                          </a:ext>
                        </a:extLst>
                      </p:cNvPr>
                      <p:cNvPicPr/>
                      <p:nvPr/>
                    </p:nvPicPr>
                    <p:blipFill>
                      <a:blip r:embed="rId14"/>
                      <a:stretch>
                        <a:fillRect/>
                      </a:stretch>
                    </p:blipFill>
                    <p:spPr>
                      <a:xfrm>
                        <a:off x="434200" y="6021029"/>
                        <a:ext cx="3240088" cy="53498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0" name="Ink 19">
                <a:extLst>
                  <a:ext uri="{FF2B5EF4-FFF2-40B4-BE49-F238E27FC236}">
                    <a16:creationId xmlns:a16="http://schemas.microsoft.com/office/drawing/2014/main" id="{301BE16B-61BC-44D7-1860-B6430827AEBD}"/>
                  </a:ext>
                </a:extLst>
              </p14:cNvPr>
              <p14:cNvContentPartPr/>
              <p14:nvPr/>
            </p14:nvContentPartPr>
            <p14:xfrm>
              <a:off x="4110066" y="5426439"/>
              <a:ext cx="3893400" cy="290160"/>
            </p14:xfrm>
          </p:contentPart>
        </mc:Choice>
        <mc:Fallback xmlns="">
          <p:pic>
            <p:nvPicPr>
              <p:cNvPr id="20" name="Ink 19">
                <a:extLst>
                  <a:ext uri="{FF2B5EF4-FFF2-40B4-BE49-F238E27FC236}">
                    <a16:creationId xmlns:a16="http://schemas.microsoft.com/office/drawing/2014/main" id="{301BE16B-61BC-44D7-1860-B6430827AEBD}"/>
                  </a:ext>
                </a:extLst>
              </p:cNvPr>
              <p:cNvPicPr/>
              <p:nvPr/>
            </p:nvPicPr>
            <p:blipFill>
              <a:blip r:embed="rId16"/>
              <a:stretch>
                <a:fillRect/>
              </a:stretch>
            </p:blipFill>
            <p:spPr>
              <a:xfrm>
                <a:off x="4101066" y="5417799"/>
                <a:ext cx="3911040" cy="307800"/>
              </a:xfrm>
              <a:prstGeom prst="rect">
                <a:avLst/>
              </a:prstGeom>
            </p:spPr>
          </p:pic>
        </mc:Fallback>
      </mc:AlternateContent>
      <p:pic>
        <p:nvPicPr>
          <p:cNvPr id="2" name="Picture 1" descr="Diagram, schematic&#10;&#10;Description automatically generated">
            <a:extLst>
              <a:ext uri="{FF2B5EF4-FFF2-40B4-BE49-F238E27FC236}">
                <a16:creationId xmlns:a16="http://schemas.microsoft.com/office/drawing/2014/main" id="{98BBA52A-2068-8262-AA51-665B8554F99E}"/>
              </a:ext>
            </a:extLst>
          </p:cNvPr>
          <p:cNvPicPr>
            <a:picLocks noChangeAspect="1"/>
          </p:cNvPicPr>
          <p:nvPr/>
        </p:nvPicPr>
        <p:blipFill>
          <a:blip r:embed="rId17"/>
          <a:stretch>
            <a:fillRect/>
          </a:stretch>
        </p:blipFill>
        <p:spPr>
          <a:xfrm>
            <a:off x="301168" y="1505567"/>
            <a:ext cx="3373120" cy="1750060"/>
          </a:xfrm>
          <a:prstGeom prst="rect">
            <a:avLst/>
          </a:prstGeom>
        </p:spPr>
      </p:pic>
    </p:spTree>
    <p:extLst>
      <p:ext uri="{BB962C8B-B14F-4D97-AF65-F5344CB8AC3E}">
        <p14:creationId xmlns:p14="http://schemas.microsoft.com/office/powerpoint/2010/main" val="40689565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007826"/>
            <a:ext cx="6809875" cy="307777"/>
          </a:xfrm>
          <a:prstGeom prst="rect">
            <a:avLst/>
          </a:prstGeom>
          <a:noFill/>
        </p:spPr>
        <p:txBody>
          <a:bodyPr wrap="square" rtlCol="0">
            <a:spAutoFit/>
          </a:bodyPr>
          <a:lstStyle/>
          <a:p>
            <a:r>
              <a:rPr lang="en-US" sz="1400"/>
              <a:t>Terms of order </a:t>
            </a:r>
            <a:r>
              <a:rPr lang="el-GR" sz="1400">
                <a:latin typeface="Calibri" panose="020F0502020204030204" pitchFamily="34" charset="0"/>
                <a:cs typeface="Calibri" panose="020F0502020204030204" pitchFamily="34" charset="0"/>
              </a:rPr>
              <a:t>Δ</a:t>
            </a:r>
            <a:r>
              <a:rPr lang="en-US" sz="1400" baseline="30000">
                <a:latin typeface="Calibri" panose="020F0502020204030204" pitchFamily="34" charset="0"/>
                <a:cs typeface="Calibri" panose="020F0502020204030204" pitchFamily="34" charset="0"/>
              </a:rPr>
              <a:t>odd</a:t>
            </a:r>
            <a:r>
              <a:rPr lang="en-US" sz="1400">
                <a:latin typeface="Calibri" panose="020F0502020204030204" pitchFamily="34" charset="0"/>
                <a:cs typeface="Calibri" panose="020F0502020204030204" pitchFamily="34" charset="0"/>
              </a:rPr>
              <a:t> are zero, because Trace gives us zero.  Some of the non-zero guys are:  </a:t>
            </a:r>
            <a:endParaRPr lang="en-US" sz="1400" dirty="0"/>
          </a:p>
        </p:txBody>
      </p:sp>
      <p:graphicFrame>
        <p:nvGraphicFramePr>
          <p:cNvPr id="6" name="Object 5">
            <a:extLst>
              <a:ext uri="{FF2B5EF4-FFF2-40B4-BE49-F238E27FC236}">
                <a16:creationId xmlns:a16="http://schemas.microsoft.com/office/drawing/2014/main" id="{09F52571-7C9B-2699-9AAA-EF1E79E2C674}"/>
              </a:ext>
            </a:extLst>
          </p:cNvPr>
          <p:cNvGraphicFramePr>
            <a:graphicFrameLocks noChangeAspect="1"/>
          </p:cNvGraphicFramePr>
          <p:nvPr>
            <p:extLst>
              <p:ext uri="{D42A27DB-BD31-4B8C-83A1-F6EECF244321}">
                <p14:modId xmlns:p14="http://schemas.microsoft.com/office/powerpoint/2010/main" val="2808914335"/>
              </p:ext>
            </p:extLst>
          </p:nvPr>
        </p:nvGraphicFramePr>
        <p:xfrm>
          <a:off x="4511676" y="1485809"/>
          <a:ext cx="7250112" cy="1060450"/>
        </p:xfrm>
        <a:graphic>
          <a:graphicData uri="http://schemas.openxmlformats.org/presentationml/2006/ole">
            <mc:AlternateContent xmlns:mc="http://schemas.openxmlformats.org/markup-compatibility/2006">
              <mc:Choice xmlns:v="urn:schemas-microsoft-com:vml" Requires="v">
                <p:oleObj name="Equation" r:id="rId3" imgW="5981400" imgH="863280" progId="Equation.DSMT4">
                  <p:embed/>
                </p:oleObj>
              </mc:Choice>
              <mc:Fallback>
                <p:oleObj name="Equation" r:id="rId3" imgW="5981400" imgH="863280" progId="Equation.DSMT4">
                  <p:embed/>
                  <p:pic>
                    <p:nvPicPr>
                      <p:cNvPr id="6" name="Object 5">
                        <a:extLst>
                          <a:ext uri="{FF2B5EF4-FFF2-40B4-BE49-F238E27FC236}">
                            <a16:creationId xmlns:a16="http://schemas.microsoft.com/office/drawing/2014/main" id="{09F52571-7C9B-2699-9AAA-EF1E79E2C674}"/>
                          </a:ext>
                        </a:extLst>
                      </p:cNvPr>
                      <p:cNvPicPr>
                        <a:picLocks noChangeAspect="1" noChangeArrowheads="1"/>
                      </p:cNvPicPr>
                      <p:nvPr/>
                    </p:nvPicPr>
                    <p:blipFill>
                      <a:blip r:embed="rId4"/>
                      <a:srcRect/>
                      <a:stretch>
                        <a:fillRect/>
                      </a:stretch>
                    </p:blipFill>
                    <p:spPr bwMode="auto">
                      <a:xfrm>
                        <a:off x="4511676" y="1485809"/>
                        <a:ext cx="7250112" cy="106045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0EBD4DF6-86D5-FBE8-ED87-83422434DAD0}"/>
              </a:ext>
            </a:extLst>
          </p:cNvPr>
          <p:cNvGraphicFramePr>
            <a:graphicFrameLocks noChangeAspect="1"/>
          </p:cNvGraphicFramePr>
          <p:nvPr>
            <p:extLst>
              <p:ext uri="{D42A27DB-BD31-4B8C-83A1-F6EECF244321}">
                <p14:modId xmlns:p14="http://schemas.microsoft.com/office/powerpoint/2010/main" val="3157069379"/>
              </p:ext>
            </p:extLst>
          </p:nvPr>
        </p:nvGraphicFramePr>
        <p:xfrm>
          <a:off x="430212" y="3616090"/>
          <a:ext cx="4687887" cy="523875"/>
        </p:xfrm>
        <a:graphic>
          <a:graphicData uri="http://schemas.openxmlformats.org/presentationml/2006/ole">
            <mc:AlternateContent xmlns:mc="http://schemas.openxmlformats.org/markup-compatibility/2006">
              <mc:Choice xmlns:v="urn:schemas-microsoft-com:vml" Requires="v">
                <p:oleObj name="Equation" r:id="rId5" imgW="3860640" imgH="431640" progId="Equation.DSMT4">
                  <p:embed/>
                </p:oleObj>
              </mc:Choice>
              <mc:Fallback>
                <p:oleObj name="Equation" r:id="rId5" imgW="3860640" imgH="431640" progId="Equation.DSMT4">
                  <p:embed/>
                  <p:pic>
                    <p:nvPicPr>
                      <p:cNvPr id="8" name="Object 7">
                        <a:extLst>
                          <a:ext uri="{FF2B5EF4-FFF2-40B4-BE49-F238E27FC236}">
                            <a16:creationId xmlns:a16="http://schemas.microsoft.com/office/drawing/2014/main" id="{0EBD4DF6-86D5-FBE8-ED87-83422434DAD0}"/>
                          </a:ext>
                        </a:extLst>
                      </p:cNvPr>
                      <p:cNvPicPr/>
                      <p:nvPr/>
                    </p:nvPicPr>
                    <p:blipFill>
                      <a:blip r:embed="rId6"/>
                      <a:stretch>
                        <a:fillRect/>
                      </a:stretch>
                    </p:blipFill>
                    <p:spPr>
                      <a:xfrm>
                        <a:off x="430212" y="3616090"/>
                        <a:ext cx="4687887" cy="5238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AAAAE27-7B61-0FC7-FB45-A54E69814A58}"/>
              </a:ext>
            </a:extLst>
          </p:cNvPr>
          <p:cNvSpPr txBox="1"/>
          <p:nvPr/>
        </p:nvSpPr>
        <p:spPr>
          <a:xfrm>
            <a:off x="4511676" y="2765013"/>
            <a:ext cx="4573798" cy="307777"/>
          </a:xfrm>
          <a:prstGeom prst="rect">
            <a:avLst/>
          </a:prstGeom>
          <a:noFill/>
        </p:spPr>
        <p:txBody>
          <a:bodyPr wrap="square" rtlCol="0">
            <a:spAutoFit/>
          </a:bodyPr>
          <a:lstStyle/>
          <a:p>
            <a:r>
              <a:rPr lang="en-US" sz="1400"/>
              <a:t>Assuming A and </a:t>
            </a:r>
            <a:r>
              <a:rPr lang="el-GR" sz="1400">
                <a:latin typeface="Calibri" panose="020F0502020204030204" pitchFamily="34" charset="0"/>
                <a:cs typeface="Calibri" panose="020F0502020204030204" pitchFamily="34" charset="0"/>
              </a:rPr>
              <a:t>Δ</a:t>
            </a:r>
            <a:r>
              <a:rPr lang="en-US" sz="1400">
                <a:latin typeface="Calibri" panose="020F0502020204030204" pitchFamily="34" charset="0"/>
                <a:cs typeface="Calibri" panose="020F0502020204030204" pitchFamily="34" charset="0"/>
              </a:rPr>
              <a:t> are time (</a:t>
            </a:r>
            <a:r>
              <a:rPr lang="el-GR" sz="1400">
                <a:latin typeface="Calibri" panose="020F0502020204030204" pitchFamily="34" charset="0"/>
                <a:cs typeface="Calibri" panose="020F0502020204030204" pitchFamily="34" charset="0"/>
              </a:rPr>
              <a:t>τ</a:t>
            </a:r>
            <a:r>
              <a:rPr lang="en-US" sz="1400">
                <a:latin typeface="Calibri" panose="020F0502020204030204" pitchFamily="34" charset="0"/>
                <a:cs typeface="Calibri" panose="020F0502020204030204" pitchFamily="34" charset="0"/>
              </a:rPr>
              <a:t>)-independent, this reduces to:</a:t>
            </a:r>
            <a:endParaRPr lang="en-US" sz="1400" dirty="0"/>
          </a:p>
        </p:txBody>
      </p:sp>
      <p:sp>
        <p:nvSpPr>
          <p:cNvPr id="13" name="TextBox 12">
            <a:extLst>
              <a:ext uri="{FF2B5EF4-FFF2-40B4-BE49-F238E27FC236}">
                <a16:creationId xmlns:a16="http://schemas.microsoft.com/office/drawing/2014/main" id="{B2CAD654-2B35-4C9F-8745-6DFD61C18EF8}"/>
              </a:ext>
            </a:extLst>
          </p:cNvPr>
          <p:cNvSpPr txBox="1"/>
          <p:nvPr/>
        </p:nvSpPr>
        <p:spPr>
          <a:xfrm>
            <a:off x="6096000" y="4350653"/>
            <a:ext cx="2984722" cy="523220"/>
          </a:xfrm>
          <a:prstGeom prst="rect">
            <a:avLst/>
          </a:prstGeom>
          <a:noFill/>
        </p:spPr>
        <p:txBody>
          <a:bodyPr wrap="square" rtlCol="0">
            <a:spAutoFit/>
          </a:bodyPr>
          <a:lstStyle/>
          <a:p>
            <a:r>
              <a:rPr lang="en-US" sz="1400"/>
              <a:t>expand to lowest order in q’s, as we’re looking for low energy excitations.  </a:t>
            </a:r>
          </a:p>
        </p:txBody>
      </p:sp>
      <p:graphicFrame>
        <p:nvGraphicFramePr>
          <p:cNvPr id="14" name="Object 13">
            <a:extLst>
              <a:ext uri="{FF2B5EF4-FFF2-40B4-BE49-F238E27FC236}">
                <a16:creationId xmlns:a16="http://schemas.microsoft.com/office/drawing/2014/main" id="{E55FF3D3-BA8F-4C5E-19A2-346F52B81446}"/>
              </a:ext>
            </a:extLst>
          </p:cNvPr>
          <p:cNvGraphicFramePr>
            <a:graphicFrameLocks noChangeAspect="1"/>
          </p:cNvGraphicFramePr>
          <p:nvPr>
            <p:extLst>
              <p:ext uri="{D42A27DB-BD31-4B8C-83A1-F6EECF244321}">
                <p14:modId xmlns:p14="http://schemas.microsoft.com/office/powerpoint/2010/main" val="1254842914"/>
              </p:ext>
            </p:extLst>
          </p:nvPr>
        </p:nvGraphicFramePr>
        <p:xfrm>
          <a:off x="8811643" y="5131684"/>
          <a:ext cx="1695450" cy="481013"/>
        </p:xfrm>
        <a:graphic>
          <a:graphicData uri="http://schemas.openxmlformats.org/presentationml/2006/ole">
            <mc:AlternateContent xmlns:mc="http://schemas.openxmlformats.org/markup-compatibility/2006">
              <mc:Choice xmlns:v="urn:schemas-microsoft-com:vml" Requires="v">
                <p:oleObj name="Equation" r:id="rId7" imgW="1384200" imgH="393480" progId="Equation.DSMT4">
                  <p:embed/>
                </p:oleObj>
              </mc:Choice>
              <mc:Fallback>
                <p:oleObj name="Equation" r:id="rId7" imgW="1384200" imgH="393480" progId="Equation.DSMT4">
                  <p:embed/>
                  <p:pic>
                    <p:nvPicPr>
                      <p:cNvPr id="14" name="Object 13">
                        <a:extLst>
                          <a:ext uri="{FF2B5EF4-FFF2-40B4-BE49-F238E27FC236}">
                            <a16:creationId xmlns:a16="http://schemas.microsoft.com/office/drawing/2014/main" id="{E55FF3D3-BA8F-4C5E-19A2-346F52B81446}"/>
                          </a:ext>
                        </a:extLst>
                      </p:cNvPr>
                      <p:cNvPicPr/>
                      <p:nvPr/>
                    </p:nvPicPr>
                    <p:blipFill>
                      <a:blip r:embed="rId8"/>
                      <a:stretch>
                        <a:fillRect/>
                      </a:stretch>
                    </p:blipFill>
                    <p:spPr>
                      <a:xfrm>
                        <a:off x="8811643" y="5131684"/>
                        <a:ext cx="1695450" cy="48101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1A851E02-DA2A-09FC-F8A6-3986CAA54480}"/>
              </a:ext>
            </a:extLst>
          </p:cNvPr>
          <p:cNvSpPr txBox="1"/>
          <p:nvPr/>
        </p:nvSpPr>
        <p:spPr>
          <a:xfrm>
            <a:off x="345634" y="5536593"/>
            <a:ext cx="1750503" cy="307777"/>
          </a:xfrm>
          <a:prstGeom prst="rect">
            <a:avLst/>
          </a:prstGeom>
          <a:noFill/>
        </p:spPr>
        <p:txBody>
          <a:bodyPr wrap="square" rtlCol="0">
            <a:spAutoFit/>
          </a:bodyPr>
          <a:lstStyle/>
          <a:p>
            <a:r>
              <a:rPr lang="en-US" sz="1400"/>
              <a:t>so we come to this,</a:t>
            </a:r>
            <a:endParaRPr lang="en-US" sz="1600"/>
          </a:p>
        </p:txBody>
      </p:sp>
      <p:graphicFrame>
        <p:nvGraphicFramePr>
          <p:cNvPr id="7" name="Object 6">
            <a:extLst>
              <a:ext uri="{FF2B5EF4-FFF2-40B4-BE49-F238E27FC236}">
                <a16:creationId xmlns:a16="http://schemas.microsoft.com/office/drawing/2014/main" id="{C0FFEE9D-2D35-CF68-9D67-5737F0E05DDC}"/>
              </a:ext>
            </a:extLst>
          </p:cNvPr>
          <p:cNvGraphicFramePr>
            <a:graphicFrameLocks noChangeAspect="1"/>
          </p:cNvGraphicFramePr>
          <p:nvPr>
            <p:extLst>
              <p:ext uri="{D42A27DB-BD31-4B8C-83A1-F6EECF244321}">
                <p14:modId xmlns:p14="http://schemas.microsoft.com/office/powerpoint/2010/main" val="3738851771"/>
              </p:ext>
            </p:extLst>
          </p:nvPr>
        </p:nvGraphicFramePr>
        <p:xfrm>
          <a:off x="5598434" y="3603858"/>
          <a:ext cx="6426418" cy="544375"/>
        </p:xfrm>
        <a:graphic>
          <a:graphicData uri="http://schemas.openxmlformats.org/presentationml/2006/ole">
            <mc:AlternateContent xmlns:mc="http://schemas.openxmlformats.org/markup-compatibility/2006">
              <mc:Choice xmlns:v="urn:schemas-microsoft-com:vml" Requires="v">
                <p:oleObj name="Equation" r:id="rId9" imgW="5981400" imgH="507960" progId="Equation.DSMT4">
                  <p:embed/>
                </p:oleObj>
              </mc:Choice>
              <mc:Fallback>
                <p:oleObj name="Equation" r:id="rId9" imgW="5981400" imgH="507960" progId="Equation.DSMT4">
                  <p:embed/>
                  <p:pic>
                    <p:nvPicPr>
                      <p:cNvPr id="7" name="Object 6">
                        <a:extLst>
                          <a:ext uri="{FF2B5EF4-FFF2-40B4-BE49-F238E27FC236}">
                            <a16:creationId xmlns:a16="http://schemas.microsoft.com/office/drawing/2014/main" id="{C0FFEE9D-2D35-CF68-9D67-5737F0E05DDC}"/>
                          </a:ext>
                        </a:extLst>
                      </p:cNvPr>
                      <p:cNvPicPr/>
                      <p:nvPr/>
                    </p:nvPicPr>
                    <p:blipFill>
                      <a:blip r:embed="rId10"/>
                      <a:stretch>
                        <a:fillRect/>
                      </a:stretch>
                    </p:blipFill>
                    <p:spPr>
                      <a:xfrm>
                        <a:off x="5598434" y="3603858"/>
                        <a:ext cx="6426418" cy="54437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6AAE5D08-EEF1-4E50-5D34-0957BADB43AA}"/>
                  </a:ext>
                </a:extLst>
              </p14:cNvPr>
              <p14:cNvContentPartPr/>
              <p14:nvPr/>
            </p14:nvContentPartPr>
            <p14:xfrm>
              <a:off x="9213426" y="4327794"/>
              <a:ext cx="236441" cy="523220"/>
            </p14:xfrm>
          </p:contentPart>
        </mc:Choice>
        <mc:Fallback xmlns="">
          <p:pic>
            <p:nvPicPr>
              <p:cNvPr id="18" name="Ink 17">
                <a:extLst>
                  <a:ext uri="{FF2B5EF4-FFF2-40B4-BE49-F238E27FC236}">
                    <a16:creationId xmlns:a16="http://schemas.microsoft.com/office/drawing/2014/main" id="{6AAE5D08-EEF1-4E50-5D34-0957BADB43AA}"/>
                  </a:ext>
                </a:extLst>
              </p:cNvPr>
              <p:cNvPicPr/>
              <p:nvPr/>
            </p:nvPicPr>
            <p:blipFill>
              <a:blip r:embed="rId12"/>
              <a:stretch>
                <a:fillRect/>
              </a:stretch>
            </p:blipFill>
            <p:spPr>
              <a:xfrm>
                <a:off x="9204789" y="4319152"/>
                <a:ext cx="254075" cy="540865"/>
              </a:xfrm>
              <a:prstGeom prst="rect">
                <a:avLst/>
              </a:prstGeom>
            </p:spPr>
          </p:pic>
        </mc:Fallback>
      </mc:AlternateContent>
      <p:graphicFrame>
        <p:nvGraphicFramePr>
          <p:cNvPr id="19" name="Object 18">
            <a:extLst>
              <a:ext uri="{FF2B5EF4-FFF2-40B4-BE49-F238E27FC236}">
                <a16:creationId xmlns:a16="http://schemas.microsoft.com/office/drawing/2014/main" id="{891CA54D-C5D9-F615-5185-13262AFA9419}"/>
              </a:ext>
            </a:extLst>
          </p:cNvPr>
          <p:cNvGraphicFramePr>
            <a:graphicFrameLocks noChangeAspect="1"/>
          </p:cNvGraphicFramePr>
          <p:nvPr>
            <p:extLst>
              <p:ext uri="{D42A27DB-BD31-4B8C-83A1-F6EECF244321}">
                <p14:modId xmlns:p14="http://schemas.microsoft.com/office/powerpoint/2010/main" val="1456419659"/>
              </p:ext>
            </p:extLst>
          </p:nvPr>
        </p:nvGraphicFramePr>
        <p:xfrm>
          <a:off x="430212" y="5985437"/>
          <a:ext cx="2316162" cy="503237"/>
        </p:xfrm>
        <a:graphic>
          <a:graphicData uri="http://schemas.openxmlformats.org/presentationml/2006/ole">
            <mc:AlternateContent xmlns:mc="http://schemas.openxmlformats.org/markup-compatibility/2006">
              <mc:Choice xmlns:v="urn:schemas-microsoft-com:vml" Requires="v">
                <p:oleObj name="Equation" r:id="rId13" imgW="1815840" imgH="393480" progId="Equation.DSMT4">
                  <p:embed/>
                </p:oleObj>
              </mc:Choice>
              <mc:Fallback>
                <p:oleObj name="Equation" r:id="rId13" imgW="1815840" imgH="393480" progId="Equation.DSMT4">
                  <p:embed/>
                  <p:pic>
                    <p:nvPicPr>
                      <p:cNvPr id="19" name="Object 18">
                        <a:extLst>
                          <a:ext uri="{FF2B5EF4-FFF2-40B4-BE49-F238E27FC236}">
                            <a16:creationId xmlns:a16="http://schemas.microsoft.com/office/drawing/2014/main" id="{891CA54D-C5D9-F615-5185-13262AFA9419}"/>
                          </a:ext>
                        </a:extLst>
                      </p:cNvPr>
                      <p:cNvPicPr/>
                      <p:nvPr/>
                    </p:nvPicPr>
                    <p:blipFill>
                      <a:blip r:embed="rId14"/>
                      <a:stretch>
                        <a:fillRect/>
                      </a:stretch>
                    </p:blipFill>
                    <p:spPr>
                      <a:xfrm>
                        <a:off x="430212" y="5985437"/>
                        <a:ext cx="2316162" cy="50323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0" name="Ink 19">
                <a:extLst>
                  <a:ext uri="{FF2B5EF4-FFF2-40B4-BE49-F238E27FC236}">
                    <a16:creationId xmlns:a16="http://schemas.microsoft.com/office/drawing/2014/main" id="{301BE16B-61BC-44D7-1860-B6430827AEBD}"/>
                  </a:ext>
                </a:extLst>
              </p14:cNvPr>
              <p14:cNvContentPartPr/>
              <p14:nvPr/>
            </p14:nvContentPartPr>
            <p14:xfrm>
              <a:off x="4110066" y="5426439"/>
              <a:ext cx="3893400" cy="290160"/>
            </p14:xfrm>
          </p:contentPart>
        </mc:Choice>
        <mc:Fallback xmlns="">
          <p:pic>
            <p:nvPicPr>
              <p:cNvPr id="20" name="Ink 19">
                <a:extLst>
                  <a:ext uri="{FF2B5EF4-FFF2-40B4-BE49-F238E27FC236}">
                    <a16:creationId xmlns:a16="http://schemas.microsoft.com/office/drawing/2014/main" id="{301BE16B-61BC-44D7-1860-B6430827AEBD}"/>
                  </a:ext>
                </a:extLst>
              </p:cNvPr>
              <p:cNvPicPr/>
              <p:nvPr/>
            </p:nvPicPr>
            <p:blipFill>
              <a:blip r:embed="rId16"/>
              <a:stretch>
                <a:fillRect/>
              </a:stretch>
            </p:blipFill>
            <p:spPr>
              <a:xfrm>
                <a:off x="4101066" y="5417799"/>
                <a:ext cx="3911040" cy="307800"/>
              </a:xfrm>
              <a:prstGeom prst="rect">
                <a:avLst/>
              </a:prstGeom>
            </p:spPr>
          </p:pic>
        </mc:Fallback>
      </mc:AlternateContent>
      <p:pic>
        <p:nvPicPr>
          <p:cNvPr id="4" name="Picture 3" descr="Diagram, schematic&#10;&#10;Description automatically generated">
            <a:extLst>
              <a:ext uri="{FF2B5EF4-FFF2-40B4-BE49-F238E27FC236}">
                <a16:creationId xmlns:a16="http://schemas.microsoft.com/office/drawing/2014/main" id="{5AC3A875-67A3-251B-729B-3EF498E26926}"/>
              </a:ext>
            </a:extLst>
          </p:cNvPr>
          <p:cNvPicPr>
            <a:picLocks noChangeAspect="1"/>
          </p:cNvPicPr>
          <p:nvPr/>
        </p:nvPicPr>
        <p:blipFill>
          <a:blip r:embed="rId17"/>
          <a:stretch>
            <a:fillRect/>
          </a:stretch>
        </p:blipFill>
        <p:spPr>
          <a:xfrm>
            <a:off x="430212" y="1466902"/>
            <a:ext cx="3610845" cy="1986776"/>
          </a:xfrm>
          <a:prstGeom prst="rect">
            <a:avLst/>
          </a:prstGeom>
        </p:spPr>
      </p:pic>
    </p:spTree>
    <p:extLst>
      <p:ext uri="{BB962C8B-B14F-4D97-AF65-F5344CB8AC3E}">
        <p14:creationId xmlns:p14="http://schemas.microsoft.com/office/powerpoint/2010/main" val="3190765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269351" y="1120983"/>
            <a:ext cx="6918029" cy="307777"/>
          </a:xfrm>
          <a:prstGeom prst="rect">
            <a:avLst/>
          </a:prstGeom>
          <a:noFill/>
        </p:spPr>
        <p:txBody>
          <a:bodyPr wrap="square" rtlCol="0">
            <a:spAutoFit/>
          </a:bodyPr>
          <a:lstStyle/>
          <a:p>
            <a:r>
              <a:rPr lang="en-US" sz="1400"/>
              <a:t>Filling these back into our partition function, and putting things into the exponent, we have:</a:t>
            </a:r>
            <a:endParaRPr lang="en-US" sz="1400" dirty="0"/>
          </a:p>
        </p:txBody>
      </p:sp>
      <p:graphicFrame>
        <p:nvGraphicFramePr>
          <p:cNvPr id="10" name="Object 9">
            <a:extLst>
              <a:ext uri="{FF2B5EF4-FFF2-40B4-BE49-F238E27FC236}">
                <a16:creationId xmlns:a16="http://schemas.microsoft.com/office/drawing/2014/main" id="{2D5776CD-C75E-3706-336A-B5C6665D0DF7}"/>
              </a:ext>
            </a:extLst>
          </p:cNvPr>
          <p:cNvGraphicFramePr>
            <a:graphicFrameLocks noChangeAspect="1"/>
          </p:cNvGraphicFramePr>
          <p:nvPr>
            <p:extLst>
              <p:ext uri="{D42A27DB-BD31-4B8C-83A1-F6EECF244321}">
                <p14:modId xmlns:p14="http://schemas.microsoft.com/office/powerpoint/2010/main" val="4213484049"/>
              </p:ext>
            </p:extLst>
          </p:nvPr>
        </p:nvGraphicFramePr>
        <p:xfrm>
          <a:off x="7475614" y="1722416"/>
          <a:ext cx="4295442" cy="1285202"/>
        </p:xfrm>
        <a:graphic>
          <a:graphicData uri="http://schemas.openxmlformats.org/presentationml/2006/ole">
            <mc:AlternateContent xmlns:mc="http://schemas.openxmlformats.org/markup-compatibility/2006">
              <mc:Choice xmlns:v="urn:schemas-microsoft-com:vml" Requires="v">
                <p:oleObj name="Equation" r:id="rId3" imgW="3379914" imgH="1011248" progId="Equation.DSMT4">
                  <p:embed/>
                </p:oleObj>
              </mc:Choice>
              <mc:Fallback>
                <p:oleObj name="Equation" r:id="rId3" imgW="3379914" imgH="1011248" progId="Equation.DSMT4">
                  <p:embed/>
                  <p:pic>
                    <p:nvPicPr>
                      <p:cNvPr id="0" name=""/>
                      <p:cNvPicPr/>
                      <p:nvPr/>
                    </p:nvPicPr>
                    <p:blipFill>
                      <a:blip r:embed="rId4"/>
                      <a:stretch>
                        <a:fillRect/>
                      </a:stretch>
                    </p:blipFill>
                    <p:spPr>
                      <a:xfrm>
                        <a:off x="7475614" y="1722416"/>
                        <a:ext cx="4295442" cy="1285202"/>
                      </a:xfrm>
                      <a:prstGeom prst="rect">
                        <a:avLst/>
                      </a:prstGeom>
                      <a:ln>
                        <a:solidFill>
                          <a:srgbClr val="FF0000"/>
                        </a:solidFill>
                      </a:ln>
                    </p:spPr>
                  </p:pic>
                </p:oleObj>
              </mc:Fallback>
            </mc:AlternateContent>
          </a:graphicData>
        </a:graphic>
      </p:graphicFrame>
      <p:graphicFrame>
        <p:nvGraphicFramePr>
          <p:cNvPr id="12" name="Object 11">
            <a:extLst>
              <a:ext uri="{FF2B5EF4-FFF2-40B4-BE49-F238E27FC236}">
                <a16:creationId xmlns:a16="http://schemas.microsoft.com/office/drawing/2014/main" id="{F825BC58-7323-64E4-73B4-AAF654CEFA58}"/>
              </a:ext>
            </a:extLst>
          </p:cNvPr>
          <p:cNvGraphicFramePr>
            <a:graphicFrameLocks noChangeAspect="1"/>
          </p:cNvGraphicFramePr>
          <p:nvPr>
            <p:extLst>
              <p:ext uri="{D42A27DB-BD31-4B8C-83A1-F6EECF244321}">
                <p14:modId xmlns:p14="http://schemas.microsoft.com/office/powerpoint/2010/main" val="1558118921"/>
              </p:ext>
            </p:extLst>
          </p:nvPr>
        </p:nvGraphicFramePr>
        <p:xfrm>
          <a:off x="420944" y="1552357"/>
          <a:ext cx="5837238" cy="1847850"/>
        </p:xfrm>
        <a:graphic>
          <a:graphicData uri="http://schemas.openxmlformats.org/presentationml/2006/ole">
            <mc:AlternateContent xmlns:mc="http://schemas.openxmlformats.org/markup-compatibility/2006">
              <mc:Choice xmlns:v="urn:schemas-microsoft-com:vml" Requires="v">
                <p:oleObj name="Equation" r:id="rId5" imgW="4292280" imgH="1358640" progId="Equation.DSMT4">
                  <p:embed/>
                </p:oleObj>
              </mc:Choice>
              <mc:Fallback>
                <p:oleObj name="Equation" r:id="rId5" imgW="4292280" imgH="1358640" progId="Equation.DSMT4">
                  <p:embed/>
                  <p:pic>
                    <p:nvPicPr>
                      <p:cNvPr id="0" name=""/>
                      <p:cNvPicPr/>
                      <p:nvPr/>
                    </p:nvPicPr>
                    <p:blipFill>
                      <a:blip r:embed="rId6"/>
                      <a:stretch>
                        <a:fillRect/>
                      </a:stretch>
                    </p:blipFill>
                    <p:spPr>
                      <a:xfrm>
                        <a:off x="420944" y="1552357"/>
                        <a:ext cx="5837238" cy="184785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704F28CC-A92D-569B-6305-8A81BFCE076D}"/>
              </a:ext>
            </a:extLst>
          </p:cNvPr>
          <p:cNvGraphicFramePr>
            <a:graphicFrameLocks noChangeAspect="1"/>
          </p:cNvGraphicFramePr>
          <p:nvPr>
            <p:extLst>
              <p:ext uri="{D42A27DB-BD31-4B8C-83A1-F6EECF244321}">
                <p14:modId xmlns:p14="http://schemas.microsoft.com/office/powerpoint/2010/main" val="608600681"/>
              </p:ext>
            </p:extLst>
          </p:nvPr>
        </p:nvGraphicFramePr>
        <p:xfrm>
          <a:off x="386360" y="4259547"/>
          <a:ext cx="5709640" cy="518077"/>
        </p:xfrm>
        <a:graphic>
          <a:graphicData uri="http://schemas.openxmlformats.org/presentationml/2006/ole">
            <mc:AlternateContent xmlns:mc="http://schemas.openxmlformats.org/markup-compatibility/2006">
              <mc:Choice xmlns:v="urn:schemas-microsoft-com:vml" Requires="v">
                <p:oleObj name="Equation" r:id="rId7" imgW="4198535" imgH="381426" progId="Equation.DSMT4">
                  <p:embed/>
                </p:oleObj>
              </mc:Choice>
              <mc:Fallback>
                <p:oleObj name="Equation" r:id="rId7" imgW="4198535" imgH="381426" progId="Equation.DSMT4">
                  <p:embed/>
                  <p:pic>
                    <p:nvPicPr>
                      <p:cNvPr id="0" name=""/>
                      <p:cNvPicPr/>
                      <p:nvPr/>
                    </p:nvPicPr>
                    <p:blipFill>
                      <a:blip r:embed="rId8"/>
                      <a:stretch>
                        <a:fillRect/>
                      </a:stretch>
                    </p:blipFill>
                    <p:spPr>
                      <a:xfrm>
                        <a:off x="386360" y="4259547"/>
                        <a:ext cx="5709640" cy="51807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8A9BA4E1-9BA6-11FE-BA6E-1833AB638C68}"/>
              </a:ext>
            </a:extLst>
          </p:cNvPr>
          <p:cNvGraphicFramePr>
            <a:graphicFrameLocks noChangeAspect="1"/>
          </p:cNvGraphicFramePr>
          <p:nvPr>
            <p:extLst>
              <p:ext uri="{D42A27DB-BD31-4B8C-83A1-F6EECF244321}">
                <p14:modId xmlns:p14="http://schemas.microsoft.com/office/powerpoint/2010/main" val="3455636794"/>
              </p:ext>
            </p:extLst>
          </p:nvPr>
        </p:nvGraphicFramePr>
        <p:xfrm>
          <a:off x="352120" y="5479567"/>
          <a:ext cx="5837238" cy="594678"/>
        </p:xfrm>
        <a:graphic>
          <a:graphicData uri="http://schemas.openxmlformats.org/presentationml/2006/ole">
            <mc:AlternateContent xmlns:mc="http://schemas.openxmlformats.org/markup-compatibility/2006">
              <mc:Choice xmlns:v="urn:schemas-microsoft-com:vml" Requires="v">
                <p:oleObj name="Equation" r:id="rId9" imgW="4736880" imgH="482400" progId="Equation.DSMT4">
                  <p:embed/>
                </p:oleObj>
              </mc:Choice>
              <mc:Fallback>
                <p:oleObj name="Equation" r:id="rId9" imgW="4736880" imgH="482400" progId="Equation.DSMT4">
                  <p:embed/>
                  <p:pic>
                    <p:nvPicPr>
                      <p:cNvPr id="0" name=""/>
                      <p:cNvPicPr/>
                      <p:nvPr/>
                    </p:nvPicPr>
                    <p:blipFill>
                      <a:blip r:embed="rId10"/>
                      <a:stretch>
                        <a:fillRect/>
                      </a:stretch>
                    </p:blipFill>
                    <p:spPr>
                      <a:xfrm>
                        <a:off x="352120" y="5479567"/>
                        <a:ext cx="5837238" cy="594678"/>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4F8209CB-9E41-00A3-60EB-0AB4AC1FDA16}"/>
              </a:ext>
            </a:extLst>
          </p:cNvPr>
          <p:cNvGraphicFramePr>
            <a:graphicFrameLocks noChangeAspect="1"/>
          </p:cNvGraphicFramePr>
          <p:nvPr>
            <p:extLst>
              <p:ext uri="{D42A27DB-BD31-4B8C-83A1-F6EECF244321}">
                <p14:modId xmlns:p14="http://schemas.microsoft.com/office/powerpoint/2010/main" val="3699305203"/>
              </p:ext>
            </p:extLst>
          </p:nvPr>
        </p:nvGraphicFramePr>
        <p:xfrm>
          <a:off x="7041537" y="5493220"/>
          <a:ext cx="2846388" cy="581025"/>
        </p:xfrm>
        <a:graphic>
          <a:graphicData uri="http://schemas.openxmlformats.org/presentationml/2006/ole">
            <mc:AlternateContent xmlns:mc="http://schemas.openxmlformats.org/markup-compatibility/2006">
              <mc:Choice xmlns:v="urn:schemas-microsoft-com:vml" Requires="v">
                <p:oleObj name="Equation" r:id="rId11" imgW="2120760" imgH="431640" progId="Equation.DSMT4">
                  <p:embed/>
                </p:oleObj>
              </mc:Choice>
              <mc:Fallback>
                <p:oleObj name="Equation" r:id="rId11" imgW="2120760" imgH="431640" progId="Equation.DSMT4">
                  <p:embed/>
                  <p:pic>
                    <p:nvPicPr>
                      <p:cNvPr id="0" name=""/>
                      <p:cNvPicPr/>
                      <p:nvPr/>
                    </p:nvPicPr>
                    <p:blipFill>
                      <a:blip r:embed="rId12"/>
                      <a:stretch>
                        <a:fillRect/>
                      </a:stretch>
                    </p:blipFill>
                    <p:spPr>
                      <a:xfrm>
                        <a:off x="7041537" y="5493220"/>
                        <a:ext cx="2846388" cy="58102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8CCD4CB6-824A-7B8B-4354-022BB5FD70F9}"/>
              </a:ext>
            </a:extLst>
          </p:cNvPr>
          <p:cNvSpPr txBox="1"/>
          <p:nvPr/>
        </p:nvSpPr>
        <p:spPr>
          <a:xfrm>
            <a:off x="269352" y="3763633"/>
            <a:ext cx="3820868" cy="307777"/>
          </a:xfrm>
          <a:prstGeom prst="rect">
            <a:avLst/>
          </a:prstGeom>
          <a:noFill/>
        </p:spPr>
        <p:txBody>
          <a:bodyPr wrap="square" rtlCol="0">
            <a:spAutoFit/>
          </a:bodyPr>
          <a:lstStyle/>
          <a:p>
            <a:r>
              <a:rPr lang="en-US" sz="1400"/>
              <a:t>So we can identify the free energy functional as:</a:t>
            </a:r>
            <a:endParaRPr lang="en-US" sz="1400" dirty="0"/>
          </a:p>
        </p:txBody>
      </p:sp>
      <p:sp>
        <p:nvSpPr>
          <p:cNvPr id="23" name="TextBox 22">
            <a:extLst>
              <a:ext uri="{FF2B5EF4-FFF2-40B4-BE49-F238E27FC236}">
                <a16:creationId xmlns:a16="http://schemas.microsoft.com/office/drawing/2014/main" id="{E45109F3-4C32-F6AD-8F5B-5C7643E5B1A8}"/>
              </a:ext>
            </a:extLst>
          </p:cNvPr>
          <p:cNvSpPr txBox="1"/>
          <p:nvPr/>
        </p:nvSpPr>
        <p:spPr>
          <a:xfrm>
            <a:off x="269350" y="4997866"/>
            <a:ext cx="7743940" cy="307777"/>
          </a:xfrm>
          <a:prstGeom prst="rect">
            <a:avLst/>
          </a:prstGeom>
          <a:noFill/>
        </p:spPr>
        <p:txBody>
          <a:bodyPr wrap="square" rtlCol="0">
            <a:spAutoFit/>
          </a:bodyPr>
          <a:lstStyle/>
          <a:p>
            <a:r>
              <a:rPr lang="en-US" sz="1400"/>
              <a:t>Filling in our results, rescaling the field, we come to the following (note we moved the * from </a:t>
            </a:r>
            <a:r>
              <a:rPr lang="el-GR" sz="1400">
                <a:latin typeface="Calibri" panose="020F0502020204030204" pitchFamily="34" charset="0"/>
                <a:cs typeface="Calibri" panose="020F0502020204030204" pitchFamily="34" charset="0"/>
              </a:rPr>
              <a:t>ρ</a:t>
            </a:r>
            <a:r>
              <a:rPr lang="en-US" sz="1400" baseline="-25000">
                <a:latin typeface="Calibri" panose="020F0502020204030204" pitchFamily="34" charset="0"/>
                <a:cs typeface="Calibri" panose="020F0502020204030204" pitchFamily="34" charset="0"/>
              </a:rPr>
              <a:t>F</a:t>
            </a:r>
            <a:r>
              <a:rPr lang="en-US" sz="1400">
                <a:latin typeface="Calibri" panose="020F0502020204030204" pitchFamily="34" charset="0"/>
                <a:cs typeface="Calibri" panose="020F0502020204030204" pitchFamily="34" charset="0"/>
              </a:rPr>
              <a:t> to m)</a:t>
            </a:r>
            <a:r>
              <a:rPr lang="en-US" sz="1400"/>
              <a:t>:</a:t>
            </a:r>
            <a:endParaRPr lang="en-US" sz="1400" dirty="0"/>
          </a:p>
        </p:txBody>
      </p:sp>
    </p:spTree>
    <p:extLst>
      <p:ext uri="{BB962C8B-B14F-4D97-AF65-F5344CB8AC3E}">
        <p14:creationId xmlns:p14="http://schemas.microsoft.com/office/powerpoint/2010/main" val="378511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33" name="TextBox 32">
            <a:extLst>
              <a:ext uri="{FF2B5EF4-FFF2-40B4-BE49-F238E27FC236}">
                <a16:creationId xmlns:a16="http://schemas.microsoft.com/office/drawing/2014/main" id="{5DB9B027-D56E-437F-94AC-0C6955D1033B}"/>
              </a:ext>
            </a:extLst>
          </p:cNvPr>
          <p:cNvSpPr txBox="1"/>
          <p:nvPr/>
        </p:nvSpPr>
        <p:spPr>
          <a:xfrm>
            <a:off x="318513" y="1189125"/>
            <a:ext cx="10877186" cy="523220"/>
          </a:xfrm>
          <a:prstGeom prst="rect">
            <a:avLst/>
          </a:prstGeom>
          <a:noFill/>
        </p:spPr>
        <p:txBody>
          <a:bodyPr wrap="square" rtlCol="0">
            <a:spAutoFit/>
          </a:bodyPr>
          <a:lstStyle/>
          <a:p>
            <a:r>
              <a:rPr lang="en-US" sz="1400"/>
              <a:t>So that’s our free energy functional.  But actually, we will want to add in the magnetic field energy, since A is the total vector potential.  And our F will be the free energy of the superconductor plus field.  IBP will put it in the following form,</a:t>
            </a:r>
            <a:endParaRPr lang="en-US" sz="1400" dirty="0"/>
          </a:p>
        </p:txBody>
      </p:sp>
      <p:graphicFrame>
        <p:nvGraphicFramePr>
          <p:cNvPr id="8" name="Object 7">
            <a:extLst>
              <a:ext uri="{FF2B5EF4-FFF2-40B4-BE49-F238E27FC236}">
                <a16:creationId xmlns:a16="http://schemas.microsoft.com/office/drawing/2014/main" id="{2F424743-8CDA-49F1-B85E-F99D5D6061CF}"/>
              </a:ext>
            </a:extLst>
          </p:cNvPr>
          <p:cNvGraphicFramePr>
            <a:graphicFrameLocks noChangeAspect="1"/>
          </p:cNvGraphicFramePr>
          <p:nvPr>
            <p:extLst>
              <p:ext uri="{D42A27DB-BD31-4B8C-83A1-F6EECF244321}">
                <p14:modId xmlns:p14="http://schemas.microsoft.com/office/powerpoint/2010/main" val="3080192273"/>
              </p:ext>
            </p:extLst>
          </p:nvPr>
        </p:nvGraphicFramePr>
        <p:xfrm>
          <a:off x="363058" y="1957277"/>
          <a:ext cx="8299981" cy="627730"/>
        </p:xfrm>
        <a:graphic>
          <a:graphicData uri="http://schemas.openxmlformats.org/presentationml/2006/ole">
            <mc:AlternateContent xmlns:mc="http://schemas.openxmlformats.org/markup-compatibility/2006">
              <mc:Choice xmlns:v="urn:schemas-microsoft-com:vml" Requires="v">
                <p:oleObj name="Equation" r:id="rId3" imgW="6045560" imgH="457855" progId="Equation.DSMT4">
                  <p:embed/>
                </p:oleObj>
              </mc:Choice>
              <mc:Fallback>
                <p:oleObj name="Equation" r:id="rId3" imgW="6045560" imgH="457855" progId="Equation.DSMT4">
                  <p:embed/>
                  <p:pic>
                    <p:nvPicPr>
                      <p:cNvPr id="8" name="Object 7">
                        <a:extLst>
                          <a:ext uri="{FF2B5EF4-FFF2-40B4-BE49-F238E27FC236}">
                            <a16:creationId xmlns:a16="http://schemas.microsoft.com/office/drawing/2014/main" id="{2F424743-8CDA-49F1-B85E-F99D5D6061CF}"/>
                          </a:ext>
                        </a:extLst>
                      </p:cNvPr>
                      <p:cNvPicPr/>
                      <p:nvPr/>
                    </p:nvPicPr>
                    <p:blipFill>
                      <a:blip r:embed="rId4"/>
                      <a:stretch>
                        <a:fillRect/>
                      </a:stretch>
                    </p:blipFill>
                    <p:spPr>
                      <a:xfrm>
                        <a:off x="363058" y="1957277"/>
                        <a:ext cx="8299981" cy="62773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1832C006-35EC-49FB-96B3-8F133CAF13F7}"/>
              </a:ext>
            </a:extLst>
          </p:cNvPr>
          <p:cNvGraphicFramePr>
            <a:graphicFrameLocks noChangeAspect="1"/>
          </p:cNvGraphicFramePr>
          <p:nvPr>
            <p:extLst>
              <p:ext uri="{D42A27DB-BD31-4B8C-83A1-F6EECF244321}">
                <p14:modId xmlns:p14="http://schemas.microsoft.com/office/powerpoint/2010/main" val="1706384891"/>
              </p:ext>
            </p:extLst>
          </p:nvPr>
        </p:nvGraphicFramePr>
        <p:xfrm>
          <a:off x="363058" y="3524058"/>
          <a:ext cx="5762625" cy="596900"/>
        </p:xfrm>
        <a:graphic>
          <a:graphicData uri="http://schemas.openxmlformats.org/presentationml/2006/ole">
            <mc:AlternateContent xmlns:mc="http://schemas.openxmlformats.org/markup-compatibility/2006">
              <mc:Choice xmlns:v="urn:schemas-microsoft-com:vml" Requires="v">
                <p:oleObj name="Equation" r:id="rId5" imgW="4749480" imgH="507960" progId="Equation.DSMT4">
                  <p:embed/>
                </p:oleObj>
              </mc:Choice>
              <mc:Fallback>
                <p:oleObj name="Equation" r:id="rId5" imgW="4749480" imgH="507960" progId="Equation.DSMT4">
                  <p:embed/>
                  <p:pic>
                    <p:nvPicPr>
                      <p:cNvPr id="10" name="Object 9">
                        <a:extLst>
                          <a:ext uri="{FF2B5EF4-FFF2-40B4-BE49-F238E27FC236}">
                            <a16:creationId xmlns:a16="http://schemas.microsoft.com/office/drawing/2014/main" id="{1832C006-35EC-49FB-96B3-8F133CAF13F7}"/>
                          </a:ext>
                        </a:extLst>
                      </p:cNvPr>
                      <p:cNvPicPr>
                        <a:picLocks noChangeAspect="1" noChangeArrowheads="1"/>
                      </p:cNvPicPr>
                      <p:nvPr/>
                    </p:nvPicPr>
                    <p:blipFill>
                      <a:blip r:embed="rId6"/>
                      <a:srcRect/>
                      <a:stretch>
                        <a:fillRect/>
                      </a:stretch>
                    </p:blipFill>
                    <p:spPr bwMode="auto">
                      <a:xfrm>
                        <a:off x="363058" y="3524058"/>
                        <a:ext cx="5762625" cy="596900"/>
                      </a:xfrm>
                      <a:prstGeom prst="rect">
                        <a:avLst/>
                      </a:prstGeom>
                      <a:noFill/>
                      <a:ln>
                        <a:solidFill>
                          <a:srgbClr val="0070C0"/>
                        </a:solidFill>
                      </a:ln>
                    </p:spPr>
                  </p:pic>
                </p:oleObj>
              </mc:Fallback>
            </mc:AlternateContent>
          </a:graphicData>
        </a:graphic>
      </p:graphicFrame>
      <p:sp>
        <p:nvSpPr>
          <p:cNvPr id="12" name="TextBox 11">
            <a:extLst>
              <a:ext uri="{FF2B5EF4-FFF2-40B4-BE49-F238E27FC236}">
                <a16:creationId xmlns:a16="http://schemas.microsoft.com/office/drawing/2014/main" id="{37F222CF-CD35-4272-B849-B446B3784B06}"/>
              </a:ext>
            </a:extLst>
          </p:cNvPr>
          <p:cNvSpPr txBox="1"/>
          <p:nvPr/>
        </p:nvSpPr>
        <p:spPr>
          <a:xfrm>
            <a:off x="6775851" y="3275917"/>
            <a:ext cx="4990903" cy="769441"/>
          </a:xfrm>
          <a:prstGeom prst="rect">
            <a:avLst/>
          </a:prstGeom>
          <a:noFill/>
        </p:spPr>
        <p:txBody>
          <a:bodyPr wrap="square" rtlCol="0">
            <a:spAutoFit/>
          </a:bodyPr>
          <a:lstStyle/>
          <a:p>
            <a:r>
              <a:rPr lang="en-US" sz="1400" dirty="0"/>
              <a:t>The </a:t>
            </a:r>
            <a:r>
              <a:rPr lang="en-US" sz="1400" baseline="-25000" dirty="0"/>
              <a:t>s</a:t>
            </a:r>
            <a:r>
              <a:rPr lang="en-US" sz="1400" dirty="0"/>
              <a:t> on F means that this is just the superconducting part of F, i.e., F(</a:t>
            </a:r>
            <a:r>
              <a:rPr lang="el-GR" sz="1400" dirty="0">
                <a:latin typeface="Calibri" panose="020F0502020204030204" pitchFamily="34" charset="0"/>
                <a:cs typeface="Calibri" panose="020F0502020204030204" pitchFamily="34" charset="0"/>
              </a:rPr>
              <a:t>λ</a:t>
            </a:r>
            <a:r>
              <a:rPr lang="en-US" sz="1400" dirty="0">
                <a:latin typeface="Calibri" panose="020F0502020204030204" pitchFamily="34" charset="0"/>
                <a:cs typeface="Calibri" panose="020F0502020204030204" pitchFamily="34" charset="0"/>
              </a:rPr>
              <a:t>)</a:t>
            </a:r>
            <a:r>
              <a:rPr lang="en-US" sz="1400" dirty="0"/>
              <a:t> = [F(</a:t>
            </a:r>
            <a:r>
              <a:rPr lang="en-US" sz="1400" dirty="0">
                <a:latin typeface="Calibri" panose="020F0502020204030204" pitchFamily="34" charset="0"/>
                <a:cs typeface="Calibri" panose="020F0502020204030204" pitchFamily="34" charset="0"/>
              </a:rPr>
              <a:t>λ = 0)] + [F(</a:t>
            </a:r>
            <a:r>
              <a:rPr lang="el-GR" sz="1400" dirty="0">
                <a:latin typeface="Calibri" panose="020F0502020204030204" pitchFamily="34" charset="0"/>
                <a:cs typeface="Calibri" panose="020F0502020204030204" pitchFamily="34" charset="0"/>
              </a:rPr>
              <a:t>λ</a:t>
            </a:r>
            <a:r>
              <a:rPr lang="en-US" sz="1400" dirty="0">
                <a:latin typeface="Calibri" panose="020F0502020204030204" pitchFamily="34" charset="0"/>
                <a:cs typeface="Calibri" panose="020F0502020204030204" pitchFamily="34" charset="0"/>
              </a:rPr>
              <a:t>) – F(</a:t>
            </a:r>
            <a:r>
              <a:rPr lang="el-GR" sz="1400" dirty="0">
                <a:latin typeface="Calibri" panose="020F0502020204030204" pitchFamily="34" charset="0"/>
                <a:cs typeface="Calibri" panose="020F0502020204030204" pitchFamily="34" charset="0"/>
              </a:rPr>
              <a:t>λ</a:t>
            </a:r>
            <a:r>
              <a:rPr lang="en-US" sz="1400" dirty="0">
                <a:latin typeface="Calibri" panose="020F0502020204030204" pitchFamily="34" charset="0"/>
                <a:cs typeface="Calibri" panose="020F0502020204030204" pitchFamily="34" charset="0"/>
              </a:rPr>
              <a:t> = 0)] = </a:t>
            </a:r>
            <a:r>
              <a:rPr lang="en-US" sz="1400" dirty="0" err="1">
                <a:latin typeface="Calibri" panose="020F0502020204030204" pitchFamily="34" charset="0"/>
                <a:cs typeface="Calibri" panose="020F0502020204030204" pitchFamily="34" charset="0"/>
              </a:rPr>
              <a:t>F</a:t>
            </a:r>
            <a:r>
              <a:rPr lang="en-US" sz="1400" baseline="-25000" dirty="0" err="1">
                <a:latin typeface="Calibri" panose="020F0502020204030204" pitchFamily="34" charset="0"/>
                <a:cs typeface="Calibri" panose="020F0502020204030204" pitchFamily="34" charset="0"/>
              </a:rPr>
              <a:t>n</a:t>
            </a:r>
            <a:r>
              <a:rPr lang="en-US" sz="1400" dirty="0">
                <a:latin typeface="Calibri" panose="020F0502020204030204" pitchFamily="34" charset="0"/>
                <a:cs typeface="Calibri" panose="020F0502020204030204" pitchFamily="34" charset="0"/>
              </a:rPr>
              <a:t> + F</a:t>
            </a:r>
            <a:r>
              <a:rPr lang="en-US" sz="1400" baseline="-25000" dirty="0">
                <a:latin typeface="Calibri" panose="020F0502020204030204" pitchFamily="34" charset="0"/>
                <a:cs typeface="Calibri" panose="020F0502020204030204" pitchFamily="34" charset="0"/>
              </a:rPr>
              <a:t>s</a:t>
            </a:r>
            <a:r>
              <a:rPr lang="en-US" sz="1400" dirty="0">
                <a:latin typeface="Calibri" panose="020F0502020204030204" pitchFamily="34" charset="0"/>
                <a:cs typeface="Calibri" panose="020F0502020204030204" pitchFamily="34" charset="0"/>
              </a:rPr>
              <a:t>, where λ is the interaction strength from all the previous slides.</a:t>
            </a:r>
            <a:r>
              <a:rPr lang="en-US" sz="1600" dirty="0">
                <a:latin typeface="Calibri" panose="020F0502020204030204" pitchFamily="34" charset="0"/>
                <a:cs typeface="Calibri" panose="020F0502020204030204" pitchFamily="34" charset="0"/>
              </a:rPr>
              <a:t>  </a:t>
            </a:r>
            <a:endParaRPr lang="en-US" sz="1600" dirty="0"/>
          </a:p>
        </p:txBody>
      </p:sp>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DCE0698C-59E1-422B-A84E-4C1F5CFDA523}"/>
                  </a:ext>
                </a:extLst>
              </p14:cNvPr>
              <p14:cNvContentPartPr/>
              <p14:nvPr/>
            </p14:nvContentPartPr>
            <p14:xfrm>
              <a:off x="8328638" y="3468964"/>
              <a:ext cx="1552686" cy="349565"/>
            </p14:xfrm>
          </p:contentPart>
        </mc:Choice>
        <mc:Fallback xmlns="">
          <p:pic>
            <p:nvPicPr>
              <p:cNvPr id="13" name="Ink 12">
                <a:extLst>
                  <a:ext uri="{FF2B5EF4-FFF2-40B4-BE49-F238E27FC236}">
                    <a16:creationId xmlns:a16="http://schemas.microsoft.com/office/drawing/2014/main" id="{DCE0698C-59E1-422B-A84E-4C1F5CFDA523}"/>
                  </a:ext>
                </a:extLst>
              </p:cNvPr>
              <p:cNvPicPr/>
              <p:nvPr/>
            </p:nvPicPr>
            <p:blipFill>
              <a:blip r:embed="rId8"/>
              <a:stretch>
                <a:fillRect/>
              </a:stretch>
            </p:blipFill>
            <p:spPr>
              <a:xfrm>
                <a:off x="8319638" y="3459964"/>
                <a:ext cx="1570326" cy="367205"/>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1CD75227-1143-414E-8927-4B78170D4221}"/>
                  </a:ext>
                </a:extLst>
              </p14:cNvPr>
              <p14:cNvContentPartPr/>
              <p14:nvPr/>
            </p14:nvContentPartPr>
            <p14:xfrm>
              <a:off x="7841328" y="2667744"/>
              <a:ext cx="821711" cy="652673"/>
            </p14:xfrm>
          </p:contentPart>
        </mc:Choice>
        <mc:Fallback xmlns="">
          <p:pic>
            <p:nvPicPr>
              <p:cNvPr id="17" name="Ink 16">
                <a:extLst>
                  <a:ext uri="{FF2B5EF4-FFF2-40B4-BE49-F238E27FC236}">
                    <a16:creationId xmlns:a16="http://schemas.microsoft.com/office/drawing/2014/main" id="{1CD75227-1143-414E-8927-4B78170D4221}"/>
                  </a:ext>
                </a:extLst>
              </p:cNvPr>
              <p:cNvPicPr/>
              <p:nvPr/>
            </p:nvPicPr>
            <p:blipFill>
              <a:blip r:embed="rId10"/>
              <a:stretch>
                <a:fillRect/>
              </a:stretch>
            </p:blipFill>
            <p:spPr>
              <a:xfrm>
                <a:off x="7832326" y="2658739"/>
                <a:ext cx="839355" cy="670323"/>
              </a:xfrm>
              <a:prstGeom prst="rect">
                <a:avLst/>
              </a:prstGeom>
            </p:spPr>
          </p:pic>
        </mc:Fallback>
      </mc:AlternateContent>
      <p:graphicFrame>
        <p:nvGraphicFramePr>
          <p:cNvPr id="18" name="Object 17">
            <a:extLst>
              <a:ext uri="{FF2B5EF4-FFF2-40B4-BE49-F238E27FC236}">
                <a16:creationId xmlns:a16="http://schemas.microsoft.com/office/drawing/2014/main" id="{12E54162-00BD-4DEA-AFCF-DADCF44D2B98}"/>
              </a:ext>
            </a:extLst>
          </p:cNvPr>
          <p:cNvGraphicFramePr>
            <a:graphicFrameLocks noChangeAspect="1"/>
          </p:cNvGraphicFramePr>
          <p:nvPr>
            <p:extLst>
              <p:ext uri="{D42A27DB-BD31-4B8C-83A1-F6EECF244321}">
                <p14:modId xmlns:p14="http://schemas.microsoft.com/office/powerpoint/2010/main" val="1524849438"/>
              </p:ext>
            </p:extLst>
          </p:nvPr>
        </p:nvGraphicFramePr>
        <p:xfrm>
          <a:off x="6933244" y="4215598"/>
          <a:ext cx="3357583" cy="1152818"/>
        </p:xfrm>
        <a:graphic>
          <a:graphicData uri="http://schemas.openxmlformats.org/presentationml/2006/ole">
            <mc:AlternateContent xmlns:mc="http://schemas.openxmlformats.org/markup-compatibility/2006">
              <mc:Choice xmlns:v="urn:schemas-microsoft-com:vml" Requires="v">
                <p:oleObj name="Equation" r:id="rId11" imgW="2958840" imgH="1015920" progId="Equation.DSMT4">
                  <p:embed/>
                </p:oleObj>
              </mc:Choice>
              <mc:Fallback>
                <p:oleObj name="Equation" r:id="rId11" imgW="2958840" imgH="1015920" progId="Equation.DSMT4">
                  <p:embed/>
                  <p:pic>
                    <p:nvPicPr>
                      <p:cNvPr id="18" name="Object 17">
                        <a:extLst>
                          <a:ext uri="{FF2B5EF4-FFF2-40B4-BE49-F238E27FC236}">
                            <a16:creationId xmlns:a16="http://schemas.microsoft.com/office/drawing/2014/main" id="{12E54162-00BD-4DEA-AFCF-DADCF44D2B98}"/>
                          </a:ext>
                        </a:extLst>
                      </p:cNvPr>
                      <p:cNvPicPr/>
                      <p:nvPr/>
                    </p:nvPicPr>
                    <p:blipFill>
                      <a:blip r:embed="rId12"/>
                      <a:stretch>
                        <a:fillRect/>
                      </a:stretch>
                    </p:blipFill>
                    <p:spPr>
                      <a:xfrm>
                        <a:off x="6933244" y="4215598"/>
                        <a:ext cx="3357583" cy="1152818"/>
                      </a:xfrm>
                      <a:prstGeom prst="rect">
                        <a:avLst/>
                      </a:prstGeom>
                      <a:solidFill>
                        <a:schemeClr val="accent2">
                          <a:lumMod val="40000"/>
                          <a:lumOff val="60000"/>
                        </a:schemeClr>
                      </a:solidFill>
                    </p:spPr>
                  </p:pic>
                </p:oleObj>
              </mc:Fallback>
            </mc:AlternateContent>
          </a:graphicData>
        </a:graphic>
      </p:graphicFrame>
      <p:sp>
        <p:nvSpPr>
          <p:cNvPr id="19" name="TextBox 18">
            <a:extLst>
              <a:ext uri="{FF2B5EF4-FFF2-40B4-BE49-F238E27FC236}">
                <a16:creationId xmlns:a16="http://schemas.microsoft.com/office/drawing/2014/main" id="{2CACB766-D682-4F17-BC31-FDCAA20F4EE5}"/>
              </a:ext>
            </a:extLst>
          </p:cNvPr>
          <p:cNvSpPr txBox="1"/>
          <p:nvPr/>
        </p:nvSpPr>
        <p:spPr>
          <a:xfrm>
            <a:off x="312831" y="4412900"/>
            <a:ext cx="6139816" cy="954107"/>
          </a:xfrm>
          <a:prstGeom prst="rect">
            <a:avLst/>
          </a:prstGeom>
          <a:noFill/>
        </p:spPr>
        <p:txBody>
          <a:bodyPr wrap="square" rtlCol="0">
            <a:spAutoFit/>
          </a:bodyPr>
          <a:lstStyle/>
          <a:p>
            <a:r>
              <a:rPr lang="en-US" sz="1400"/>
              <a:t>Worth noting two intrinsic length scales.  The correlation length is pertinent to Type II’s predominantly.  It gives the radius of the flux vortices that penetrate the metal.  Also, higher it is, the ‘stiffer’ the superconducting electron lattice, and the higher the energy cost to inducing spatial fluctuations in n</a:t>
            </a:r>
            <a:r>
              <a:rPr lang="en-US" sz="1400" baseline="-25000"/>
              <a:t>s</a:t>
            </a:r>
            <a:r>
              <a:rPr lang="en-US" sz="1400"/>
              <a:t>.  Already discussed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a:t>
            </a:r>
            <a:endParaRPr lang="en-US" sz="1400"/>
          </a:p>
        </p:txBody>
      </p:sp>
      <p:sp>
        <p:nvSpPr>
          <p:cNvPr id="2" name="TextBox 1">
            <a:extLst>
              <a:ext uri="{FF2B5EF4-FFF2-40B4-BE49-F238E27FC236}">
                <a16:creationId xmlns:a16="http://schemas.microsoft.com/office/drawing/2014/main" id="{659A6317-7232-2E78-1862-01B30FE268FE}"/>
              </a:ext>
            </a:extLst>
          </p:cNvPr>
          <p:cNvSpPr txBox="1"/>
          <p:nvPr/>
        </p:nvSpPr>
        <p:spPr>
          <a:xfrm>
            <a:off x="312831" y="2876221"/>
            <a:ext cx="4990903" cy="523220"/>
          </a:xfrm>
          <a:prstGeom prst="rect">
            <a:avLst/>
          </a:prstGeom>
          <a:noFill/>
        </p:spPr>
        <p:txBody>
          <a:bodyPr wrap="square" rtlCol="0">
            <a:spAutoFit/>
          </a:bodyPr>
          <a:lstStyle/>
          <a:p>
            <a:r>
              <a:rPr lang="en-US" sz="1400"/>
              <a:t>e</a:t>
            </a:r>
            <a:r>
              <a:rPr lang="en-US" sz="1400" baseline="30000"/>
              <a:t>*</a:t>
            </a:r>
            <a:r>
              <a:rPr lang="en-US" sz="1400"/>
              <a:t> and m</a:t>
            </a:r>
            <a:r>
              <a:rPr lang="en-US" sz="1400" baseline="30000"/>
              <a:t>*</a:t>
            </a:r>
            <a:r>
              <a:rPr lang="en-US" sz="1400"/>
              <a:t> are the effective charge and mass of the entity that the ‘wavefunction’ describes.  </a:t>
            </a:r>
          </a:p>
        </p:txBody>
      </p:sp>
    </p:spTree>
    <p:extLst>
      <p:ext uri="{BB962C8B-B14F-4D97-AF65-F5344CB8AC3E}">
        <p14:creationId xmlns:p14="http://schemas.microsoft.com/office/powerpoint/2010/main" val="30677073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F653C2A2-F50F-41F2-9320-6845C9F9BE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Title 1">
            <a:extLst>
              <a:ext uri="{FF2B5EF4-FFF2-40B4-BE49-F238E27FC236}">
                <a16:creationId xmlns:a16="http://schemas.microsoft.com/office/drawing/2014/main" id="{014504F9-7F97-4467-B254-214A5609968D}"/>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11" name="TextBox 10">
            <a:extLst>
              <a:ext uri="{FF2B5EF4-FFF2-40B4-BE49-F238E27FC236}">
                <a16:creationId xmlns:a16="http://schemas.microsoft.com/office/drawing/2014/main" id="{0918BFA8-ADCC-4A2A-ACA4-60EF1B548E60}"/>
              </a:ext>
            </a:extLst>
          </p:cNvPr>
          <p:cNvSpPr txBox="1"/>
          <p:nvPr/>
        </p:nvSpPr>
        <p:spPr>
          <a:xfrm>
            <a:off x="304058" y="999713"/>
            <a:ext cx="10859241" cy="523220"/>
          </a:xfrm>
          <a:prstGeom prst="rect">
            <a:avLst/>
          </a:prstGeom>
          <a:noFill/>
        </p:spPr>
        <p:txBody>
          <a:bodyPr wrap="square" rtlCol="0">
            <a:spAutoFit/>
          </a:bodyPr>
          <a:lstStyle/>
          <a:p>
            <a:r>
              <a:rPr lang="en-US" sz="1400" dirty="0"/>
              <a:t>Now to get the actual free energy, not just the functional, we need to minimize it w/r to the free internal parameter, which is the pair density amplitude </a:t>
            </a:r>
            <a:r>
              <a:rPr lang="el-GR" sz="1400" dirty="0">
                <a:latin typeface="Calibri" panose="020F0502020204030204" pitchFamily="34" charset="0"/>
                <a:cs typeface="Calibri" panose="020F0502020204030204" pitchFamily="34" charset="0"/>
              </a:rPr>
              <a:t>ψ</a:t>
            </a:r>
            <a:r>
              <a:rPr lang="en-US" sz="1400" dirty="0">
                <a:latin typeface="Calibri" panose="020F0502020204030204" pitchFamily="34" charset="0"/>
                <a:cs typeface="Calibri" panose="020F0502020204030204" pitchFamily="34" charset="0"/>
              </a:rPr>
              <a:t>.  So we take functional derivative and get the following equation.  </a:t>
            </a:r>
            <a:endParaRPr lang="en-US" sz="1400" dirty="0"/>
          </a:p>
        </p:txBody>
      </p:sp>
      <p:sp>
        <p:nvSpPr>
          <p:cNvPr id="33" name="TextBox 32">
            <a:extLst>
              <a:ext uri="{FF2B5EF4-FFF2-40B4-BE49-F238E27FC236}">
                <a16:creationId xmlns:a16="http://schemas.microsoft.com/office/drawing/2014/main" id="{5DB9B027-D56E-437F-94AC-0C6955D1033B}"/>
              </a:ext>
            </a:extLst>
          </p:cNvPr>
          <p:cNvSpPr txBox="1"/>
          <p:nvPr/>
        </p:nvSpPr>
        <p:spPr>
          <a:xfrm>
            <a:off x="322083" y="2417666"/>
            <a:ext cx="4411842" cy="307777"/>
          </a:xfrm>
          <a:prstGeom prst="rect">
            <a:avLst/>
          </a:prstGeom>
          <a:noFill/>
        </p:spPr>
        <p:txBody>
          <a:bodyPr wrap="square" rtlCol="0">
            <a:spAutoFit/>
          </a:bodyPr>
          <a:lstStyle/>
          <a:p>
            <a:r>
              <a:rPr lang="en-US" sz="1400" dirty="0"/>
              <a:t>So then we can say the actual Free energy is given by:</a:t>
            </a:r>
          </a:p>
        </p:txBody>
      </p:sp>
      <p:graphicFrame>
        <p:nvGraphicFramePr>
          <p:cNvPr id="8" name="Object 7">
            <a:extLst>
              <a:ext uri="{FF2B5EF4-FFF2-40B4-BE49-F238E27FC236}">
                <a16:creationId xmlns:a16="http://schemas.microsoft.com/office/drawing/2014/main" id="{2F424743-8CDA-49F1-B85E-F99D5D6061CF}"/>
              </a:ext>
            </a:extLst>
          </p:cNvPr>
          <p:cNvGraphicFramePr>
            <a:graphicFrameLocks noChangeAspect="1"/>
          </p:cNvGraphicFramePr>
          <p:nvPr/>
        </p:nvGraphicFramePr>
        <p:xfrm>
          <a:off x="355099" y="2867178"/>
          <a:ext cx="6205537" cy="696913"/>
        </p:xfrm>
        <a:graphic>
          <a:graphicData uri="http://schemas.openxmlformats.org/presentationml/2006/ole">
            <mc:AlternateContent xmlns:mc="http://schemas.openxmlformats.org/markup-compatibility/2006">
              <mc:Choice xmlns:v="urn:schemas-microsoft-com:vml" Requires="v">
                <p:oleObj name="Equation" r:id="rId3" imgW="4520880" imgH="507960" progId="Equation.DSMT4">
                  <p:embed/>
                </p:oleObj>
              </mc:Choice>
              <mc:Fallback>
                <p:oleObj name="Equation" r:id="rId3" imgW="4520880" imgH="507960" progId="Equation.DSMT4">
                  <p:embed/>
                  <p:pic>
                    <p:nvPicPr>
                      <p:cNvPr id="8" name="Object 7">
                        <a:extLst>
                          <a:ext uri="{FF2B5EF4-FFF2-40B4-BE49-F238E27FC236}">
                            <a16:creationId xmlns:a16="http://schemas.microsoft.com/office/drawing/2014/main" id="{2F424743-8CDA-49F1-B85E-F99D5D6061CF}"/>
                          </a:ext>
                        </a:extLst>
                      </p:cNvPr>
                      <p:cNvPicPr/>
                      <p:nvPr/>
                    </p:nvPicPr>
                    <p:blipFill>
                      <a:blip r:embed="rId4"/>
                      <a:stretch>
                        <a:fillRect/>
                      </a:stretch>
                    </p:blipFill>
                    <p:spPr>
                      <a:xfrm>
                        <a:off x="355099" y="2867178"/>
                        <a:ext cx="6205537" cy="696913"/>
                      </a:xfrm>
                      <a:prstGeom prst="rect">
                        <a:avLst/>
                      </a:prstGeom>
                      <a:solidFill>
                        <a:srgbClr val="00B0F0">
                          <a:alpha val="27000"/>
                        </a:srgbClr>
                      </a:solidFill>
                    </p:spPr>
                  </p:pic>
                </p:oleObj>
              </mc:Fallback>
            </mc:AlternateContent>
          </a:graphicData>
        </a:graphic>
      </p:graphicFrame>
      <p:graphicFrame>
        <p:nvGraphicFramePr>
          <p:cNvPr id="2" name="Object 1">
            <a:extLst>
              <a:ext uri="{FF2B5EF4-FFF2-40B4-BE49-F238E27FC236}">
                <a16:creationId xmlns:a16="http://schemas.microsoft.com/office/drawing/2014/main" id="{EBE680C7-6B6E-4F57-82D1-AFAC89B93586}"/>
              </a:ext>
            </a:extLst>
          </p:cNvPr>
          <p:cNvGraphicFramePr>
            <a:graphicFrameLocks noChangeAspect="1"/>
          </p:cNvGraphicFramePr>
          <p:nvPr/>
        </p:nvGraphicFramePr>
        <p:xfrm>
          <a:off x="355099" y="1732049"/>
          <a:ext cx="5643563" cy="519113"/>
        </p:xfrm>
        <a:graphic>
          <a:graphicData uri="http://schemas.openxmlformats.org/presentationml/2006/ole">
            <mc:AlternateContent xmlns:mc="http://schemas.openxmlformats.org/markup-compatibility/2006">
              <mc:Choice xmlns:v="urn:schemas-microsoft-com:vml" Requires="v">
                <p:oleObj name="Equation" r:id="rId5" imgW="4698720" imgH="431640" progId="Equation.DSMT4">
                  <p:embed/>
                </p:oleObj>
              </mc:Choice>
              <mc:Fallback>
                <p:oleObj name="Equation" r:id="rId5" imgW="4698720" imgH="431640" progId="Equation.DSMT4">
                  <p:embed/>
                  <p:pic>
                    <p:nvPicPr>
                      <p:cNvPr id="2" name="Object 1">
                        <a:extLst>
                          <a:ext uri="{FF2B5EF4-FFF2-40B4-BE49-F238E27FC236}">
                            <a16:creationId xmlns:a16="http://schemas.microsoft.com/office/drawing/2014/main" id="{EBE680C7-6B6E-4F57-82D1-AFAC89B93586}"/>
                          </a:ext>
                        </a:extLst>
                      </p:cNvPr>
                      <p:cNvPicPr/>
                      <p:nvPr/>
                    </p:nvPicPr>
                    <p:blipFill>
                      <a:blip r:embed="rId6"/>
                      <a:stretch>
                        <a:fillRect/>
                      </a:stretch>
                    </p:blipFill>
                    <p:spPr>
                      <a:xfrm>
                        <a:off x="355099" y="1732049"/>
                        <a:ext cx="5643563" cy="51911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EE836EC8-81CC-4DAC-AEDC-40F7DDB74A29}"/>
              </a:ext>
            </a:extLst>
          </p:cNvPr>
          <p:cNvGraphicFramePr>
            <a:graphicFrameLocks noChangeAspect="1"/>
          </p:cNvGraphicFramePr>
          <p:nvPr/>
        </p:nvGraphicFramePr>
        <p:xfrm>
          <a:off x="1129810" y="5534370"/>
          <a:ext cx="885825" cy="553640"/>
        </p:xfrm>
        <a:graphic>
          <a:graphicData uri="http://schemas.openxmlformats.org/presentationml/2006/ole">
            <mc:AlternateContent xmlns:mc="http://schemas.openxmlformats.org/markup-compatibility/2006">
              <mc:Choice xmlns:v="urn:schemas-microsoft-com:vml" Requires="v">
                <p:oleObj name="Equation" r:id="rId7" imgW="596880" imgH="393480" progId="Equation.DSMT4">
                  <p:embed/>
                </p:oleObj>
              </mc:Choice>
              <mc:Fallback>
                <p:oleObj name="Equation" r:id="rId7" imgW="596880" imgH="393480" progId="Equation.DSMT4">
                  <p:embed/>
                  <p:pic>
                    <p:nvPicPr>
                      <p:cNvPr id="14" name="Object 13">
                        <a:extLst>
                          <a:ext uri="{FF2B5EF4-FFF2-40B4-BE49-F238E27FC236}">
                            <a16:creationId xmlns:a16="http://schemas.microsoft.com/office/drawing/2014/main" id="{EE836EC8-81CC-4DAC-AEDC-40F7DDB74A29}"/>
                          </a:ext>
                        </a:extLst>
                      </p:cNvPr>
                      <p:cNvPicPr>
                        <a:picLocks noChangeAspect="1" noChangeArrowheads="1"/>
                      </p:cNvPicPr>
                      <p:nvPr/>
                    </p:nvPicPr>
                    <p:blipFill>
                      <a:blip r:embed="rId8"/>
                      <a:srcRect/>
                      <a:stretch>
                        <a:fillRect/>
                      </a:stretch>
                    </p:blipFill>
                    <p:spPr bwMode="auto">
                      <a:xfrm>
                        <a:off x="1129810" y="5534370"/>
                        <a:ext cx="885825" cy="553640"/>
                      </a:xfrm>
                      <a:prstGeom prst="rect">
                        <a:avLst/>
                      </a:prstGeom>
                      <a:solidFill>
                        <a:srgbClr val="CCFFCC"/>
                      </a:solidFill>
                    </p:spPr>
                  </p:pic>
                </p:oleObj>
              </mc:Fallback>
            </mc:AlternateContent>
          </a:graphicData>
        </a:graphic>
      </p:graphicFrame>
      <p:graphicFrame>
        <p:nvGraphicFramePr>
          <p:cNvPr id="16" name="Object 15">
            <a:extLst>
              <a:ext uri="{FF2B5EF4-FFF2-40B4-BE49-F238E27FC236}">
                <a16:creationId xmlns:a16="http://schemas.microsoft.com/office/drawing/2014/main" id="{F49DFE4E-501B-4916-8A91-4A6F3448F0E7}"/>
              </a:ext>
            </a:extLst>
          </p:cNvPr>
          <p:cNvGraphicFramePr>
            <a:graphicFrameLocks noChangeAspect="1"/>
          </p:cNvGraphicFramePr>
          <p:nvPr/>
        </p:nvGraphicFramePr>
        <p:xfrm>
          <a:off x="4836093" y="5461326"/>
          <a:ext cx="1504950" cy="573416"/>
        </p:xfrm>
        <a:graphic>
          <a:graphicData uri="http://schemas.openxmlformats.org/presentationml/2006/ole">
            <mc:AlternateContent xmlns:mc="http://schemas.openxmlformats.org/markup-compatibility/2006">
              <mc:Choice xmlns:v="urn:schemas-microsoft-com:vml" Requires="v">
                <p:oleObj name="Equation" r:id="rId9" imgW="1002865" imgH="431613" progId="Equation.DSMT4">
                  <p:embed/>
                </p:oleObj>
              </mc:Choice>
              <mc:Fallback>
                <p:oleObj name="Equation" r:id="rId9" imgW="1002865" imgH="431613" progId="Equation.DSMT4">
                  <p:embed/>
                  <p:pic>
                    <p:nvPicPr>
                      <p:cNvPr id="16" name="Object 15">
                        <a:extLst>
                          <a:ext uri="{FF2B5EF4-FFF2-40B4-BE49-F238E27FC236}">
                            <a16:creationId xmlns:a16="http://schemas.microsoft.com/office/drawing/2014/main" id="{F49DFE4E-501B-4916-8A91-4A6F3448F0E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36093" y="5461326"/>
                        <a:ext cx="1504950" cy="573416"/>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8" name="Ink 17">
                <a:extLst>
                  <a:ext uri="{FF2B5EF4-FFF2-40B4-BE49-F238E27FC236}">
                    <a16:creationId xmlns:a16="http://schemas.microsoft.com/office/drawing/2014/main" id="{CE465733-20BF-4480-B3C5-840792399F5B}"/>
                  </a:ext>
                </a:extLst>
              </p14:cNvPr>
              <p14:cNvContentPartPr/>
              <p14:nvPr/>
            </p14:nvContentPartPr>
            <p14:xfrm rot="1677491">
              <a:off x="3737254" y="4274860"/>
              <a:ext cx="2227680" cy="477720"/>
            </p14:xfrm>
          </p:contentPart>
        </mc:Choice>
        <mc:Fallback xmlns="">
          <p:pic>
            <p:nvPicPr>
              <p:cNvPr id="18" name="Ink 17">
                <a:extLst>
                  <a:ext uri="{FF2B5EF4-FFF2-40B4-BE49-F238E27FC236}">
                    <a16:creationId xmlns:a16="http://schemas.microsoft.com/office/drawing/2014/main" id="{CE465733-20BF-4480-B3C5-840792399F5B}"/>
                  </a:ext>
                </a:extLst>
              </p:cNvPr>
              <p:cNvPicPr/>
              <p:nvPr/>
            </p:nvPicPr>
            <p:blipFill>
              <a:blip r:embed="rId13"/>
              <a:stretch>
                <a:fillRect/>
              </a:stretch>
            </p:blipFill>
            <p:spPr>
              <a:xfrm rot="1677491">
                <a:off x="3728254" y="4266220"/>
                <a:ext cx="2245320" cy="4953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9" name="Ink 18">
                <a:extLst>
                  <a:ext uri="{FF2B5EF4-FFF2-40B4-BE49-F238E27FC236}">
                    <a16:creationId xmlns:a16="http://schemas.microsoft.com/office/drawing/2014/main" id="{8B268D6A-E018-4E85-939E-B0D7505757CA}"/>
                  </a:ext>
                </a:extLst>
              </p14:cNvPr>
              <p14:cNvContentPartPr/>
              <p14:nvPr/>
            </p14:nvContentPartPr>
            <p14:xfrm rot="8968261">
              <a:off x="1704167" y="4228082"/>
              <a:ext cx="1930057" cy="615558"/>
            </p14:xfrm>
          </p:contentPart>
        </mc:Choice>
        <mc:Fallback xmlns="">
          <p:pic>
            <p:nvPicPr>
              <p:cNvPr id="19" name="Ink 18">
                <a:extLst>
                  <a:ext uri="{FF2B5EF4-FFF2-40B4-BE49-F238E27FC236}">
                    <a16:creationId xmlns:a16="http://schemas.microsoft.com/office/drawing/2014/main" id="{8B268D6A-E018-4E85-939E-B0D7505757CA}"/>
                  </a:ext>
                </a:extLst>
              </p:cNvPr>
              <p:cNvPicPr/>
              <p:nvPr/>
            </p:nvPicPr>
            <p:blipFill>
              <a:blip r:embed="rId15"/>
              <a:stretch>
                <a:fillRect/>
              </a:stretch>
            </p:blipFill>
            <p:spPr>
              <a:xfrm rot="8968261">
                <a:off x="1695167" y="4219083"/>
                <a:ext cx="1947698" cy="633197"/>
              </a:xfrm>
              <a:prstGeom prst="rect">
                <a:avLst/>
              </a:prstGeom>
            </p:spPr>
          </p:pic>
        </mc:Fallback>
      </mc:AlternateContent>
      <p:sp>
        <p:nvSpPr>
          <p:cNvPr id="20" name="TextBox 19">
            <a:extLst>
              <a:ext uri="{FF2B5EF4-FFF2-40B4-BE49-F238E27FC236}">
                <a16:creationId xmlns:a16="http://schemas.microsoft.com/office/drawing/2014/main" id="{EDC39857-C20B-411B-9BC3-268D2114BE7A}"/>
              </a:ext>
            </a:extLst>
          </p:cNvPr>
          <p:cNvSpPr txBox="1"/>
          <p:nvPr/>
        </p:nvSpPr>
        <p:spPr>
          <a:xfrm flipH="1">
            <a:off x="5359027" y="3850891"/>
            <a:ext cx="2616315" cy="738664"/>
          </a:xfrm>
          <a:prstGeom prst="rect">
            <a:avLst/>
          </a:prstGeom>
          <a:noFill/>
        </p:spPr>
        <p:txBody>
          <a:bodyPr wrap="square" rtlCol="0">
            <a:spAutoFit/>
          </a:bodyPr>
          <a:lstStyle/>
          <a:p>
            <a:r>
              <a:rPr lang="en-US" sz="1400" dirty="0"/>
              <a:t>Usual derivatives give us the free  current and the superconducting entropy,</a:t>
            </a:r>
          </a:p>
        </p:txBody>
      </p:sp>
      <p:graphicFrame>
        <p:nvGraphicFramePr>
          <p:cNvPr id="21" name="Object 20">
            <a:extLst>
              <a:ext uri="{FF2B5EF4-FFF2-40B4-BE49-F238E27FC236}">
                <a16:creationId xmlns:a16="http://schemas.microsoft.com/office/drawing/2014/main" id="{2917A1C6-DC52-45B6-967B-7BCE01CBC2F2}"/>
              </a:ext>
            </a:extLst>
          </p:cNvPr>
          <p:cNvGraphicFramePr>
            <a:graphicFrameLocks noChangeAspect="1"/>
          </p:cNvGraphicFramePr>
          <p:nvPr>
            <p:extLst>
              <p:ext uri="{D42A27DB-BD31-4B8C-83A1-F6EECF244321}">
                <p14:modId xmlns:p14="http://schemas.microsoft.com/office/powerpoint/2010/main" val="3584275158"/>
              </p:ext>
            </p:extLst>
          </p:nvPr>
        </p:nvGraphicFramePr>
        <p:xfrm>
          <a:off x="7461245" y="5816463"/>
          <a:ext cx="4063556" cy="500363"/>
        </p:xfrm>
        <a:graphic>
          <a:graphicData uri="http://schemas.openxmlformats.org/presentationml/2006/ole">
            <mc:AlternateContent xmlns:mc="http://schemas.openxmlformats.org/markup-compatibility/2006">
              <mc:Choice xmlns:v="urn:schemas-microsoft-com:vml" Requires="v">
                <p:oleObj name="Equation" r:id="rId16" imgW="3403440" imgH="419040" progId="Equation.DSMT4">
                  <p:embed/>
                </p:oleObj>
              </mc:Choice>
              <mc:Fallback>
                <p:oleObj name="Equation" r:id="rId16" imgW="3403440" imgH="419040" progId="Equation.DSMT4">
                  <p:embed/>
                  <p:pic>
                    <p:nvPicPr>
                      <p:cNvPr id="21" name="Object 20">
                        <a:extLst>
                          <a:ext uri="{FF2B5EF4-FFF2-40B4-BE49-F238E27FC236}">
                            <a16:creationId xmlns:a16="http://schemas.microsoft.com/office/drawing/2014/main" id="{2917A1C6-DC52-45B6-967B-7BCE01CBC2F2}"/>
                          </a:ext>
                        </a:extLst>
                      </p:cNvPr>
                      <p:cNvPicPr/>
                      <p:nvPr/>
                    </p:nvPicPr>
                    <p:blipFill>
                      <a:blip r:embed="rId17"/>
                      <a:stretch>
                        <a:fillRect/>
                      </a:stretch>
                    </p:blipFill>
                    <p:spPr>
                      <a:xfrm>
                        <a:off x="7461245" y="5816463"/>
                        <a:ext cx="4063556" cy="500363"/>
                      </a:xfrm>
                      <a:prstGeom prst="rect">
                        <a:avLst/>
                      </a:prstGeom>
                      <a:solidFill>
                        <a:schemeClr val="accent1">
                          <a:lumMod val="20000"/>
                          <a:lumOff val="80000"/>
                        </a:scheme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22" name="Ink 21">
                <a:extLst>
                  <a:ext uri="{FF2B5EF4-FFF2-40B4-BE49-F238E27FC236}">
                    <a16:creationId xmlns:a16="http://schemas.microsoft.com/office/drawing/2014/main" id="{D59F89A8-5C1D-41FD-AEB4-9593D9F812CB}"/>
                  </a:ext>
                </a:extLst>
              </p14:cNvPr>
              <p14:cNvContentPartPr/>
              <p14:nvPr/>
            </p14:nvContentPartPr>
            <p14:xfrm rot="1100234">
              <a:off x="6529976" y="5794128"/>
              <a:ext cx="531720" cy="195840"/>
            </p14:xfrm>
          </p:contentPart>
        </mc:Choice>
        <mc:Fallback xmlns="">
          <p:pic>
            <p:nvPicPr>
              <p:cNvPr id="22" name="Ink 21">
                <a:extLst>
                  <a:ext uri="{FF2B5EF4-FFF2-40B4-BE49-F238E27FC236}">
                    <a16:creationId xmlns:a16="http://schemas.microsoft.com/office/drawing/2014/main" id="{D59F89A8-5C1D-41FD-AEB4-9593D9F812CB}"/>
                  </a:ext>
                </a:extLst>
              </p:cNvPr>
              <p:cNvPicPr/>
              <p:nvPr/>
            </p:nvPicPr>
            <p:blipFill>
              <a:blip r:embed="rId19"/>
              <a:stretch>
                <a:fillRect/>
              </a:stretch>
            </p:blipFill>
            <p:spPr>
              <a:xfrm rot="1100234">
                <a:off x="6520976" y="5785128"/>
                <a:ext cx="549360" cy="213480"/>
              </a:xfrm>
              <a:prstGeom prst="rect">
                <a:avLst/>
              </a:prstGeom>
            </p:spPr>
          </p:pic>
        </mc:Fallback>
      </mc:AlternateContent>
      <p:sp>
        <p:nvSpPr>
          <p:cNvPr id="25" name="TextBox 24">
            <a:extLst>
              <a:ext uri="{FF2B5EF4-FFF2-40B4-BE49-F238E27FC236}">
                <a16:creationId xmlns:a16="http://schemas.microsoft.com/office/drawing/2014/main" id="{5AF843DB-D76E-41F6-9C9D-B47E2B58087C}"/>
              </a:ext>
            </a:extLst>
          </p:cNvPr>
          <p:cNvSpPr txBox="1"/>
          <p:nvPr/>
        </p:nvSpPr>
        <p:spPr>
          <a:xfrm flipH="1">
            <a:off x="6876708" y="4741267"/>
            <a:ext cx="2616315" cy="738664"/>
          </a:xfrm>
          <a:prstGeom prst="rect">
            <a:avLst/>
          </a:prstGeom>
          <a:noFill/>
        </p:spPr>
        <p:txBody>
          <a:bodyPr wrap="square" rtlCol="0">
            <a:spAutoFit/>
          </a:bodyPr>
          <a:lstStyle/>
          <a:p>
            <a:r>
              <a:rPr lang="en-US" sz="1400" dirty="0"/>
              <a:t>Working this equation out we get the bound current, i.e., the superconducting current. </a:t>
            </a:r>
          </a:p>
        </p:txBody>
      </p:sp>
    </p:spTree>
    <p:extLst>
      <p:ext uri="{BB962C8B-B14F-4D97-AF65-F5344CB8AC3E}">
        <p14:creationId xmlns:p14="http://schemas.microsoft.com/office/powerpoint/2010/main" val="24864105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58606" y="1168578"/>
            <a:ext cx="7476272" cy="307777"/>
          </a:xfrm>
          <a:prstGeom prst="rect">
            <a:avLst/>
          </a:prstGeom>
          <a:noFill/>
        </p:spPr>
        <p:txBody>
          <a:bodyPr wrap="square" rtlCol="0">
            <a:spAutoFit/>
          </a:bodyPr>
          <a:lstStyle/>
          <a:p>
            <a:r>
              <a:rPr lang="en-US" sz="1400" b="1" i="1"/>
              <a:t>Type I</a:t>
            </a:r>
            <a:r>
              <a:rPr lang="en-US" sz="1400"/>
              <a:t>.  So let’s see what it says about Type I’s.  Apropos the Meisner effect, recall we found,</a:t>
            </a:r>
            <a:endParaRPr lang="en-US" sz="1400" b="1" dirty="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EB412001-4E46-4A58-9216-DA6D64C60F9B}"/>
              </a:ext>
            </a:extLst>
          </p:cNvPr>
          <p:cNvGraphicFramePr>
            <a:graphicFrameLocks noChangeAspect="1"/>
          </p:cNvGraphicFramePr>
          <p:nvPr>
            <p:extLst>
              <p:ext uri="{D42A27DB-BD31-4B8C-83A1-F6EECF244321}">
                <p14:modId xmlns:p14="http://schemas.microsoft.com/office/powerpoint/2010/main" val="264296416"/>
              </p:ext>
            </p:extLst>
          </p:nvPr>
        </p:nvGraphicFramePr>
        <p:xfrm>
          <a:off x="420321" y="1758571"/>
          <a:ext cx="4063556" cy="500363"/>
        </p:xfrm>
        <a:graphic>
          <a:graphicData uri="http://schemas.openxmlformats.org/presentationml/2006/ole">
            <mc:AlternateContent xmlns:mc="http://schemas.openxmlformats.org/markup-compatibility/2006">
              <mc:Choice xmlns:v="urn:schemas-microsoft-com:vml" Requires="v">
                <p:oleObj name="Equation" r:id="rId2" imgW="3403440" imgH="419040" progId="Equation.DSMT4">
                  <p:embed/>
                </p:oleObj>
              </mc:Choice>
              <mc:Fallback>
                <p:oleObj name="Equation" r:id="rId2" imgW="3403440" imgH="419040" progId="Equation.DSMT4">
                  <p:embed/>
                  <p:pic>
                    <p:nvPicPr>
                      <p:cNvPr id="20" name="Object 19">
                        <a:extLst>
                          <a:ext uri="{FF2B5EF4-FFF2-40B4-BE49-F238E27FC236}">
                            <a16:creationId xmlns:a16="http://schemas.microsoft.com/office/drawing/2014/main" id="{796A079B-CE19-47F7-BF5F-44A8295274C9}"/>
                          </a:ext>
                        </a:extLst>
                      </p:cNvPr>
                      <p:cNvPicPr/>
                      <p:nvPr/>
                    </p:nvPicPr>
                    <p:blipFill>
                      <a:blip r:embed="rId3"/>
                      <a:stretch>
                        <a:fillRect/>
                      </a:stretch>
                    </p:blipFill>
                    <p:spPr>
                      <a:xfrm>
                        <a:off x="420321" y="1758571"/>
                        <a:ext cx="4063556" cy="500363"/>
                      </a:xfrm>
                      <a:prstGeom prst="rect">
                        <a:avLst/>
                      </a:prstGeom>
                      <a:solidFill>
                        <a:schemeClr val="accent1">
                          <a:lumMod val="20000"/>
                          <a:lumOff val="80000"/>
                        </a:schemeClr>
                      </a:solidFill>
                    </p:spPr>
                  </p:pic>
                </p:oleObj>
              </mc:Fallback>
            </mc:AlternateContent>
          </a:graphicData>
        </a:graphic>
      </p:graphicFrame>
      <p:sp>
        <p:nvSpPr>
          <p:cNvPr id="21" name="TextBox 20">
            <a:extLst>
              <a:ext uri="{FF2B5EF4-FFF2-40B4-BE49-F238E27FC236}">
                <a16:creationId xmlns:a16="http://schemas.microsoft.com/office/drawing/2014/main" id="{5E5BC0B2-0858-4837-BA0C-AD430E24DEB8}"/>
              </a:ext>
            </a:extLst>
          </p:cNvPr>
          <p:cNvSpPr txBox="1"/>
          <p:nvPr/>
        </p:nvSpPr>
        <p:spPr>
          <a:xfrm flipH="1">
            <a:off x="358606" y="2511273"/>
            <a:ext cx="2616315" cy="307777"/>
          </a:xfrm>
          <a:prstGeom prst="rect">
            <a:avLst/>
          </a:prstGeom>
          <a:noFill/>
        </p:spPr>
        <p:txBody>
          <a:bodyPr wrap="square" rtlCol="0">
            <a:spAutoFit/>
          </a:bodyPr>
          <a:lstStyle/>
          <a:p>
            <a:r>
              <a:rPr lang="en-US" sz="1400" dirty="0"/>
              <a:t>Working this out a little, we have:</a:t>
            </a:r>
          </a:p>
        </p:txBody>
      </p:sp>
      <p:graphicFrame>
        <p:nvGraphicFramePr>
          <p:cNvPr id="31" name="Object 30">
            <a:extLst>
              <a:ext uri="{FF2B5EF4-FFF2-40B4-BE49-F238E27FC236}">
                <a16:creationId xmlns:a16="http://schemas.microsoft.com/office/drawing/2014/main" id="{4EB934E0-ED98-44D7-9E01-6CBC7E3B72F3}"/>
              </a:ext>
            </a:extLst>
          </p:cNvPr>
          <p:cNvGraphicFramePr>
            <a:graphicFrameLocks noChangeAspect="1"/>
          </p:cNvGraphicFramePr>
          <p:nvPr>
            <p:extLst>
              <p:ext uri="{D42A27DB-BD31-4B8C-83A1-F6EECF244321}">
                <p14:modId xmlns:p14="http://schemas.microsoft.com/office/powerpoint/2010/main" val="102672123"/>
              </p:ext>
            </p:extLst>
          </p:nvPr>
        </p:nvGraphicFramePr>
        <p:xfrm>
          <a:off x="447583" y="2933013"/>
          <a:ext cx="5394325" cy="1716087"/>
        </p:xfrm>
        <a:graphic>
          <a:graphicData uri="http://schemas.openxmlformats.org/presentationml/2006/ole">
            <mc:AlternateContent xmlns:mc="http://schemas.openxmlformats.org/markup-compatibility/2006">
              <mc:Choice xmlns:v="urn:schemas-microsoft-com:vml" Requires="v">
                <p:oleObj name="Equation" r:id="rId4" imgW="4317840" imgH="1371600" progId="Equation.DSMT4">
                  <p:embed/>
                </p:oleObj>
              </mc:Choice>
              <mc:Fallback>
                <p:oleObj name="Equation" r:id="rId4" imgW="4317840" imgH="1371600" progId="Equation.DSMT4">
                  <p:embed/>
                  <p:pic>
                    <p:nvPicPr>
                      <p:cNvPr id="29" name="Object 28">
                        <a:extLst>
                          <a:ext uri="{FF2B5EF4-FFF2-40B4-BE49-F238E27FC236}">
                            <a16:creationId xmlns:a16="http://schemas.microsoft.com/office/drawing/2014/main" id="{44C6CC58-8432-424B-AA7F-22F95A6492CF}"/>
                          </a:ext>
                        </a:extLst>
                      </p:cNvPr>
                      <p:cNvPicPr/>
                      <p:nvPr/>
                    </p:nvPicPr>
                    <p:blipFill>
                      <a:blip r:embed="rId5"/>
                      <a:stretch>
                        <a:fillRect/>
                      </a:stretch>
                    </p:blipFill>
                    <p:spPr>
                      <a:xfrm>
                        <a:off x="447583" y="2933013"/>
                        <a:ext cx="5394325" cy="1716087"/>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AA5023A6-CE13-4819-983C-787F6C8B6D64}"/>
              </a:ext>
            </a:extLst>
          </p:cNvPr>
          <p:cNvSpPr txBox="1"/>
          <p:nvPr/>
        </p:nvSpPr>
        <p:spPr>
          <a:xfrm flipH="1">
            <a:off x="358606" y="4950758"/>
            <a:ext cx="10623922" cy="738664"/>
          </a:xfrm>
          <a:prstGeom prst="rect">
            <a:avLst/>
          </a:prstGeom>
          <a:noFill/>
        </p:spPr>
        <p:txBody>
          <a:bodyPr wrap="square" rtlCol="0">
            <a:spAutoFit/>
          </a:bodyPr>
          <a:lstStyle/>
          <a:p>
            <a:r>
              <a:rPr lang="en-US" sz="1400" dirty="0"/>
              <a:t>So we get the London equation if we can assert that the phase </a:t>
            </a:r>
            <a:r>
              <a:rPr lang="el-GR" sz="1400" dirty="0">
                <a:latin typeface="Calibri" panose="020F0502020204030204" pitchFamily="34" charset="0"/>
                <a:cs typeface="Calibri" panose="020F0502020204030204" pitchFamily="34" charset="0"/>
              </a:rPr>
              <a:t>φ</a:t>
            </a:r>
            <a:r>
              <a:rPr lang="en-US" sz="1400" dirty="0"/>
              <a:t> is constant</a:t>
            </a:r>
            <a:r>
              <a:rPr lang="en-US" sz="1400"/>
              <a:t>.   And we get the Meisner effect if we can say that n</a:t>
            </a:r>
            <a:r>
              <a:rPr lang="en-US" sz="1400" baseline="-25000"/>
              <a:t>s</a:t>
            </a:r>
            <a:r>
              <a:rPr lang="en-US" sz="1400"/>
              <a:t> is constant.  If </a:t>
            </a:r>
            <a:r>
              <a:rPr lang="en-US" sz="1400" dirty="0"/>
              <a:t>we can use our result for </a:t>
            </a:r>
            <a:r>
              <a:rPr lang="el-GR" sz="1400" dirty="0">
                <a:latin typeface="Calibri" panose="020F0502020204030204" pitchFamily="34" charset="0"/>
                <a:cs typeface="Calibri" panose="020F0502020204030204" pitchFamily="34" charset="0"/>
              </a:rPr>
              <a:t>ψ</a:t>
            </a:r>
            <a:r>
              <a:rPr lang="en-US" sz="1400" baseline="-25000" dirty="0">
                <a:latin typeface="Calibri" panose="020F0502020204030204" pitchFamily="34" charset="0"/>
                <a:cs typeface="Calibri" panose="020F0502020204030204" pitchFamily="34" charset="0"/>
              </a:rPr>
              <a:t>eq</a:t>
            </a:r>
            <a:r>
              <a:rPr lang="en-US" sz="1400" dirty="0">
                <a:latin typeface="Calibri" panose="020F0502020204030204" pitchFamily="34" charset="0"/>
                <a:cs typeface="Calibri" panose="020F0502020204030204" pitchFamily="34" charset="0"/>
              </a:rPr>
              <a:t> when fields are absent, namely </a:t>
            </a:r>
            <a:r>
              <a:rPr lang="el-GR" sz="1400" dirty="0">
                <a:latin typeface="Calibri" panose="020F0502020204030204" pitchFamily="34" charset="0"/>
                <a:cs typeface="Calibri" panose="020F0502020204030204" pitchFamily="34" charset="0"/>
              </a:rPr>
              <a:t>ψ</a:t>
            </a:r>
            <a:r>
              <a:rPr lang="en-US" sz="1400" baseline="-25000" dirty="0">
                <a:latin typeface="Calibri" panose="020F0502020204030204" pitchFamily="34" charset="0"/>
                <a:cs typeface="Calibri" panose="020F0502020204030204" pitchFamily="34" charset="0"/>
              </a:rPr>
              <a:t>eq</a:t>
            </a:r>
            <a:r>
              <a:rPr lang="en-US" sz="1400" dirty="0">
                <a:latin typeface="Calibri" panose="020F0502020204030204" pitchFamily="34" charset="0"/>
                <a:cs typeface="Calibri" panose="020F0502020204030204" pitchFamily="34" charset="0"/>
              </a:rPr>
              <a:t> = [-r/u]</a:t>
            </a:r>
            <a:r>
              <a:rPr lang="en-US" sz="1400" baseline="30000" dirty="0">
                <a:latin typeface="Calibri" panose="020F0502020204030204" pitchFamily="34" charset="0"/>
                <a:cs typeface="Calibri" panose="020F0502020204030204" pitchFamily="34" charset="0"/>
              </a:rPr>
              <a:t>1/2</a:t>
            </a:r>
            <a:r>
              <a:rPr lang="en-US" sz="1400" dirty="0">
                <a:latin typeface="Calibri" panose="020F0502020204030204" pitchFamily="34" charset="0"/>
                <a:cs typeface="Calibri" panose="020F0502020204030204" pitchFamily="34" charset="0"/>
              </a:rPr>
              <a:t>, then n</a:t>
            </a:r>
            <a:r>
              <a:rPr lang="en-US" sz="1400" baseline="-25000" dirty="0">
                <a:latin typeface="Calibri" panose="020F0502020204030204" pitchFamily="34" charset="0"/>
                <a:cs typeface="Calibri" panose="020F0502020204030204" pitchFamily="34" charset="0"/>
              </a:rPr>
              <a:t>s</a:t>
            </a:r>
            <a:r>
              <a:rPr lang="en-US" sz="1400" baseline="30000" dirty="0">
                <a:latin typeface="Calibri" panose="020F0502020204030204" pitchFamily="34" charset="0"/>
                <a:cs typeface="Calibri" panose="020F0502020204030204" pitchFamily="34" charset="0"/>
              </a:rPr>
              <a:t>*</a:t>
            </a:r>
            <a:r>
              <a:rPr lang="en-US" sz="1400" dirty="0">
                <a:latin typeface="Calibri" panose="020F0502020204030204" pitchFamily="34" charset="0"/>
                <a:cs typeface="Calibri" panose="020F0502020204030204" pitchFamily="34" charset="0"/>
              </a:rPr>
              <a:t> would go as –r/u, which implies linear T dependence near critical point. </a:t>
            </a:r>
            <a:endParaRPr lang="en-US" sz="1400" dirty="0"/>
          </a:p>
        </p:txBody>
      </p:sp>
    </p:spTree>
    <p:extLst>
      <p:ext uri="{BB962C8B-B14F-4D97-AF65-F5344CB8AC3E}">
        <p14:creationId xmlns:p14="http://schemas.microsoft.com/office/powerpoint/2010/main" val="6193059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19695" y="990145"/>
            <a:ext cx="11071394" cy="830997"/>
          </a:xfrm>
          <a:prstGeom prst="rect">
            <a:avLst/>
          </a:prstGeom>
          <a:noFill/>
        </p:spPr>
        <p:txBody>
          <a:bodyPr wrap="square" rtlCol="0">
            <a:spAutoFit/>
          </a:bodyPr>
          <a:lstStyle/>
          <a:p>
            <a:r>
              <a:rPr lang="en-US" sz="1600"/>
              <a:t>Now let’s consider the critical H</a:t>
            </a:r>
            <a:r>
              <a:rPr lang="en-US" sz="1600" baseline="-25000"/>
              <a:t>c</a:t>
            </a:r>
            <a:r>
              <a:rPr lang="en-US" sz="1600"/>
              <a:t>(T) curve for Type I’s.  We want to determine where, for fixed external field B</a:t>
            </a:r>
            <a:r>
              <a:rPr lang="en-US" sz="1600" baseline="-25000"/>
              <a:t>f</a:t>
            </a:r>
            <a:r>
              <a:rPr lang="en-US" sz="1600"/>
              <a:t> = 4</a:t>
            </a:r>
            <a:r>
              <a:rPr lang="en-US" sz="1600">
                <a:latin typeface="Calibri" panose="020F0502020204030204" pitchFamily="34" charset="0"/>
                <a:cs typeface="Calibri" panose="020F0502020204030204" pitchFamily="34" charset="0"/>
              </a:rPr>
              <a:t>πH (assuming solenoidal geometry and all), the superconductor will prefer to be in a superconducting state vs. normal metal state.  Since we’re holding T and H constant, not T and B, we need to perform a Legendre transformation to the correct free energy F</a:t>
            </a:r>
            <a:r>
              <a:rPr lang="en-US" sz="1600" baseline="30000">
                <a:latin typeface="Calibri" panose="020F0502020204030204" pitchFamily="34" charset="0"/>
                <a:cs typeface="Calibri" panose="020F0502020204030204" pitchFamily="34" charset="0"/>
              </a:rPr>
              <a:t>*</a:t>
            </a:r>
            <a:r>
              <a:rPr lang="en-US" sz="1600">
                <a:latin typeface="Calibri" panose="020F0502020204030204" pitchFamily="34" charset="0"/>
                <a:cs typeface="Calibri" panose="020F0502020204030204" pitchFamily="34" charset="0"/>
              </a:rPr>
              <a:t>.  </a:t>
            </a:r>
            <a:endParaRPr lang="en-US" sz="1600" dirty="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AB25F832-2C44-47EC-BFCE-E30144D4AACF}"/>
              </a:ext>
            </a:extLst>
          </p:cNvPr>
          <p:cNvGraphicFramePr>
            <a:graphicFrameLocks noChangeAspect="1"/>
          </p:cNvGraphicFramePr>
          <p:nvPr>
            <p:extLst>
              <p:ext uri="{D42A27DB-BD31-4B8C-83A1-F6EECF244321}">
                <p14:modId xmlns:p14="http://schemas.microsoft.com/office/powerpoint/2010/main" val="1063281510"/>
              </p:ext>
            </p:extLst>
          </p:nvPr>
        </p:nvGraphicFramePr>
        <p:xfrm>
          <a:off x="394441" y="3971708"/>
          <a:ext cx="5311775" cy="906462"/>
        </p:xfrm>
        <a:graphic>
          <a:graphicData uri="http://schemas.openxmlformats.org/presentationml/2006/ole">
            <mc:AlternateContent xmlns:mc="http://schemas.openxmlformats.org/markup-compatibility/2006">
              <mc:Choice xmlns:v="urn:schemas-microsoft-com:vml" Requires="v">
                <p:oleObj name="Equation" r:id="rId2" imgW="4165560" imgH="711000" progId="Equation.DSMT4">
                  <p:embed/>
                </p:oleObj>
              </mc:Choice>
              <mc:Fallback>
                <p:oleObj name="Equation" r:id="rId2" imgW="4165560" imgH="711000" progId="Equation.DSMT4">
                  <p:embed/>
                  <p:pic>
                    <p:nvPicPr>
                      <p:cNvPr id="26" name="Object 25">
                        <a:extLst>
                          <a:ext uri="{FF2B5EF4-FFF2-40B4-BE49-F238E27FC236}">
                            <a16:creationId xmlns:a16="http://schemas.microsoft.com/office/drawing/2014/main" id="{4B9E2C03-474E-4E7A-9181-A91816B794EE}"/>
                          </a:ext>
                        </a:extLst>
                      </p:cNvPr>
                      <p:cNvPicPr/>
                      <p:nvPr/>
                    </p:nvPicPr>
                    <p:blipFill>
                      <a:blip r:embed="rId3"/>
                      <a:stretch>
                        <a:fillRect/>
                      </a:stretch>
                    </p:blipFill>
                    <p:spPr>
                      <a:xfrm>
                        <a:off x="394441" y="3971708"/>
                        <a:ext cx="5311775" cy="906462"/>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2B55FE8C-B6D6-42FA-B734-EF90812DABC7}"/>
              </a:ext>
            </a:extLst>
          </p:cNvPr>
          <p:cNvGraphicFramePr>
            <a:graphicFrameLocks noChangeAspect="1"/>
          </p:cNvGraphicFramePr>
          <p:nvPr>
            <p:extLst>
              <p:ext uri="{D42A27DB-BD31-4B8C-83A1-F6EECF244321}">
                <p14:modId xmlns:p14="http://schemas.microsoft.com/office/powerpoint/2010/main" val="4105175512"/>
              </p:ext>
            </p:extLst>
          </p:nvPr>
        </p:nvGraphicFramePr>
        <p:xfrm>
          <a:off x="350838" y="5668963"/>
          <a:ext cx="3079750" cy="587375"/>
        </p:xfrm>
        <a:graphic>
          <a:graphicData uri="http://schemas.openxmlformats.org/presentationml/2006/ole">
            <mc:AlternateContent xmlns:mc="http://schemas.openxmlformats.org/markup-compatibility/2006">
              <mc:Choice xmlns:v="urn:schemas-microsoft-com:vml" Requires="v">
                <p:oleObj name="Equation" r:id="rId4" imgW="2273040" imgH="431640" progId="Equation.DSMT4">
                  <p:embed/>
                </p:oleObj>
              </mc:Choice>
              <mc:Fallback>
                <p:oleObj name="Equation" r:id="rId4" imgW="2273040" imgH="431640" progId="Equation.DSMT4">
                  <p:embed/>
                  <p:pic>
                    <p:nvPicPr>
                      <p:cNvPr id="27" name="Object 26">
                        <a:extLst>
                          <a:ext uri="{FF2B5EF4-FFF2-40B4-BE49-F238E27FC236}">
                            <a16:creationId xmlns:a16="http://schemas.microsoft.com/office/drawing/2014/main" id="{74899385-23EA-4049-9EAD-E3B2DD209FF7}"/>
                          </a:ext>
                        </a:extLst>
                      </p:cNvPr>
                      <p:cNvPicPr/>
                      <p:nvPr/>
                    </p:nvPicPr>
                    <p:blipFill>
                      <a:blip r:embed="rId5"/>
                      <a:stretch>
                        <a:fillRect/>
                      </a:stretch>
                    </p:blipFill>
                    <p:spPr>
                      <a:xfrm>
                        <a:off x="350838" y="5668963"/>
                        <a:ext cx="3079750" cy="587375"/>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CD68DD23-254D-41D8-BE6A-2E05FC84930A}"/>
              </a:ext>
            </a:extLst>
          </p:cNvPr>
          <p:cNvSpPr txBox="1"/>
          <p:nvPr/>
        </p:nvSpPr>
        <p:spPr>
          <a:xfrm>
            <a:off x="319695" y="3159350"/>
            <a:ext cx="8532475" cy="584775"/>
          </a:xfrm>
          <a:prstGeom prst="rect">
            <a:avLst/>
          </a:prstGeom>
          <a:noFill/>
        </p:spPr>
        <p:txBody>
          <a:bodyPr wrap="square" rtlCol="0">
            <a:spAutoFit/>
          </a:bodyPr>
          <a:lstStyle/>
          <a:p>
            <a:r>
              <a:rPr lang="en-US" sz="1600" dirty="0"/>
              <a:t>See when it is thermodynamically more favorable to be in normal metal state (</a:t>
            </a:r>
            <a:r>
              <a:rPr lang="el-GR" sz="1600" dirty="0">
                <a:latin typeface="Calibri" panose="020F0502020204030204" pitchFamily="34" charset="0"/>
                <a:cs typeface="Calibri" panose="020F0502020204030204" pitchFamily="34" charset="0"/>
              </a:rPr>
              <a:t>ψ</a:t>
            </a:r>
            <a:r>
              <a:rPr lang="en-US" sz="1600" dirty="0">
                <a:latin typeface="Calibri" panose="020F0502020204030204" pitchFamily="34" charset="0"/>
                <a:cs typeface="Calibri" panose="020F0502020204030204" pitchFamily="34" charset="0"/>
              </a:rPr>
              <a:t> = 0, H permeates) vs. SC state (ψ = </a:t>
            </a:r>
            <a:r>
              <a:rPr lang="el-GR" sz="1600" dirty="0">
                <a:latin typeface="Calibri" panose="020F0502020204030204" pitchFamily="34" charset="0"/>
                <a:cs typeface="Calibri" panose="020F0502020204030204" pitchFamily="34" charset="0"/>
              </a:rPr>
              <a:t>ψ</a:t>
            </a:r>
            <a:r>
              <a:rPr lang="en-US" sz="1600" baseline="-25000" dirty="0">
                <a:latin typeface="Calibri" panose="020F0502020204030204" pitchFamily="34" charset="0"/>
                <a:cs typeface="Calibri" panose="020F0502020204030204" pitchFamily="34" charset="0"/>
              </a:rPr>
              <a:t>eq</a:t>
            </a:r>
            <a:r>
              <a:rPr lang="en-US" sz="1600" dirty="0">
                <a:latin typeface="Calibri" panose="020F0502020204030204" pitchFamily="34" charset="0"/>
                <a:cs typeface="Calibri" panose="020F0502020204030204" pitchFamily="34" charset="0"/>
              </a:rPr>
              <a:t> = (-r/u)</a:t>
            </a:r>
            <a:r>
              <a:rPr lang="en-US" sz="1600" baseline="30000" dirty="0">
                <a:latin typeface="Calibri" panose="020F0502020204030204" pitchFamily="34" charset="0"/>
                <a:cs typeface="Calibri" panose="020F0502020204030204" pitchFamily="34" charset="0"/>
              </a:rPr>
              <a:t>1/2</a:t>
            </a:r>
            <a:r>
              <a:rPr lang="en-US" sz="1600" dirty="0">
                <a:latin typeface="Calibri" panose="020F0502020204030204" pitchFamily="34" charset="0"/>
                <a:cs typeface="Calibri" panose="020F0502020204030204" pitchFamily="34" charset="0"/>
              </a:rPr>
              <a:t> and H eliminated)</a:t>
            </a:r>
            <a:endParaRPr lang="en-US" sz="1600" dirty="0"/>
          </a:p>
        </p:txBody>
      </p:sp>
      <p:graphicFrame>
        <p:nvGraphicFramePr>
          <p:cNvPr id="4" name="Object 3">
            <a:extLst>
              <a:ext uri="{FF2B5EF4-FFF2-40B4-BE49-F238E27FC236}">
                <a16:creationId xmlns:a16="http://schemas.microsoft.com/office/drawing/2014/main" id="{ED9D7BF6-2396-428E-9857-C96939FC288A}"/>
              </a:ext>
            </a:extLst>
          </p:cNvPr>
          <p:cNvGraphicFramePr>
            <a:graphicFrameLocks noChangeAspect="1"/>
          </p:cNvGraphicFramePr>
          <p:nvPr>
            <p:extLst>
              <p:ext uri="{D42A27DB-BD31-4B8C-83A1-F6EECF244321}">
                <p14:modId xmlns:p14="http://schemas.microsoft.com/office/powerpoint/2010/main" val="835613640"/>
              </p:ext>
            </p:extLst>
          </p:nvPr>
        </p:nvGraphicFramePr>
        <p:xfrm>
          <a:off x="413628" y="1943502"/>
          <a:ext cx="8127257" cy="1024148"/>
        </p:xfrm>
        <a:graphic>
          <a:graphicData uri="http://schemas.openxmlformats.org/presentationml/2006/ole">
            <mc:AlternateContent xmlns:mc="http://schemas.openxmlformats.org/markup-compatibility/2006">
              <mc:Choice xmlns:v="urn:schemas-microsoft-com:vml" Requires="v">
                <p:oleObj name="Equation" r:id="rId6" imgW="6248160" imgH="787320" progId="Equation.DSMT4">
                  <p:embed/>
                </p:oleObj>
              </mc:Choice>
              <mc:Fallback>
                <p:oleObj name="Equation" r:id="rId6" imgW="6248160" imgH="787320" progId="Equation.DSMT4">
                  <p:embed/>
                  <p:pic>
                    <p:nvPicPr>
                      <p:cNvPr id="0" name=""/>
                      <p:cNvPicPr/>
                      <p:nvPr/>
                    </p:nvPicPr>
                    <p:blipFill>
                      <a:blip r:embed="rId7"/>
                      <a:stretch>
                        <a:fillRect/>
                      </a:stretch>
                    </p:blipFill>
                    <p:spPr>
                      <a:xfrm>
                        <a:off x="413628" y="1943502"/>
                        <a:ext cx="8127257" cy="1024148"/>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B00E080B-2036-4E17-B815-11E85D72BA09}"/>
              </a:ext>
            </a:extLst>
          </p:cNvPr>
          <p:cNvSpPr txBox="1"/>
          <p:nvPr/>
        </p:nvSpPr>
        <p:spPr>
          <a:xfrm>
            <a:off x="319695" y="5104332"/>
            <a:ext cx="1694743" cy="338554"/>
          </a:xfrm>
          <a:prstGeom prst="rect">
            <a:avLst/>
          </a:prstGeom>
          <a:noFill/>
        </p:spPr>
        <p:txBody>
          <a:bodyPr wrap="square" rtlCol="0">
            <a:spAutoFit/>
          </a:bodyPr>
          <a:lstStyle/>
          <a:p>
            <a:r>
              <a:rPr lang="en-US" sz="1600"/>
              <a:t>And we find:</a:t>
            </a:r>
          </a:p>
        </p:txBody>
      </p:sp>
      <p:pic>
        <p:nvPicPr>
          <p:cNvPr id="22" name="Picture 21">
            <a:extLst>
              <a:ext uri="{FF2B5EF4-FFF2-40B4-BE49-F238E27FC236}">
                <a16:creationId xmlns:a16="http://schemas.microsoft.com/office/drawing/2014/main" id="{D614AC5B-C3BF-4A22-81B8-5B1AD7C72CB1}"/>
              </a:ext>
            </a:extLst>
          </p:cNvPr>
          <p:cNvPicPr>
            <a:picLocks noChangeAspect="1"/>
          </p:cNvPicPr>
          <p:nvPr/>
        </p:nvPicPr>
        <p:blipFill>
          <a:blip r:embed="rId8"/>
          <a:stretch>
            <a:fillRect/>
          </a:stretch>
        </p:blipFill>
        <p:spPr>
          <a:xfrm>
            <a:off x="4794693" y="5043386"/>
            <a:ext cx="2602614" cy="1661727"/>
          </a:xfrm>
          <a:prstGeom prst="rect">
            <a:avLst/>
          </a:prstGeom>
        </p:spPr>
      </p:pic>
    </p:spTree>
    <p:extLst>
      <p:ext uri="{BB962C8B-B14F-4D97-AF65-F5344CB8AC3E}">
        <p14:creationId xmlns:p14="http://schemas.microsoft.com/office/powerpoint/2010/main" val="2833904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2" y="115363"/>
            <a:ext cx="5247767" cy="709154"/>
          </a:xfrm>
        </p:spPr>
        <p:txBody>
          <a:bodyPr>
            <a:normAutofit/>
          </a:bodyPr>
          <a:lstStyle/>
          <a:p>
            <a:r>
              <a:rPr lang="en-US" sz="3600" b="1" u="sng">
                <a:latin typeface="+mn-lt"/>
              </a:rPr>
              <a:t>Electrons - Excitations</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55583" y="1035395"/>
            <a:ext cx="11022162" cy="800219"/>
          </a:xfrm>
          <a:prstGeom prst="rect">
            <a:avLst/>
          </a:prstGeom>
          <a:noFill/>
        </p:spPr>
        <p:txBody>
          <a:bodyPr wrap="square" rtlCol="0">
            <a:spAutoFit/>
          </a:bodyPr>
          <a:lstStyle/>
          <a:p>
            <a:r>
              <a:rPr lang="en-US" b="1"/>
              <a:t>Electron Self-Energy</a:t>
            </a:r>
            <a:endParaRPr lang="en-US" sz="1400" b="1"/>
          </a:p>
          <a:p>
            <a:r>
              <a:rPr lang="en-US" sz="1400"/>
              <a:t>The electron-phonon interaction doesn’t change the energy of the electron much except near the Fermi surface, where it often dramatically alters the effective mass.  Metals which experience high mass renormalization are often good superconductors.  </a:t>
            </a:r>
          </a:p>
        </p:txBody>
      </p:sp>
      <p:graphicFrame>
        <p:nvGraphicFramePr>
          <p:cNvPr id="7" name="Object 6">
            <a:extLst>
              <a:ext uri="{FF2B5EF4-FFF2-40B4-BE49-F238E27FC236}">
                <a16:creationId xmlns:a16="http://schemas.microsoft.com/office/drawing/2014/main" id="{6415A874-5AE5-4F1D-906C-92CEA2786BEA}"/>
              </a:ext>
            </a:extLst>
          </p:cNvPr>
          <p:cNvGraphicFramePr>
            <a:graphicFrameLocks noChangeAspect="1"/>
          </p:cNvGraphicFramePr>
          <p:nvPr>
            <p:extLst>
              <p:ext uri="{D42A27DB-BD31-4B8C-83A1-F6EECF244321}">
                <p14:modId xmlns:p14="http://schemas.microsoft.com/office/powerpoint/2010/main" val="2608158870"/>
              </p:ext>
            </p:extLst>
          </p:nvPr>
        </p:nvGraphicFramePr>
        <p:xfrm>
          <a:off x="480229" y="2025332"/>
          <a:ext cx="3597275" cy="693738"/>
        </p:xfrm>
        <a:graphic>
          <a:graphicData uri="http://schemas.openxmlformats.org/presentationml/2006/ole">
            <mc:AlternateContent xmlns:mc="http://schemas.openxmlformats.org/markup-compatibility/2006">
              <mc:Choice xmlns:v="urn:schemas-microsoft-com:vml" Requires="v">
                <p:oleObj name="Bitmap Image" r:id="rId2" imgW="7734970" imgH="1493649" progId="Paint.Picture">
                  <p:embed/>
                </p:oleObj>
              </mc:Choice>
              <mc:Fallback>
                <p:oleObj name="Bitmap Image" r:id="rId2" imgW="7734970" imgH="1493649" progId="Paint.Picture">
                  <p:embed/>
                  <p:pic>
                    <p:nvPicPr>
                      <p:cNvPr id="0" name="Object 2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229" y="2025332"/>
                        <a:ext cx="3597275"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0C01D6CA-B8DC-45A9-9285-1FAF966D7400}"/>
              </a:ext>
            </a:extLst>
          </p:cNvPr>
          <p:cNvGraphicFramePr>
            <a:graphicFrameLocks noChangeAspect="1"/>
          </p:cNvGraphicFramePr>
          <p:nvPr>
            <p:extLst>
              <p:ext uri="{D42A27DB-BD31-4B8C-83A1-F6EECF244321}">
                <p14:modId xmlns:p14="http://schemas.microsoft.com/office/powerpoint/2010/main" val="1496206128"/>
              </p:ext>
            </p:extLst>
          </p:nvPr>
        </p:nvGraphicFramePr>
        <p:xfrm>
          <a:off x="4491376" y="2029030"/>
          <a:ext cx="2892650" cy="568804"/>
        </p:xfrm>
        <a:graphic>
          <a:graphicData uri="http://schemas.openxmlformats.org/presentationml/2006/ole">
            <mc:AlternateContent xmlns:mc="http://schemas.openxmlformats.org/markup-compatibility/2006">
              <mc:Choice xmlns:v="urn:schemas-microsoft-com:vml" Requires="v">
                <p:oleObj name="Equation" r:id="rId4" imgW="2171700" imgH="431800" progId="Equation.DSMT4">
                  <p:embed/>
                </p:oleObj>
              </mc:Choice>
              <mc:Fallback>
                <p:oleObj name="Equation" r:id="rId4" imgW="2171700" imgH="431800" progId="Equation.DSMT4">
                  <p:embed/>
                  <p:pic>
                    <p:nvPicPr>
                      <p:cNvPr id="0" name="Object 3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1376" y="2029030"/>
                        <a:ext cx="2892650" cy="568804"/>
                      </a:xfrm>
                      <a:prstGeom prst="rect">
                        <a:avLst/>
                      </a:prstGeom>
                      <a:solidFill>
                        <a:srgbClr val="CCFFCC"/>
                      </a:solidFill>
                    </p:spPr>
                  </p:pic>
                </p:oleObj>
              </mc:Fallback>
            </mc:AlternateContent>
          </a:graphicData>
        </a:graphic>
      </p:graphicFrame>
      <p:pic>
        <p:nvPicPr>
          <p:cNvPr id="8" name="Picture 7">
            <a:extLst>
              <a:ext uri="{FF2B5EF4-FFF2-40B4-BE49-F238E27FC236}">
                <a16:creationId xmlns:a16="http://schemas.microsoft.com/office/drawing/2014/main" id="{26E18BB6-6A82-DDA5-8600-C267FE1BD74F}"/>
              </a:ext>
            </a:extLst>
          </p:cNvPr>
          <p:cNvPicPr>
            <a:picLocks noChangeAspect="1"/>
          </p:cNvPicPr>
          <p:nvPr/>
        </p:nvPicPr>
        <p:blipFill>
          <a:blip r:embed="rId6">
            <a:extLst>
              <a:ext uri="{28A0092B-C50C-407E-A947-70E740481C1C}">
                <a14:useLocalDpi xmlns:a14="http://schemas.microsoft.com/office/drawing/2010/main" val="0"/>
              </a:ext>
            </a:extLst>
          </a:blip>
          <a:srcRect l="2339" b="5971"/>
          <a:stretch>
            <a:fillRect/>
          </a:stretch>
        </p:blipFill>
        <p:spPr bwMode="auto">
          <a:xfrm>
            <a:off x="355583" y="3615618"/>
            <a:ext cx="2597785" cy="1419860"/>
          </a:xfrm>
          <a:prstGeom prst="rect">
            <a:avLst/>
          </a:prstGeom>
          <a:noFill/>
          <a:ln>
            <a:noFill/>
          </a:ln>
        </p:spPr>
      </p:pic>
      <p:graphicFrame>
        <p:nvGraphicFramePr>
          <p:cNvPr id="10" name="Object 9">
            <a:extLst>
              <a:ext uri="{FF2B5EF4-FFF2-40B4-BE49-F238E27FC236}">
                <a16:creationId xmlns:a16="http://schemas.microsoft.com/office/drawing/2014/main" id="{693FD8F2-502B-49B2-34BD-CE6FA2A40A23}"/>
              </a:ext>
            </a:extLst>
          </p:cNvPr>
          <p:cNvGraphicFramePr>
            <a:graphicFrameLocks noChangeAspect="1"/>
          </p:cNvGraphicFramePr>
          <p:nvPr>
            <p:extLst>
              <p:ext uri="{D42A27DB-BD31-4B8C-83A1-F6EECF244321}">
                <p14:modId xmlns:p14="http://schemas.microsoft.com/office/powerpoint/2010/main" val="182570826"/>
              </p:ext>
            </p:extLst>
          </p:nvPr>
        </p:nvGraphicFramePr>
        <p:xfrm>
          <a:off x="287711" y="5582968"/>
          <a:ext cx="4784725" cy="1001713"/>
        </p:xfrm>
        <a:graphic>
          <a:graphicData uri="http://schemas.openxmlformats.org/presentationml/2006/ole">
            <mc:AlternateContent xmlns:mc="http://schemas.openxmlformats.org/markup-compatibility/2006">
              <mc:Choice xmlns:v="urn:schemas-microsoft-com:vml" Requires="v">
                <p:oleObj name="Equation" r:id="rId7" imgW="3517560" imgH="736560" progId="Equation.DSMT4">
                  <p:embed/>
                </p:oleObj>
              </mc:Choice>
              <mc:Fallback>
                <p:oleObj name="Equation" r:id="rId7" imgW="3517560" imgH="736560" progId="Equation.DSMT4">
                  <p:embed/>
                  <p:pic>
                    <p:nvPicPr>
                      <p:cNvPr id="0" name=""/>
                      <p:cNvPicPr/>
                      <p:nvPr/>
                    </p:nvPicPr>
                    <p:blipFill>
                      <a:blip r:embed="rId8"/>
                      <a:stretch>
                        <a:fillRect/>
                      </a:stretch>
                    </p:blipFill>
                    <p:spPr>
                      <a:xfrm>
                        <a:off x="287711" y="5582968"/>
                        <a:ext cx="4784725" cy="1001713"/>
                      </a:xfrm>
                      <a:prstGeom prst="rect">
                        <a:avLst/>
                      </a:prstGeom>
                    </p:spPr>
                  </p:pic>
                </p:oleObj>
              </mc:Fallback>
            </mc:AlternateContent>
          </a:graphicData>
        </a:graphic>
      </p:graphicFrame>
      <p:pic>
        <p:nvPicPr>
          <p:cNvPr id="19" name="Picture 18" descr="A picture containing text, envelope&#10;&#10;Description automatically generated">
            <a:extLst>
              <a:ext uri="{FF2B5EF4-FFF2-40B4-BE49-F238E27FC236}">
                <a16:creationId xmlns:a16="http://schemas.microsoft.com/office/drawing/2014/main" id="{8D261400-3FDC-8405-1231-2BD04DD8605D}"/>
              </a:ext>
            </a:extLst>
          </p:cNvPr>
          <p:cNvPicPr>
            <a:picLocks noChangeAspect="1"/>
          </p:cNvPicPr>
          <p:nvPr/>
        </p:nvPicPr>
        <p:blipFill>
          <a:blip r:embed="rId9"/>
          <a:stretch>
            <a:fillRect/>
          </a:stretch>
        </p:blipFill>
        <p:spPr>
          <a:xfrm>
            <a:off x="8849810" y="3494170"/>
            <a:ext cx="3232708" cy="2906495"/>
          </a:xfrm>
          <a:prstGeom prst="rect">
            <a:avLst/>
          </a:prstGeom>
        </p:spPr>
      </p:pic>
      <p:sp>
        <p:nvSpPr>
          <p:cNvPr id="22" name="TextBox 21">
            <a:extLst>
              <a:ext uri="{FF2B5EF4-FFF2-40B4-BE49-F238E27FC236}">
                <a16:creationId xmlns:a16="http://schemas.microsoft.com/office/drawing/2014/main" id="{4A21078C-BF0D-A01E-48F0-73674C010623}"/>
              </a:ext>
            </a:extLst>
          </p:cNvPr>
          <p:cNvSpPr txBox="1"/>
          <p:nvPr/>
        </p:nvSpPr>
        <p:spPr>
          <a:xfrm>
            <a:off x="355583" y="2785636"/>
            <a:ext cx="3597275" cy="738664"/>
          </a:xfrm>
          <a:prstGeom prst="rect">
            <a:avLst/>
          </a:prstGeom>
          <a:noFill/>
        </p:spPr>
        <p:txBody>
          <a:bodyPr wrap="square" rtlCol="0">
            <a:spAutoFit/>
          </a:bodyPr>
          <a:lstStyle/>
          <a:p>
            <a:r>
              <a:rPr lang="en-US" sz="1400"/>
              <a:t>We’ll estimate the self-energy using the ‘first’ order diagram, but with the full phonon GF, and vertex, out to RPA.  </a:t>
            </a:r>
          </a:p>
        </p:txBody>
      </p:sp>
      <p:sp>
        <p:nvSpPr>
          <p:cNvPr id="24" name="TextBox 23">
            <a:extLst>
              <a:ext uri="{FF2B5EF4-FFF2-40B4-BE49-F238E27FC236}">
                <a16:creationId xmlns:a16="http://schemas.microsoft.com/office/drawing/2014/main" id="{BF6C4B3C-28CF-23C7-1AA9-08D188B77896}"/>
              </a:ext>
            </a:extLst>
          </p:cNvPr>
          <p:cNvSpPr txBox="1"/>
          <p:nvPr/>
        </p:nvSpPr>
        <p:spPr>
          <a:xfrm>
            <a:off x="8721698" y="2725894"/>
            <a:ext cx="2477728" cy="523220"/>
          </a:xfrm>
          <a:prstGeom prst="rect">
            <a:avLst/>
          </a:prstGeom>
          <a:noFill/>
        </p:spPr>
        <p:txBody>
          <a:bodyPr wrap="square" rtlCol="0">
            <a:spAutoFit/>
          </a:bodyPr>
          <a:lstStyle/>
          <a:p>
            <a:r>
              <a:rPr lang="en-US" sz="1400"/>
              <a:t>The entire correction looks something like this:</a:t>
            </a:r>
          </a:p>
        </p:txBody>
      </p:sp>
      <p:sp>
        <p:nvSpPr>
          <p:cNvPr id="26" name="TextBox 25">
            <a:extLst>
              <a:ext uri="{FF2B5EF4-FFF2-40B4-BE49-F238E27FC236}">
                <a16:creationId xmlns:a16="http://schemas.microsoft.com/office/drawing/2014/main" id="{116EE733-E746-2311-CE9C-FB053CBD612F}"/>
              </a:ext>
            </a:extLst>
          </p:cNvPr>
          <p:cNvSpPr txBox="1"/>
          <p:nvPr/>
        </p:nvSpPr>
        <p:spPr>
          <a:xfrm>
            <a:off x="4528093" y="2772060"/>
            <a:ext cx="2753033" cy="954107"/>
          </a:xfrm>
          <a:prstGeom prst="rect">
            <a:avLst/>
          </a:prstGeom>
          <a:noFill/>
        </p:spPr>
        <p:txBody>
          <a:bodyPr wrap="square" rtlCol="0">
            <a:spAutoFit/>
          </a:bodyPr>
          <a:lstStyle/>
          <a:p>
            <a:r>
              <a:rPr lang="en-US" sz="1400"/>
              <a:t>This turns out to be mainly negligible except close to the Fermi surface, where we get a large mass correction.  </a:t>
            </a:r>
          </a:p>
        </p:txBody>
      </p:sp>
      <p:graphicFrame>
        <p:nvGraphicFramePr>
          <p:cNvPr id="27" name="Object 26">
            <a:extLst>
              <a:ext uri="{FF2B5EF4-FFF2-40B4-BE49-F238E27FC236}">
                <a16:creationId xmlns:a16="http://schemas.microsoft.com/office/drawing/2014/main" id="{07BF74A8-F771-A5DD-BFAA-29DF60231404}"/>
              </a:ext>
            </a:extLst>
          </p:cNvPr>
          <p:cNvGraphicFramePr>
            <a:graphicFrameLocks noChangeAspect="1"/>
          </p:cNvGraphicFramePr>
          <p:nvPr>
            <p:extLst>
              <p:ext uri="{D42A27DB-BD31-4B8C-83A1-F6EECF244321}">
                <p14:modId xmlns:p14="http://schemas.microsoft.com/office/powerpoint/2010/main" val="3291836326"/>
              </p:ext>
            </p:extLst>
          </p:nvPr>
        </p:nvGraphicFramePr>
        <p:xfrm>
          <a:off x="4590877" y="3812779"/>
          <a:ext cx="4009645" cy="1184668"/>
        </p:xfrm>
        <a:graphic>
          <a:graphicData uri="http://schemas.openxmlformats.org/presentationml/2006/ole">
            <mc:AlternateContent xmlns:mc="http://schemas.openxmlformats.org/markup-compatibility/2006">
              <mc:Choice xmlns:v="urn:schemas-microsoft-com:vml" Requires="v">
                <p:oleObj name="Equation" r:id="rId10" imgW="3352680" imgH="990360" progId="Equation.DSMT4">
                  <p:embed/>
                </p:oleObj>
              </mc:Choice>
              <mc:Fallback>
                <p:oleObj name="Equation" r:id="rId10" imgW="3352680" imgH="990360" progId="Equation.DSMT4">
                  <p:embed/>
                  <p:pic>
                    <p:nvPicPr>
                      <p:cNvPr id="0" name=""/>
                      <p:cNvPicPr/>
                      <p:nvPr/>
                    </p:nvPicPr>
                    <p:blipFill>
                      <a:blip r:embed="rId11"/>
                      <a:stretch>
                        <a:fillRect/>
                      </a:stretch>
                    </p:blipFill>
                    <p:spPr>
                      <a:xfrm>
                        <a:off x="4590877" y="3812779"/>
                        <a:ext cx="4009645" cy="1184668"/>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5989BA59-8AC1-725E-B484-5E6CF8F297ED}"/>
              </a:ext>
            </a:extLst>
          </p:cNvPr>
          <p:cNvGraphicFramePr>
            <a:graphicFrameLocks noChangeAspect="1"/>
          </p:cNvGraphicFramePr>
          <p:nvPr>
            <p:extLst>
              <p:ext uri="{D42A27DB-BD31-4B8C-83A1-F6EECF244321}">
                <p14:modId xmlns:p14="http://schemas.microsoft.com/office/powerpoint/2010/main" val="4005979157"/>
              </p:ext>
            </p:extLst>
          </p:nvPr>
        </p:nvGraphicFramePr>
        <p:xfrm>
          <a:off x="5650361" y="5404937"/>
          <a:ext cx="1310762" cy="631108"/>
        </p:xfrm>
        <a:graphic>
          <a:graphicData uri="http://schemas.openxmlformats.org/presentationml/2006/ole">
            <mc:AlternateContent xmlns:mc="http://schemas.openxmlformats.org/markup-compatibility/2006">
              <mc:Choice xmlns:v="urn:schemas-microsoft-com:vml" Requires="v">
                <p:oleObj name="Equation" r:id="rId12" imgW="990170" imgH="495085" progId="Equation.DSMT4">
                  <p:embed/>
                </p:oleObj>
              </mc:Choice>
              <mc:Fallback>
                <p:oleObj name="Equation" r:id="rId12" imgW="990170" imgH="495085" progId="Equation.DSMT4">
                  <p:embed/>
                  <p:pic>
                    <p:nvPicPr>
                      <p:cNvPr id="0" name="Object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50361" y="5404937"/>
                        <a:ext cx="1310762" cy="63110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8064862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58606" y="1168578"/>
            <a:ext cx="7476272" cy="307777"/>
          </a:xfrm>
          <a:prstGeom prst="rect">
            <a:avLst/>
          </a:prstGeom>
          <a:noFill/>
        </p:spPr>
        <p:txBody>
          <a:bodyPr wrap="square" rtlCol="0">
            <a:spAutoFit/>
          </a:bodyPr>
          <a:lstStyle/>
          <a:p>
            <a:r>
              <a:rPr lang="en-US" sz="1400" b="1" i="1"/>
              <a:t>Type II</a:t>
            </a:r>
            <a:r>
              <a:rPr lang="en-US" sz="1400"/>
              <a:t>.  So let’s see what it says about Type I’s.  Apropos the Meisner effect, recall we found,</a:t>
            </a:r>
            <a:endParaRPr lang="en-US" sz="1400" b="1" dirty="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EB412001-4E46-4A58-9216-DA6D64C60F9B}"/>
              </a:ext>
            </a:extLst>
          </p:cNvPr>
          <p:cNvGraphicFramePr>
            <a:graphicFrameLocks noChangeAspect="1"/>
          </p:cNvGraphicFramePr>
          <p:nvPr/>
        </p:nvGraphicFramePr>
        <p:xfrm>
          <a:off x="420321" y="1758571"/>
          <a:ext cx="4063556" cy="500363"/>
        </p:xfrm>
        <a:graphic>
          <a:graphicData uri="http://schemas.openxmlformats.org/presentationml/2006/ole">
            <mc:AlternateContent xmlns:mc="http://schemas.openxmlformats.org/markup-compatibility/2006">
              <mc:Choice xmlns:v="urn:schemas-microsoft-com:vml" Requires="v">
                <p:oleObj name="Equation" r:id="rId2" imgW="3403440" imgH="419040" progId="Equation.DSMT4">
                  <p:embed/>
                </p:oleObj>
              </mc:Choice>
              <mc:Fallback>
                <p:oleObj name="Equation" r:id="rId2" imgW="3403440" imgH="419040" progId="Equation.DSMT4">
                  <p:embed/>
                  <p:pic>
                    <p:nvPicPr>
                      <p:cNvPr id="19" name="Object 18">
                        <a:extLst>
                          <a:ext uri="{FF2B5EF4-FFF2-40B4-BE49-F238E27FC236}">
                            <a16:creationId xmlns:a16="http://schemas.microsoft.com/office/drawing/2014/main" id="{EB412001-4E46-4A58-9216-DA6D64C60F9B}"/>
                          </a:ext>
                        </a:extLst>
                      </p:cNvPr>
                      <p:cNvPicPr/>
                      <p:nvPr/>
                    </p:nvPicPr>
                    <p:blipFill>
                      <a:blip r:embed="rId3"/>
                      <a:stretch>
                        <a:fillRect/>
                      </a:stretch>
                    </p:blipFill>
                    <p:spPr>
                      <a:xfrm>
                        <a:off x="420321" y="1758571"/>
                        <a:ext cx="4063556" cy="500363"/>
                      </a:xfrm>
                      <a:prstGeom prst="rect">
                        <a:avLst/>
                      </a:prstGeom>
                      <a:solidFill>
                        <a:schemeClr val="accent1">
                          <a:lumMod val="20000"/>
                          <a:lumOff val="80000"/>
                        </a:schemeClr>
                      </a:solidFill>
                    </p:spPr>
                  </p:pic>
                </p:oleObj>
              </mc:Fallback>
            </mc:AlternateContent>
          </a:graphicData>
        </a:graphic>
      </p:graphicFrame>
      <p:sp>
        <p:nvSpPr>
          <p:cNvPr id="21" name="TextBox 20">
            <a:extLst>
              <a:ext uri="{FF2B5EF4-FFF2-40B4-BE49-F238E27FC236}">
                <a16:creationId xmlns:a16="http://schemas.microsoft.com/office/drawing/2014/main" id="{5E5BC0B2-0858-4837-BA0C-AD430E24DEB8}"/>
              </a:ext>
            </a:extLst>
          </p:cNvPr>
          <p:cNvSpPr txBox="1"/>
          <p:nvPr/>
        </p:nvSpPr>
        <p:spPr>
          <a:xfrm flipH="1">
            <a:off x="358606" y="2511273"/>
            <a:ext cx="2616315" cy="307777"/>
          </a:xfrm>
          <a:prstGeom prst="rect">
            <a:avLst/>
          </a:prstGeom>
          <a:noFill/>
        </p:spPr>
        <p:txBody>
          <a:bodyPr wrap="square" rtlCol="0">
            <a:spAutoFit/>
          </a:bodyPr>
          <a:lstStyle/>
          <a:p>
            <a:r>
              <a:rPr lang="en-US" sz="1400" dirty="0"/>
              <a:t>Working this out a little, we have:</a:t>
            </a:r>
          </a:p>
        </p:txBody>
      </p:sp>
      <p:graphicFrame>
        <p:nvGraphicFramePr>
          <p:cNvPr id="31" name="Object 30">
            <a:extLst>
              <a:ext uri="{FF2B5EF4-FFF2-40B4-BE49-F238E27FC236}">
                <a16:creationId xmlns:a16="http://schemas.microsoft.com/office/drawing/2014/main" id="{4EB934E0-ED98-44D7-9E01-6CBC7E3B72F3}"/>
              </a:ext>
            </a:extLst>
          </p:cNvPr>
          <p:cNvGraphicFramePr>
            <a:graphicFrameLocks noChangeAspect="1"/>
          </p:cNvGraphicFramePr>
          <p:nvPr/>
        </p:nvGraphicFramePr>
        <p:xfrm>
          <a:off x="447583" y="2933013"/>
          <a:ext cx="5394325" cy="1716087"/>
        </p:xfrm>
        <a:graphic>
          <a:graphicData uri="http://schemas.openxmlformats.org/presentationml/2006/ole">
            <mc:AlternateContent xmlns:mc="http://schemas.openxmlformats.org/markup-compatibility/2006">
              <mc:Choice xmlns:v="urn:schemas-microsoft-com:vml" Requires="v">
                <p:oleObj name="Equation" r:id="rId4" imgW="4317840" imgH="1371600" progId="Equation.DSMT4">
                  <p:embed/>
                </p:oleObj>
              </mc:Choice>
              <mc:Fallback>
                <p:oleObj name="Equation" r:id="rId4" imgW="4317840" imgH="1371600" progId="Equation.DSMT4">
                  <p:embed/>
                  <p:pic>
                    <p:nvPicPr>
                      <p:cNvPr id="31" name="Object 30">
                        <a:extLst>
                          <a:ext uri="{FF2B5EF4-FFF2-40B4-BE49-F238E27FC236}">
                            <a16:creationId xmlns:a16="http://schemas.microsoft.com/office/drawing/2014/main" id="{4EB934E0-ED98-44D7-9E01-6CBC7E3B72F3}"/>
                          </a:ext>
                        </a:extLst>
                      </p:cNvPr>
                      <p:cNvPicPr/>
                      <p:nvPr/>
                    </p:nvPicPr>
                    <p:blipFill>
                      <a:blip r:embed="rId5"/>
                      <a:stretch>
                        <a:fillRect/>
                      </a:stretch>
                    </p:blipFill>
                    <p:spPr>
                      <a:xfrm>
                        <a:off x="447583" y="2933013"/>
                        <a:ext cx="5394325" cy="1716087"/>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AA5023A6-CE13-4819-983C-787F6C8B6D64}"/>
              </a:ext>
            </a:extLst>
          </p:cNvPr>
          <p:cNvSpPr txBox="1"/>
          <p:nvPr/>
        </p:nvSpPr>
        <p:spPr>
          <a:xfrm flipH="1">
            <a:off x="358606" y="4950758"/>
            <a:ext cx="10623922" cy="523220"/>
          </a:xfrm>
          <a:prstGeom prst="rect">
            <a:avLst/>
          </a:prstGeom>
          <a:noFill/>
        </p:spPr>
        <p:txBody>
          <a:bodyPr wrap="square" rtlCol="0">
            <a:spAutoFit/>
          </a:bodyPr>
          <a:lstStyle/>
          <a:p>
            <a:r>
              <a:rPr lang="en-US" sz="1400" dirty="0"/>
              <a:t>So we get the London equation if we can assert that the phase </a:t>
            </a:r>
            <a:r>
              <a:rPr lang="el-GR" sz="1400" dirty="0">
                <a:latin typeface="Calibri" panose="020F0502020204030204" pitchFamily="34" charset="0"/>
                <a:cs typeface="Calibri" panose="020F0502020204030204" pitchFamily="34" charset="0"/>
              </a:rPr>
              <a:t>φ</a:t>
            </a:r>
            <a:r>
              <a:rPr lang="en-US" sz="1400" dirty="0"/>
              <a:t> is constant</a:t>
            </a:r>
            <a:r>
              <a:rPr lang="en-US" sz="1400"/>
              <a:t>.   But the deal with Type II’s is that n</a:t>
            </a:r>
            <a:r>
              <a:rPr lang="en-US" sz="1400" baseline="-25000"/>
              <a:t>s</a:t>
            </a:r>
            <a:r>
              <a:rPr lang="en-US" sz="1400"/>
              <a:t> isn’t spatially constant, and so that is why flux is not (completely) expelled.    </a:t>
            </a:r>
            <a:endParaRPr lang="en-US" sz="1400" dirty="0"/>
          </a:p>
        </p:txBody>
      </p:sp>
    </p:spTree>
    <p:extLst>
      <p:ext uri="{BB962C8B-B14F-4D97-AF65-F5344CB8AC3E}">
        <p14:creationId xmlns:p14="http://schemas.microsoft.com/office/powerpoint/2010/main" val="2223145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35810" y="95401"/>
            <a:ext cx="7833675" cy="612169"/>
          </a:xfrm>
        </p:spPr>
        <p:txBody>
          <a:bodyPr>
            <a:normAutofit/>
          </a:bodyPr>
          <a:lstStyle/>
          <a:p>
            <a:r>
              <a:rPr lang="en-US" sz="3200" b="1" u="sng">
                <a:latin typeface="+mn-lt"/>
              </a:rPr>
              <a:t>Superconductors – Thermal Properties</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73779" y="844230"/>
            <a:ext cx="11720221" cy="738664"/>
          </a:xfrm>
          <a:prstGeom prst="rect">
            <a:avLst/>
          </a:prstGeom>
          <a:noFill/>
        </p:spPr>
        <p:txBody>
          <a:bodyPr wrap="square" rtlCol="0">
            <a:spAutoFit/>
          </a:bodyPr>
          <a:lstStyle/>
          <a:p>
            <a:r>
              <a:rPr lang="en-US" sz="1400"/>
              <a:t>Now let’s consider the critical H</a:t>
            </a:r>
            <a:r>
              <a:rPr lang="en-US" sz="1400" baseline="-25000"/>
              <a:t>c2</a:t>
            </a:r>
            <a:r>
              <a:rPr lang="en-US" sz="1400"/>
              <a:t>(T) curve for Type II’s.  We want to determine where, for fixed external field B</a:t>
            </a:r>
            <a:r>
              <a:rPr lang="en-US" sz="1400" baseline="-25000"/>
              <a:t>f</a:t>
            </a:r>
            <a:r>
              <a:rPr lang="en-US" sz="1400"/>
              <a:t> = 4</a:t>
            </a:r>
            <a:r>
              <a:rPr lang="en-US" sz="1400">
                <a:latin typeface="Calibri" panose="020F0502020204030204" pitchFamily="34" charset="0"/>
                <a:cs typeface="Calibri" panose="020F0502020204030204" pitchFamily="34" charset="0"/>
              </a:rPr>
              <a:t>πH (assuming solenoidal geometry and all), the superconductor will prefer to be in a superconducting state vs. normal metal state.  Since we’re holding T and H constant, not T and B, we need to perform a Legendre transformation to the correct free energy F</a:t>
            </a:r>
            <a:r>
              <a:rPr lang="en-US" sz="1400" baseline="30000">
                <a:latin typeface="Calibri" panose="020F0502020204030204" pitchFamily="34" charset="0"/>
                <a:cs typeface="Calibri" panose="020F0502020204030204" pitchFamily="34" charset="0"/>
              </a:rPr>
              <a:t>*</a:t>
            </a:r>
            <a:r>
              <a:rPr lang="en-US" sz="1400">
                <a:latin typeface="Calibri" panose="020F0502020204030204" pitchFamily="34" charset="0"/>
                <a:cs typeface="Calibri" panose="020F0502020204030204" pitchFamily="34" charset="0"/>
              </a:rPr>
              <a:t>.  </a:t>
            </a:r>
            <a:endParaRPr lang="en-US" sz="1400" dirty="0"/>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CD68DD23-254D-41D8-BE6A-2E05FC84930A}"/>
              </a:ext>
            </a:extLst>
          </p:cNvPr>
          <p:cNvSpPr txBox="1"/>
          <p:nvPr/>
        </p:nvSpPr>
        <p:spPr>
          <a:xfrm>
            <a:off x="202727" y="2350446"/>
            <a:ext cx="11334041" cy="307777"/>
          </a:xfrm>
          <a:prstGeom prst="rect">
            <a:avLst/>
          </a:prstGeom>
          <a:noFill/>
        </p:spPr>
        <p:txBody>
          <a:bodyPr wrap="square" rtlCol="0">
            <a:spAutoFit/>
          </a:bodyPr>
          <a:lstStyle/>
          <a:p>
            <a:r>
              <a:rPr lang="en-US" sz="1400" dirty="0"/>
              <a:t>See when it is thermodynamically more favorable to be in normal metal state (</a:t>
            </a:r>
            <a:r>
              <a:rPr lang="el-GR" sz="1400" dirty="0">
                <a:latin typeface="Calibri" panose="020F0502020204030204" pitchFamily="34" charset="0"/>
                <a:cs typeface="Calibri" panose="020F0502020204030204" pitchFamily="34" charset="0"/>
              </a:rPr>
              <a:t>ψ</a:t>
            </a:r>
            <a:r>
              <a:rPr lang="en-US" sz="1400" dirty="0">
                <a:latin typeface="Calibri" panose="020F0502020204030204" pitchFamily="34" charset="0"/>
                <a:cs typeface="Calibri" panose="020F0502020204030204" pitchFamily="34" charset="0"/>
              </a:rPr>
              <a:t> = 0, H permeates) vs. SC state (ψ = </a:t>
            </a:r>
            <a:r>
              <a:rPr lang="el-GR" sz="1400">
                <a:latin typeface="Calibri" panose="020F0502020204030204" pitchFamily="34" charset="0"/>
                <a:cs typeface="Calibri" panose="020F0502020204030204" pitchFamily="34" charset="0"/>
              </a:rPr>
              <a:t>ψ</a:t>
            </a:r>
            <a:r>
              <a:rPr lang="en-US" sz="1400" baseline="-25000">
                <a:latin typeface="Calibri" panose="020F0502020204030204" pitchFamily="34" charset="0"/>
                <a:cs typeface="Calibri" panose="020F0502020204030204" pitchFamily="34" charset="0"/>
              </a:rPr>
              <a:t>eq</a:t>
            </a:r>
            <a:r>
              <a:rPr lang="en-US" sz="1400">
                <a:latin typeface="Calibri" panose="020F0502020204030204" pitchFamily="34" charset="0"/>
                <a:cs typeface="Calibri" panose="020F0502020204030204" pitchFamily="34" charset="0"/>
              </a:rPr>
              <a:t>(x)</a:t>
            </a:r>
            <a:r>
              <a:rPr lang="en-US" sz="1400" baseline="-25000">
                <a:latin typeface="Calibri" panose="020F0502020204030204" pitchFamily="34" charset="0"/>
                <a:cs typeface="Calibri" panose="020F0502020204030204" pitchFamily="34" charset="0"/>
              </a:rPr>
              <a:t> </a:t>
            </a:r>
            <a:r>
              <a:rPr lang="en-US" sz="1400">
                <a:latin typeface="Calibri" panose="020F0502020204030204" pitchFamily="34" charset="0"/>
                <a:cs typeface="Calibri" panose="020F0502020204030204" pitchFamily="34" charset="0"/>
              </a:rPr>
              <a:t>and H small but constant)</a:t>
            </a:r>
            <a:endParaRPr lang="en-US" sz="1400" dirty="0"/>
          </a:p>
        </p:txBody>
      </p:sp>
      <p:graphicFrame>
        <p:nvGraphicFramePr>
          <p:cNvPr id="4" name="Object 3">
            <a:extLst>
              <a:ext uri="{FF2B5EF4-FFF2-40B4-BE49-F238E27FC236}">
                <a16:creationId xmlns:a16="http://schemas.microsoft.com/office/drawing/2014/main" id="{ED9D7BF6-2396-428E-9857-C96939FC288A}"/>
              </a:ext>
            </a:extLst>
          </p:cNvPr>
          <p:cNvGraphicFramePr>
            <a:graphicFrameLocks noChangeAspect="1"/>
          </p:cNvGraphicFramePr>
          <p:nvPr>
            <p:extLst>
              <p:ext uri="{D42A27DB-BD31-4B8C-83A1-F6EECF244321}">
                <p14:modId xmlns:p14="http://schemas.microsoft.com/office/powerpoint/2010/main" val="56569928"/>
              </p:ext>
            </p:extLst>
          </p:nvPr>
        </p:nvGraphicFramePr>
        <p:xfrm>
          <a:off x="264738" y="1592441"/>
          <a:ext cx="9847263" cy="627062"/>
        </p:xfrm>
        <a:graphic>
          <a:graphicData uri="http://schemas.openxmlformats.org/presentationml/2006/ole">
            <mc:AlternateContent xmlns:mc="http://schemas.openxmlformats.org/markup-compatibility/2006">
              <mc:Choice xmlns:v="urn:schemas-microsoft-com:vml" Requires="v">
                <p:oleObj name="Equation" r:id="rId2" imgW="7569000" imgH="482400" progId="Equation.DSMT4">
                  <p:embed/>
                </p:oleObj>
              </mc:Choice>
              <mc:Fallback>
                <p:oleObj name="Equation" r:id="rId2" imgW="7569000" imgH="482400" progId="Equation.DSMT4">
                  <p:embed/>
                  <p:pic>
                    <p:nvPicPr>
                      <p:cNvPr id="4" name="Object 3">
                        <a:extLst>
                          <a:ext uri="{FF2B5EF4-FFF2-40B4-BE49-F238E27FC236}">
                            <a16:creationId xmlns:a16="http://schemas.microsoft.com/office/drawing/2014/main" id="{ED9D7BF6-2396-428E-9857-C96939FC288A}"/>
                          </a:ext>
                        </a:extLst>
                      </p:cNvPr>
                      <p:cNvPicPr/>
                      <p:nvPr/>
                    </p:nvPicPr>
                    <p:blipFill>
                      <a:blip r:embed="rId3"/>
                      <a:stretch>
                        <a:fillRect/>
                      </a:stretch>
                    </p:blipFill>
                    <p:spPr>
                      <a:xfrm>
                        <a:off x="264738" y="1592441"/>
                        <a:ext cx="9847263" cy="62706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03BB634A-8556-401E-81C5-CAD5D715B489}"/>
              </a:ext>
            </a:extLst>
          </p:cNvPr>
          <p:cNvGraphicFramePr>
            <a:graphicFrameLocks noChangeAspect="1"/>
          </p:cNvGraphicFramePr>
          <p:nvPr>
            <p:extLst>
              <p:ext uri="{D42A27DB-BD31-4B8C-83A1-F6EECF244321}">
                <p14:modId xmlns:p14="http://schemas.microsoft.com/office/powerpoint/2010/main" val="836429847"/>
              </p:ext>
            </p:extLst>
          </p:nvPr>
        </p:nvGraphicFramePr>
        <p:xfrm>
          <a:off x="248525" y="2967577"/>
          <a:ext cx="6813755" cy="1437703"/>
        </p:xfrm>
        <a:graphic>
          <a:graphicData uri="http://schemas.openxmlformats.org/presentationml/2006/ole">
            <mc:AlternateContent xmlns:mc="http://schemas.openxmlformats.org/markup-compatibility/2006">
              <mc:Choice xmlns:v="urn:schemas-microsoft-com:vml" Requires="v">
                <p:oleObj name="Equation" r:id="rId4" imgW="5905440" imgH="1244520" progId="Equation.DSMT4">
                  <p:embed/>
                </p:oleObj>
              </mc:Choice>
              <mc:Fallback>
                <p:oleObj name="Equation" r:id="rId4" imgW="5905440" imgH="1244520" progId="Equation.DSMT4">
                  <p:embed/>
                  <p:pic>
                    <p:nvPicPr>
                      <p:cNvPr id="0" name=""/>
                      <p:cNvPicPr/>
                      <p:nvPr/>
                    </p:nvPicPr>
                    <p:blipFill>
                      <a:blip r:embed="rId5"/>
                      <a:stretch>
                        <a:fillRect/>
                      </a:stretch>
                    </p:blipFill>
                    <p:spPr>
                      <a:xfrm>
                        <a:off x="248525" y="2967577"/>
                        <a:ext cx="6813755" cy="143770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01E82284-6BDC-4652-8785-E04114AB1C2E}"/>
                  </a:ext>
                </a:extLst>
              </p14:cNvPr>
              <p14:cNvContentPartPr/>
              <p14:nvPr/>
            </p14:nvContentPartPr>
            <p14:xfrm>
              <a:off x="6452647" y="2938105"/>
              <a:ext cx="1479240" cy="234720"/>
            </p14:xfrm>
          </p:contentPart>
        </mc:Choice>
        <mc:Fallback xmlns="">
          <p:pic>
            <p:nvPicPr>
              <p:cNvPr id="7" name="Ink 6">
                <a:extLst>
                  <a:ext uri="{FF2B5EF4-FFF2-40B4-BE49-F238E27FC236}">
                    <a16:creationId xmlns:a16="http://schemas.microsoft.com/office/drawing/2014/main" id="{01E82284-6BDC-4652-8785-E04114AB1C2E}"/>
                  </a:ext>
                </a:extLst>
              </p:cNvPr>
              <p:cNvPicPr/>
              <p:nvPr/>
            </p:nvPicPr>
            <p:blipFill>
              <a:blip r:embed="rId8"/>
              <a:stretch>
                <a:fillRect/>
              </a:stretch>
            </p:blipFill>
            <p:spPr>
              <a:xfrm>
                <a:off x="6444007" y="2929465"/>
                <a:ext cx="1496880" cy="252360"/>
              </a:xfrm>
              <a:prstGeom prst="rect">
                <a:avLst/>
              </a:prstGeom>
            </p:spPr>
          </p:pic>
        </mc:Fallback>
      </mc:AlternateContent>
      <p:sp>
        <p:nvSpPr>
          <p:cNvPr id="8" name="TextBox 7">
            <a:extLst>
              <a:ext uri="{FF2B5EF4-FFF2-40B4-BE49-F238E27FC236}">
                <a16:creationId xmlns:a16="http://schemas.microsoft.com/office/drawing/2014/main" id="{D39F372B-CCAF-4329-B2B5-11A169E7FE2F}"/>
              </a:ext>
            </a:extLst>
          </p:cNvPr>
          <p:cNvSpPr txBox="1"/>
          <p:nvPr/>
        </p:nvSpPr>
        <p:spPr>
          <a:xfrm>
            <a:off x="8053780" y="2881420"/>
            <a:ext cx="1847787" cy="523220"/>
          </a:xfrm>
          <a:prstGeom prst="rect">
            <a:avLst/>
          </a:prstGeom>
          <a:noFill/>
        </p:spPr>
        <p:txBody>
          <a:bodyPr wrap="square" rtlCol="0">
            <a:spAutoFit/>
          </a:bodyPr>
          <a:lstStyle/>
          <a:p>
            <a:r>
              <a:rPr lang="en-US" sz="1400"/>
              <a:t>Remember we can get B in terms of H via:</a:t>
            </a:r>
          </a:p>
        </p:txBody>
      </p:sp>
      <p:graphicFrame>
        <p:nvGraphicFramePr>
          <p:cNvPr id="9" name="Object 8">
            <a:extLst>
              <a:ext uri="{FF2B5EF4-FFF2-40B4-BE49-F238E27FC236}">
                <a16:creationId xmlns:a16="http://schemas.microsoft.com/office/drawing/2014/main" id="{76172B25-476C-47FF-849C-B7D8F97DCDB5}"/>
              </a:ext>
            </a:extLst>
          </p:cNvPr>
          <p:cNvGraphicFramePr>
            <a:graphicFrameLocks noChangeAspect="1"/>
          </p:cNvGraphicFramePr>
          <p:nvPr>
            <p:extLst>
              <p:ext uri="{D42A27DB-BD31-4B8C-83A1-F6EECF244321}">
                <p14:modId xmlns:p14="http://schemas.microsoft.com/office/powerpoint/2010/main" val="2274940085"/>
              </p:ext>
            </p:extLst>
          </p:nvPr>
        </p:nvGraphicFramePr>
        <p:xfrm>
          <a:off x="10009010" y="2881420"/>
          <a:ext cx="889000" cy="520700"/>
        </p:xfrm>
        <a:graphic>
          <a:graphicData uri="http://schemas.openxmlformats.org/presentationml/2006/ole">
            <mc:AlternateContent xmlns:mc="http://schemas.openxmlformats.org/markup-compatibility/2006">
              <mc:Choice xmlns:v="urn:schemas-microsoft-com:vml" Requires="v">
                <p:oleObj name="Equation" r:id="rId9" imgW="672840" imgH="393480" progId="Equation.DSMT4">
                  <p:embed/>
                </p:oleObj>
              </mc:Choice>
              <mc:Fallback>
                <p:oleObj name="Equation" r:id="rId9" imgW="672840" imgH="393480" progId="Equation.DSMT4">
                  <p:embed/>
                  <p:pic>
                    <p:nvPicPr>
                      <p:cNvPr id="0" name=""/>
                      <p:cNvPicPr/>
                      <p:nvPr/>
                    </p:nvPicPr>
                    <p:blipFill>
                      <a:blip r:embed="rId10"/>
                      <a:stretch>
                        <a:fillRect/>
                      </a:stretch>
                    </p:blipFill>
                    <p:spPr>
                      <a:xfrm>
                        <a:off x="10009010" y="2881420"/>
                        <a:ext cx="889000" cy="5207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E50A2515-67D8-4211-B7BC-5D51DCE28CA7}"/>
                  </a:ext>
                </a:extLst>
              </p14:cNvPr>
              <p14:cNvContentPartPr/>
              <p14:nvPr/>
            </p14:nvContentPartPr>
            <p14:xfrm>
              <a:off x="7249499" y="4041031"/>
              <a:ext cx="644040" cy="47160"/>
            </p14:xfrm>
          </p:contentPart>
        </mc:Choice>
        <mc:Fallback xmlns="">
          <p:pic>
            <p:nvPicPr>
              <p:cNvPr id="10" name="Ink 9">
                <a:extLst>
                  <a:ext uri="{FF2B5EF4-FFF2-40B4-BE49-F238E27FC236}">
                    <a16:creationId xmlns:a16="http://schemas.microsoft.com/office/drawing/2014/main" id="{E50A2515-67D8-4211-B7BC-5D51DCE28CA7}"/>
                  </a:ext>
                </a:extLst>
              </p:cNvPr>
              <p:cNvPicPr/>
              <p:nvPr/>
            </p:nvPicPr>
            <p:blipFill>
              <a:blip r:embed="rId12"/>
              <a:stretch>
                <a:fillRect/>
              </a:stretch>
            </p:blipFill>
            <p:spPr>
              <a:xfrm>
                <a:off x="7240499" y="4032031"/>
                <a:ext cx="661680" cy="64800"/>
              </a:xfrm>
              <a:prstGeom prst="rect">
                <a:avLst/>
              </a:prstGeom>
            </p:spPr>
          </p:pic>
        </mc:Fallback>
      </mc:AlternateContent>
      <p:sp>
        <p:nvSpPr>
          <p:cNvPr id="11" name="TextBox 10">
            <a:extLst>
              <a:ext uri="{FF2B5EF4-FFF2-40B4-BE49-F238E27FC236}">
                <a16:creationId xmlns:a16="http://schemas.microsoft.com/office/drawing/2014/main" id="{6F4D2946-2ED7-421A-96C6-49F060431BCB}"/>
              </a:ext>
            </a:extLst>
          </p:cNvPr>
          <p:cNvSpPr txBox="1"/>
          <p:nvPr/>
        </p:nvSpPr>
        <p:spPr>
          <a:xfrm>
            <a:off x="8139124" y="3671707"/>
            <a:ext cx="3754877" cy="1169551"/>
          </a:xfrm>
          <a:prstGeom prst="rect">
            <a:avLst/>
          </a:prstGeom>
          <a:noFill/>
        </p:spPr>
        <p:txBody>
          <a:bodyPr wrap="square" rtlCol="0">
            <a:spAutoFit/>
          </a:bodyPr>
          <a:lstStyle/>
          <a:p>
            <a:r>
              <a:rPr lang="en-US" sz="1400"/>
              <a:t>We presume small constant A, neglect the u/4 term.  Then </a:t>
            </a:r>
            <a:r>
              <a:rPr lang="el-GR" sz="1400">
                <a:latin typeface="Calibri" panose="020F0502020204030204" pitchFamily="34" charset="0"/>
                <a:cs typeface="Calibri" panose="020F0502020204030204" pitchFamily="34" charset="0"/>
              </a:rPr>
              <a:t>ψ</a:t>
            </a:r>
            <a:r>
              <a:rPr lang="en-US" sz="1400" baseline="-25000">
                <a:latin typeface="Calibri" panose="020F0502020204030204" pitchFamily="34" charset="0"/>
                <a:cs typeface="Calibri" panose="020F0502020204030204" pitchFamily="34" charset="0"/>
              </a:rPr>
              <a:t>eq</a:t>
            </a:r>
            <a:r>
              <a:rPr lang="en-US" sz="1400">
                <a:latin typeface="Calibri" panose="020F0502020204030204" pitchFamily="34" charset="0"/>
                <a:cs typeface="Calibri" panose="020F0502020204030204" pitchFamily="34" charset="0"/>
              </a:rPr>
              <a:t> equation becomes simple Schrodinger equation in magnetic field.  Then use variation of parameters to find combination that minimizes F, and thence F</a:t>
            </a:r>
            <a:r>
              <a:rPr lang="en-US" sz="1400" baseline="30000">
                <a:latin typeface="Calibri" panose="020F0502020204030204" pitchFamily="34" charset="0"/>
                <a:cs typeface="Calibri" panose="020F0502020204030204" pitchFamily="34" charset="0"/>
              </a:rPr>
              <a:t>*</a:t>
            </a:r>
            <a:r>
              <a:rPr lang="en-US" sz="1400">
                <a:latin typeface="Calibri" panose="020F0502020204030204" pitchFamily="34" charset="0"/>
                <a:cs typeface="Calibri" panose="020F0502020204030204" pitchFamily="34" charset="0"/>
              </a:rPr>
              <a:t>.  </a:t>
            </a:r>
            <a:endParaRPr lang="en-US" sz="1400"/>
          </a:p>
        </p:txBody>
      </p:sp>
      <p:graphicFrame>
        <p:nvGraphicFramePr>
          <p:cNvPr id="14" name="Object 13">
            <a:extLst>
              <a:ext uri="{FF2B5EF4-FFF2-40B4-BE49-F238E27FC236}">
                <a16:creationId xmlns:a16="http://schemas.microsoft.com/office/drawing/2014/main" id="{F186F4AD-A819-4080-A1A8-9FBF9DC1B683}"/>
              </a:ext>
            </a:extLst>
          </p:cNvPr>
          <p:cNvGraphicFramePr>
            <a:graphicFrameLocks noChangeAspect="1"/>
          </p:cNvGraphicFramePr>
          <p:nvPr>
            <p:extLst>
              <p:ext uri="{D42A27DB-BD31-4B8C-83A1-F6EECF244321}">
                <p14:modId xmlns:p14="http://schemas.microsoft.com/office/powerpoint/2010/main" val="3244011432"/>
              </p:ext>
            </p:extLst>
          </p:nvPr>
        </p:nvGraphicFramePr>
        <p:xfrm>
          <a:off x="256182" y="4563624"/>
          <a:ext cx="3172346" cy="555268"/>
        </p:xfrm>
        <a:graphic>
          <a:graphicData uri="http://schemas.openxmlformats.org/presentationml/2006/ole">
            <mc:AlternateContent xmlns:mc="http://schemas.openxmlformats.org/markup-compatibility/2006">
              <mc:Choice xmlns:v="urn:schemas-microsoft-com:vml" Requires="v">
                <p:oleObj name="Equation" r:id="rId13" imgW="2400120" imgH="419040" progId="Equation.DSMT4">
                  <p:embed/>
                </p:oleObj>
              </mc:Choice>
              <mc:Fallback>
                <p:oleObj name="Equation" r:id="rId13" imgW="2400120" imgH="419040" progId="Equation.DSMT4">
                  <p:embed/>
                  <p:pic>
                    <p:nvPicPr>
                      <p:cNvPr id="0" name=""/>
                      <p:cNvPicPr/>
                      <p:nvPr/>
                    </p:nvPicPr>
                    <p:blipFill>
                      <a:blip r:embed="rId14"/>
                      <a:stretch>
                        <a:fillRect/>
                      </a:stretch>
                    </p:blipFill>
                    <p:spPr>
                      <a:xfrm>
                        <a:off x="256182" y="4563624"/>
                        <a:ext cx="3172346" cy="555268"/>
                      </a:xfrm>
                      <a:prstGeom prst="rect">
                        <a:avLst/>
                      </a:prstGeom>
                      <a:solidFill>
                        <a:srgbClr val="CCFFCC"/>
                      </a:solidFill>
                    </p:spPr>
                  </p:pic>
                </p:oleObj>
              </mc:Fallback>
            </mc:AlternateContent>
          </a:graphicData>
        </a:graphic>
      </p:graphicFrame>
      <p:pic>
        <p:nvPicPr>
          <p:cNvPr id="18" name="Picture 17">
            <a:extLst>
              <a:ext uri="{FF2B5EF4-FFF2-40B4-BE49-F238E27FC236}">
                <a16:creationId xmlns:a16="http://schemas.microsoft.com/office/drawing/2014/main" id="{94E8FF95-E40F-4DA6-99ED-B1D55FAD9F25}"/>
              </a:ext>
            </a:extLst>
          </p:cNvPr>
          <p:cNvPicPr>
            <a:picLocks noChangeAspect="1"/>
          </p:cNvPicPr>
          <p:nvPr/>
        </p:nvPicPr>
        <p:blipFill>
          <a:blip r:embed="rId15"/>
          <a:stretch>
            <a:fillRect/>
          </a:stretch>
        </p:blipFill>
        <p:spPr>
          <a:xfrm>
            <a:off x="202727" y="5338156"/>
            <a:ext cx="2044362" cy="1408037"/>
          </a:xfrm>
          <a:prstGeom prst="rect">
            <a:avLst/>
          </a:prstGeom>
        </p:spPr>
      </p:pic>
      <p:sp>
        <p:nvSpPr>
          <p:cNvPr id="16" name="TextBox 15">
            <a:extLst>
              <a:ext uri="{FF2B5EF4-FFF2-40B4-BE49-F238E27FC236}">
                <a16:creationId xmlns:a16="http://schemas.microsoft.com/office/drawing/2014/main" id="{D429215F-9BF8-49BC-B63F-18BFDACDAB06}"/>
              </a:ext>
            </a:extLst>
          </p:cNvPr>
          <p:cNvSpPr txBox="1"/>
          <p:nvPr/>
        </p:nvSpPr>
        <p:spPr>
          <a:xfrm>
            <a:off x="2806400" y="5429972"/>
            <a:ext cx="2295598" cy="1169551"/>
          </a:xfrm>
          <a:prstGeom prst="rect">
            <a:avLst/>
          </a:prstGeom>
          <a:noFill/>
        </p:spPr>
        <p:txBody>
          <a:bodyPr wrap="square" rtlCol="0">
            <a:spAutoFit/>
          </a:bodyPr>
          <a:lstStyle/>
          <a:p>
            <a:r>
              <a:rPr lang="en-US" sz="1400"/>
              <a:t>Whether a superconductor prefers to be Type I vs Type II depends on whether it hits H</a:t>
            </a:r>
            <a:r>
              <a:rPr lang="en-US" sz="1400" baseline="-25000"/>
              <a:t>c</a:t>
            </a:r>
            <a:r>
              <a:rPr lang="en-US" sz="1400"/>
              <a:t>(T) vs H</a:t>
            </a:r>
            <a:r>
              <a:rPr lang="en-US" sz="1400" baseline="-25000"/>
              <a:t>c2</a:t>
            </a:r>
            <a:r>
              <a:rPr lang="en-US" sz="1400"/>
              <a:t>(T) first as descend from high H values.</a:t>
            </a:r>
          </a:p>
        </p:txBody>
      </p:sp>
      <mc:AlternateContent xmlns:mc="http://schemas.openxmlformats.org/markup-compatibility/2006" xmlns:p14="http://schemas.microsoft.com/office/powerpoint/2010/main">
        <mc:Choice Requires="p14">
          <p:contentPart p14:bwMode="auto" r:id="rId16">
            <p14:nvContentPartPr>
              <p14:cNvPr id="17" name="Ink 16">
                <a:extLst>
                  <a:ext uri="{FF2B5EF4-FFF2-40B4-BE49-F238E27FC236}">
                    <a16:creationId xmlns:a16="http://schemas.microsoft.com/office/drawing/2014/main" id="{96802D18-535F-4BB1-A2F1-B883B4FD15C8}"/>
                  </a:ext>
                </a:extLst>
              </p14:cNvPr>
              <p14:cNvContentPartPr/>
              <p14:nvPr/>
            </p14:nvContentPartPr>
            <p14:xfrm>
              <a:off x="5123936" y="5526143"/>
              <a:ext cx="226080" cy="943920"/>
            </p14:xfrm>
          </p:contentPart>
        </mc:Choice>
        <mc:Fallback xmlns="">
          <p:pic>
            <p:nvPicPr>
              <p:cNvPr id="17" name="Ink 16">
                <a:extLst>
                  <a:ext uri="{FF2B5EF4-FFF2-40B4-BE49-F238E27FC236}">
                    <a16:creationId xmlns:a16="http://schemas.microsoft.com/office/drawing/2014/main" id="{96802D18-535F-4BB1-A2F1-B883B4FD15C8}"/>
                  </a:ext>
                </a:extLst>
              </p:cNvPr>
              <p:cNvPicPr/>
              <p:nvPr/>
            </p:nvPicPr>
            <p:blipFill>
              <a:blip r:embed="rId17"/>
              <a:stretch>
                <a:fillRect/>
              </a:stretch>
            </p:blipFill>
            <p:spPr>
              <a:xfrm>
                <a:off x="5114936" y="5517143"/>
                <a:ext cx="243720" cy="961560"/>
              </a:xfrm>
              <a:prstGeom prst="rect">
                <a:avLst/>
              </a:prstGeom>
            </p:spPr>
          </p:pic>
        </mc:Fallback>
      </mc:AlternateContent>
      <p:graphicFrame>
        <p:nvGraphicFramePr>
          <p:cNvPr id="19" name="Object 18">
            <a:extLst>
              <a:ext uri="{FF2B5EF4-FFF2-40B4-BE49-F238E27FC236}">
                <a16:creationId xmlns:a16="http://schemas.microsoft.com/office/drawing/2014/main" id="{BC4A10AE-0F48-4B08-B76F-215F9A7318F4}"/>
              </a:ext>
            </a:extLst>
          </p:cNvPr>
          <p:cNvGraphicFramePr>
            <a:graphicFrameLocks noChangeAspect="1"/>
          </p:cNvGraphicFramePr>
          <p:nvPr>
            <p:extLst>
              <p:ext uri="{D42A27DB-BD31-4B8C-83A1-F6EECF244321}">
                <p14:modId xmlns:p14="http://schemas.microsoft.com/office/powerpoint/2010/main" val="1410868706"/>
              </p:ext>
            </p:extLst>
          </p:nvPr>
        </p:nvGraphicFramePr>
        <p:xfrm>
          <a:off x="5541963" y="5443538"/>
          <a:ext cx="1727200" cy="1168400"/>
        </p:xfrm>
        <a:graphic>
          <a:graphicData uri="http://schemas.openxmlformats.org/presentationml/2006/ole">
            <mc:AlternateContent xmlns:mc="http://schemas.openxmlformats.org/markup-compatibility/2006">
              <mc:Choice xmlns:v="urn:schemas-microsoft-com:vml" Requires="v">
                <p:oleObj name="Equation" r:id="rId18" imgW="1726920" imgH="1168200" progId="Equation.DSMT4">
                  <p:embed/>
                </p:oleObj>
              </mc:Choice>
              <mc:Fallback>
                <p:oleObj name="Equation" r:id="rId18" imgW="1726920" imgH="1168200" progId="Equation.DSMT4">
                  <p:embed/>
                  <p:pic>
                    <p:nvPicPr>
                      <p:cNvPr id="0" name=""/>
                      <p:cNvPicPr/>
                      <p:nvPr/>
                    </p:nvPicPr>
                    <p:blipFill>
                      <a:blip r:embed="rId19"/>
                      <a:stretch>
                        <a:fillRect/>
                      </a:stretch>
                    </p:blipFill>
                    <p:spPr>
                      <a:xfrm>
                        <a:off x="5541963" y="5443538"/>
                        <a:ext cx="1727200" cy="11684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4528159C-7117-4C38-889B-2E395849368E}"/>
              </a:ext>
            </a:extLst>
          </p:cNvPr>
          <p:cNvGraphicFramePr>
            <a:graphicFrameLocks noChangeAspect="1"/>
          </p:cNvGraphicFramePr>
          <p:nvPr>
            <p:extLst>
              <p:ext uri="{D42A27DB-BD31-4B8C-83A1-F6EECF244321}">
                <p14:modId xmlns:p14="http://schemas.microsoft.com/office/powerpoint/2010/main" val="4135732489"/>
              </p:ext>
            </p:extLst>
          </p:nvPr>
        </p:nvGraphicFramePr>
        <p:xfrm>
          <a:off x="7657742" y="5594207"/>
          <a:ext cx="962764" cy="564379"/>
        </p:xfrm>
        <a:graphic>
          <a:graphicData uri="http://schemas.openxmlformats.org/presentationml/2006/ole">
            <mc:AlternateContent xmlns:mc="http://schemas.openxmlformats.org/markup-compatibility/2006">
              <mc:Choice xmlns:v="urn:schemas-microsoft-com:vml" Requires="v">
                <p:oleObj name="Equation" r:id="rId20" imgW="736560" imgH="431640" progId="Equation.DSMT4">
                  <p:embed/>
                </p:oleObj>
              </mc:Choice>
              <mc:Fallback>
                <p:oleObj name="Equation" r:id="rId20" imgW="736560" imgH="431640" progId="Equation.DSMT4">
                  <p:embed/>
                  <p:pic>
                    <p:nvPicPr>
                      <p:cNvPr id="0" name=""/>
                      <p:cNvPicPr/>
                      <p:nvPr/>
                    </p:nvPicPr>
                    <p:blipFill>
                      <a:blip r:embed="rId21"/>
                      <a:stretch>
                        <a:fillRect/>
                      </a:stretch>
                    </p:blipFill>
                    <p:spPr>
                      <a:xfrm>
                        <a:off x="7657742" y="5594207"/>
                        <a:ext cx="962764" cy="564379"/>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2">
            <p14:nvContentPartPr>
              <p14:cNvPr id="23" name="Ink 22">
                <a:extLst>
                  <a:ext uri="{FF2B5EF4-FFF2-40B4-BE49-F238E27FC236}">
                    <a16:creationId xmlns:a16="http://schemas.microsoft.com/office/drawing/2014/main" id="{7015DD51-5F74-4AA8-93C3-A81D8193886E}"/>
                  </a:ext>
                </a:extLst>
              </p14:cNvPr>
              <p14:cNvContentPartPr/>
              <p14:nvPr/>
            </p14:nvContentPartPr>
            <p14:xfrm>
              <a:off x="7371612" y="5513710"/>
              <a:ext cx="226080" cy="943920"/>
            </p14:xfrm>
          </p:contentPart>
        </mc:Choice>
        <mc:Fallback xmlns="">
          <p:pic>
            <p:nvPicPr>
              <p:cNvPr id="23" name="Ink 22">
                <a:extLst>
                  <a:ext uri="{FF2B5EF4-FFF2-40B4-BE49-F238E27FC236}">
                    <a16:creationId xmlns:a16="http://schemas.microsoft.com/office/drawing/2014/main" id="{7015DD51-5F74-4AA8-93C3-A81D8193886E}"/>
                  </a:ext>
                </a:extLst>
              </p:cNvPr>
              <p:cNvPicPr/>
              <p:nvPr/>
            </p:nvPicPr>
            <p:blipFill>
              <a:blip r:embed="rId17"/>
              <a:stretch>
                <a:fillRect/>
              </a:stretch>
            </p:blipFill>
            <p:spPr>
              <a:xfrm>
                <a:off x="7362612" y="5504710"/>
                <a:ext cx="243720" cy="961560"/>
              </a:xfrm>
              <a:prstGeom prst="rect">
                <a:avLst/>
              </a:prstGeom>
            </p:spPr>
          </p:pic>
        </mc:Fallback>
      </mc:AlternateContent>
      <p:sp>
        <p:nvSpPr>
          <p:cNvPr id="24" name="TextBox 23">
            <a:extLst>
              <a:ext uri="{FF2B5EF4-FFF2-40B4-BE49-F238E27FC236}">
                <a16:creationId xmlns:a16="http://schemas.microsoft.com/office/drawing/2014/main" id="{672814A7-88BF-441D-8069-504973F5A434}"/>
              </a:ext>
            </a:extLst>
          </p:cNvPr>
          <p:cNvSpPr txBox="1"/>
          <p:nvPr/>
        </p:nvSpPr>
        <p:spPr>
          <a:xfrm>
            <a:off x="8974035" y="5435252"/>
            <a:ext cx="2776612" cy="954107"/>
          </a:xfrm>
          <a:prstGeom prst="rect">
            <a:avLst/>
          </a:prstGeom>
          <a:noFill/>
          <a:ln>
            <a:solidFill>
              <a:srgbClr val="0070C0"/>
            </a:solidFill>
          </a:ln>
        </p:spPr>
        <p:txBody>
          <a:bodyPr wrap="square" rtlCol="0">
            <a:spAutoFit/>
          </a:bodyPr>
          <a:lstStyle/>
          <a:p>
            <a:r>
              <a:rPr lang="en-US" sz="1400"/>
              <a:t>So if </a:t>
            </a:r>
            <a:r>
              <a:rPr lang="el-GR" sz="1400">
                <a:latin typeface="Calibri" panose="020F0502020204030204" pitchFamily="34" charset="0"/>
                <a:cs typeface="Calibri" panose="020F0502020204030204" pitchFamily="34" charset="0"/>
              </a:rPr>
              <a:t>ξ</a:t>
            </a:r>
            <a:r>
              <a:rPr lang="en-US" sz="1400">
                <a:latin typeface="Calibri" panose="020F0502020204030204" pitchFamily="34" charset="0"/>
                <a:cs typeface="Calibri" panose="020F0502020204030204" pitchFamily="34" charset="0"/>
              </a:rPr>
              <a:t> is small, then energy cost of inducing spatial fluctuations is small, and superconductor tends to be Type II.</a:t>
            </a:r>
            <a:endParaRPr lang="en-US" sz="1400"/>
          </a:p>
        </p:txBody>
      </p:sp>
      <mc:AlternateContent xmlns:mc="http://schemas.openxmlformats.org/markup-compatibility/2006" xmlns:p14="http://schemas.microsoft.com/office/powerpoint/2010/main">
        <mc:Choice Requires="p14">
          <p:contentPart p14:bwMode="auto" r:id="rId23">
            <p14:nvContentPartPr>
              <p14:cNvPr id="26" name="Ink 25">
                <a:extLst>
                  <a:ext uri="{FF2B5EF4-FFF2-40B4-BE49-F238E27FC236}">
                    <a16:creationId xmlns:a16="http://schemas.microsoft.com/office/drawing/2014/main" id="{62B29502-CFCF-46F5-A519-588A2A06E815}"/>
                  </a:ext>
                </a:extLst>
              </p14:cNvPr>
              <p14:cNvContentPartPr/>
              <p14:nvPr/>
            </p14:nvContentPartPr>
            <p14:xfrm>
              <a:off x="1866401" y="4162925"/>
              <a:ext cx="182520" cy="272520"/>
            </p14:xfrm>
          </p:contentPart>
        </mc:Choice>
        <mc:Fallback xmlns="">
          <p:pic>
            <p:nvPicPr>
              <p:cNvPr id="26" name="Ink 25">
                <a:extLst>
                  <a:ext uri="{FF2B5EF4-FFF2-40B4-BE49-F238E27FC236}">
                    <a16:creationId xmlns:a16="http://schemas.microsoft.com/office/drawing/2014/main" id="{62B29502-CFCF-46F5-A519-588A2A06E815}"/>
                  </a:ext>
                </a:extLst>
              </p:cNvPr>
              <p:cNvPicPr/>
              <p:nvPr/>
            </p:nvPicPr>
            <p:blipFill>
              <a:blip r:embed="rId24"/>
              <a:stretch>
                <a:fillRect/>
              </a:stretch>
            </p:blipFill>
            <p:spPr>
              <a:xfrm>
                <a:off x="1857761" y="4154285"/>
                <a:ext cx="200160" cy="290160"/>
              </a:xfrm>
              <a:prstGeom prst="rect">
                <a:avLst/>
              </a:prstGeom>
            </p:spPr>
          </p:pic>
        </mc:Fallback>
      </mc:AlternateContent>
    </p:spTree>
    <p:extLst>
      <p:ext uri="{BB962C8B-B14F-4D97-AF65-F5344CB8AC3E}">
        <p14:creationId xmlns:p14="http://schemas.microsoft.com/office/powerpoint/2010/main" val="16910428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EA3FE0C-1B6B-4B46-8A4A-EC316ED0F0EA}"/>
              </a:ext>
            </a:extLst>
          </p:cNvPr>
          <p:cNvPicPr>
            <a:picLocks noChangeAspect="1"/>
          </p:cNvPicPr>
          <p:nvPr/>
        </p:nvPicPr>
        <p:blipFill>
          <a:blip r:embed="rId2"/>
          <a:stretch>
            <a:fillRect/>
          </a:stretch>
        </p:blipFill>
        <p:spPr>
          <a:xfrm>
            <a:off x="1013239" y="3397120"/>
            <a:ext cx="1375192" cy="1321263"/>
          </a:xfrm>
          <a:prstGeom prst="rect">
            <a:avLst/>
          </a:prstGeom>
        </p:spPr>
      </p:pic>
      <p:pic>
        <p:nvPicPr>
          <p:cNvPr id="14" name="Picture 13">
            <a:extLst>
              <a:ext uri="{FF2B5EF4-FFF2-40B4-BE49-F238E27FC236}">
                <a16:creationId xmlns:a16="http://schemas.microsoft.com/office/drawing/2014/main" id="{A62AA171-A7BD-4593-A53F-A44745BE8BB6}"/>
              </a:ext>
            </a:extLst>
          </p:cNvPr>
          <p:cNvPicPr>
            <a:picLocks noChangeAspect="1"/>
          </p:cNvPicPr>
          <p:nvPr/>
        </p:nvPicPr>
        <p:blipFill>
          <a:blip r:embed="rId3"/>
          <a:stretch>
            <a:fillRect/>
          </a:stretch>
        </p:blipFill>
        <p:spPr>
          <a:xfrm>
            <a:off x="1148344" y="4593097"/>
            <a:ext cx="1157391" cy="1199632"/>
          </a:xfrm>
          <a:prstGeom prst="rect">
            <a:avLst/>
          </a:prstGeom>
        </p:spPr>
      </p:pic>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799618" y="95401"/>
            <a:ext cx="8569868" cy="612169"/>
          </a:xfrm>
        </p:spPr>
        <p:txBody>
          <a:bodyPr>
            <a:noAutofit/>
          </a:bodyPr>
          <a:lstStyle/>
          <a:p>
            <a:r>
              <a:rPr lang="en-US" sz="3200" b="1" u="sng">
                <a:latin typeface="+mn-lt"/>
              </a:rPr>
              <a:t>Superconductors – Nonequilibrium Properties</a:t>
            </a:r>
            <a:endParaRPr lang="en-US" sz="4800" b="1" u="sng">
              <a:latin typeface="+mn-lt"/>
            </a:endParaRPr>
          </a:p>
        </p:txBody>
      </p:sp>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CEF1410-754E-4403-A762-F9BA8E46C167}"/>
              </a:ext>
            </a:extLst>
          </p:cNvPr>
          <p:cNvSpPr txBox="1"/>
          <p:nvPr/>
        </p:nvSpPr>
        <p:spPr>
          <a:xfrm>
            <a:off x="57214" y="797072"/>
            <a:ext cx="5024489" cy="307777"/>
          </a:xfrm>
          <a:prstGeom prst="rect">
            <a:avLst/>
          </a:prstGeom>
          <a:noFill/>
        </p:spPr>
        <p:txBody>
          <a:bodyPr wrap="square" rtlCol="0">
            <a:spAutoFit/>
          </a:bodyPr>
          <a:lstStyle/>
          <a:p>
            <a:r>
              <a:rPr lang="en-US" sz="1400" dirty="0"/>
              <a:t>Now want to look at the absorptivity and conductivity.  Our H is:  </a:t>
            </a:r>
          </a:p>
        </p:txBody>
      </p:sp>
      <p:graphicFrame>
        <p:nvGraphicFramePr>
          <p:cNvPr id="15" name="Object 14">
            <a:extLst>
              <a:ext uri="{FF2B5EF4-FFF2-40B4-BE49-F238E27FC236}">
                <a16:creationId xmlns:a16="http://schemas.microsoft.com/office/drawing/2014/main" id="{42E6A3A8-A6C2-4BEC-92C6-688871C0C031}"/>
              </a:ext>
            </a:extLst>
          </p:cNvPr>
          <p:cNvGraphicFramePr>
            <a:graphicFrameLocks noChangeAspect="1"/>
          </p:cNvGraphicFramePr>
          <p:nvPr>
            <p:extLst>
              <p:ext uri="{D42A27DB-BD31-4B8C-83A1-F6EECF244321}">
                <p14:modId xmlns:p14="http://schemas.microsoft.com/office/powerpoint/2010/main" val="3168214780"/>
              </p:ext>
            </p:extLst>
          </p:nvPr>
        </p:nvGraphicFramePr>
        <p:xfrm>
          <a:off x="122136" y="2233906"/>
          <a:ext cx="2366963" cy="595312"/>
        </p:xfrm>
        <a:graphic>
          <a:graphicData uri="http://schemas.openxmlformats.org/presentationml/2006/ole">
            <mc:AlternateContent xmlns:mc="http://schemas.openxmlformats.org/markup-compatibility/2006">
              <mc:Choice xmlns:v="urn:schemas-microsoft-com:vml" Requires="v">
                <p:oleObj name="Equation" r:id="rId4" imgW="1917360" imgH="482400" progId="Equation.DSMT4">
                  <p:embed/>
                </p:oleObj>
              </mc:Choice>
              <mc:Fallback>
                <p:oleObj name="Equation" r:id="rId4" imgW="1917360" imgH="482400" progId="Equation.DSMT4">
                  <p:embed/>
                  <p:pic>
                    <p:nvPicPr>
                      <p:cNvPr id="4" name="Object 3">
                        <a:extLst>
                          <a:ext uri="{FF2B5EF4-FFF2-40B4-BE49-F238E27FC236}">
                            <a16:creationId xmlns:a16="http://schemas.microsoft.com/office/drawing/2014/main" id="{FF5D1150-3C71-4C42-B38F-120C8A3F2E02}"/>
                          </a:ext>
                        </a:extLst>
                      </p:cNvPr>
                      <p:cNvPicPr/>
                      <p:nvPr/>
                    </p:nvPicPr>
                    <p:blipFill>
                      <a:blip r:embed="rId5"/>
                      <a:stretch>
                        <a:fillRect/>
                      </a:stretch>
                    </p:blipFill>
                    <p:spPr>
                      <a:xfrm>
                        <a:off x="122136" y="2233906"/>
                        <a:ext cx="2366963" cy="595312"/>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28FDD0F0-6320-4D1B-93E6-471AF7CF8427}"/>
              </a:ext>
            </a:extLst>
          </p:cNvPr>
          <p:cNvGraphicFramePr>
            <a:graphicFrameLocks noChangeAspect="1"/>
          </p:cNvGraphicFramePr>
          <p:nvPr>
            <p:extLst>
              <p:ext uri="{D42A27DB-BD31-4B8C-83A1-F6EECF244321}">
                <p14:modId xmlns:p14="http://schemas.microsoft.com/office/powerpoint/2010/main" val="3750264096"/>
              </p:ext>
            </p:extLst>
          </p:nvPr>
        </p:nvGraphicFramePr>
        <p:xfrm>
          <a:off x="2837468" y="2141179"/>
          <a:ext cx="9232396" cy="748906"/>
        </p:xfrm>
        <a:graphic>
          <a:graphicData uri="http://schemas.openxmlformats.org/presentationml/2006/ole">
            <mc:AlternateContent xmlns:mc="http://schemas.openxmlformats.org/markup-compatibility/2006">
              <mc:Choice xmlns:v="urn:schemas-microsoft-com:vml" Requires="v">
                <p:oleObj name="Equation" r:id="rId6" imgW="8153280" imgH="660240" progId="Equation.DSMT4">
                  <p:embed/>
                </p:oleObj>
              </mc:Choice>
              <mc:Fallback>
                <p:oleObj name="Equation" r:id="rId6" imgW="8153280" imgH="660240" progId="Equation.DSMT4">
                  <p:embed/>
                  <p:pic>
                    <p:nvPicPr>
                      <p:cNvPr id="7" name="Object 6">
                        <a:extLst>
                          <a:ext uri="{FF2B5EF4-FFF2-40B4-BE49-F238E27FC236}">
                            <a16:creationId xmlns:a16="http://schemas.microsoft.com/office/drawing/2014/main" id="{56ABCC71-81CA-492D-BE86-45973F15BF76}"/>
                          </a:ext>
                        </a:extLst>
                      </p:cNvPr>
                      <p:cNvPicPr/>
                      <p:nvPr/>
                    </p:nvPicPr>
                    <p:blipFill>
                      <a:blip r:embed="rId7"/>
                      <a:stretch>
                        <a:fillRect/>
                      </a:stretch>
                    </p:blipFill>
                    <p:spPr>
                      <a:xfrm>
                        <a:off x="2837468" y="2141179"/>
                        <a:ext cx="9232396" cy="748906"/>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DBAEF57B-DACC-4786-A6FB-822D79A238F1}"/>
              </a:ext>
            </a:extLst>
          </p:cNvPr>
          <p:cNvGraphicFramePr>
            <a:graphicFrameLocks noChangeAspect="1"/>
          </p:cNvGraphicFramePr>
          <p:nvPr>
            <p:extLst>
              <p:ext uri="{D42A27DB-BD31-4B8C-83A1-F6EECF244321}">
                <p14:modId xmlns:p14="http://schemas.microsoft.com/office/powerpoint/2010/main" val="3373448658"/>
              </p:ext>
            </p:extLst>
          </p:nvPr>
        </p:nvGraphicFramePr>
        <p:xfrm>
          <a:off x="122136" y="1199562"/>
          <a:ext cx="6929113" cy="557952"/>
        </p:xfrm>
        <a:graphic>
          <a:graphicData uri="http://schemas.openxmlformats.org/presentationml/2006/ole">
            <mc:AlternateContent xmlns:mc="http://schemas.openxmlformats.org/markup-compatibility/2006">
              <mc:Choice xmlns:v="urn:schemas-microsoft-com:vml" Requires="v">
                <p:oleObj name="Equation" r:id="rId8" imgW="5194080" imgH="419040" progId="Equation.DSMT4">
                  <p:embed/>
                </p:oleObj>
              </mc:Choice>
              <mc:Fallback>
                <p:oleObj name="Equation" r:id="rId8" imgW="5194080" imgH="419040" progId="Equation.DSMT4">
                  <p:embed/>
                  <p:pic>
                    <p:nvPicPr>
                      <p:cNvPr id="23" name="Object 22">
                        <a:extLst>
                          <a:ext uri="{FF2B5EF4-FFF2-40B4-BE49-F238E27FC236}">
                            <a16:creationId xmlns:a16="http://schemas.microsoft.com/office/drawing/2014/main" id="{55AF573B-483D-4CCA-857F-D529ACC2DB4F}"/>
                          </a:ext>
                        </a:extLst>
                      </p:cNvPr>
                      <p:cNvPicPr/>
                      <p:nvPr/>
                    </p:nvPicPr>
                    <p:blipFill>
                      <a:blip r:embed="rId9"/>
                      <a:stretch>
                        <a:fillRect/>
                      </a:stretch>
                    </p:blipFill>
                    <p:spPr>
                      <a:xfrm>
                        <a:off x="122136" y="1199562"/>
                        <a:ext cx="6929113" cy="557952"/>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E8A70362-B3FC-416B-9C05-CD2752A28DD1}"/>
              </a:ext>
            </a:extLst>
          </p:cNvPr>
          <p:cNvSpPr txBox="1"/>
          <p:nvPr/>
        </p:nvSpPr>
        <p:spPr>
          <a:xfrm>
            <a:off x="57214" y="1820524"/>
            <a:ext cx="3223314" cy="307777"/>
          </a:xfrm>
          <a:prstGeom prst="rect">
            <a:avLst/>
          </a:prstGeom>
          <a:noFill/>
        </p:spPr>
        <p:txBody>
          <a:bodyPr wrap="square" rtlCol="0">
            <a:spAutoFit/>
          </a:bodyPr>
          <a:lstStyle/>
          <a:p>
            <a:r>
              <a:rPr lang="en-US" sz="1400" dirty="0"/>
              <a:t>We’ll recall our conductivity tensor is:  </a:t>
            </a:r>
          </a:p>
        </p:txBody>
      </p:sp>
      <p:pic>
        <p:nvPicPr>
          <p:cNvPr id="10" name="Picture 9">
            <a:extLst>
              <a:ext uri="{FF2B5EF4-FFF2-40B4-BE49-F238E27FC236}">
                <a16:creationId xmlns:a16="http://schemas.microsoft.com/office/drawing/2014/main" id="{D25BB50E-5885-4CC8-AC16-D114F0EF6441}"/>
              </a:ext>
            </a:extLst>
          </p:cNvPr>
          <p:cNvPicPr>
            <a:picLocks noChangeAspect="1"/>
          </p:cNvPicPr>
          <p:nvPr/>
        </p:nvPicPr>
        <p:blipFill>
          <a:blip r:embed="rId10"/>
          <a:stretch>
            <a:fillRect/>
          </a:stretch>
        </p:blipFill>
        <p:spPr>
          <a:xfrm>
            <a:off x="38353" y="4026115"/>
            <a:ext cx="1304925" cy="1529084"/>
          </a:xfrm>
          <a:prstGeom prst="rect">
            <a:avLst/>
          </a:prstGeom>
        </p:spPr>
      </p:pic>
      <p:pic>
        <p:nvPicPr>
          <p:cNvPr id="12" name="Picture 11">
            <a:extLst>
              <a:ext uri="{FF2B5EF4-FFF2-40B4-BE49-F238E27FC236}">
                <a16:creationId xmlns:a16="http://schemas.microsoft.com/office/drawing/2014/main" id="{1AE6EFF7-6C90-43F3-8416-ED9738F02B2E}"/>
              </a:ext>
            </a:extLst>
          </p:cNvPr>
          <p:cNvPicPr>
            <a:picLocks noChangeAspect="1"/>
          </p:cNvPicPr>
          <p:nvPr/>
        </p:nvPicPr>
        <p:blipFill>
          <a:blip r:embed="rId11"/>
          <a:stretch>
            <a:fillRect/>
          </a:stretch>
        </p:blipFill>
        <p:spPr>
          <a:xfrm>
            <a:off x="2071171" y="4016788"/>
            <a:ext cx="1443212" cy="1605371"/>
          </a:xfrm>
          <a:prstGeom prst="rect">
            <a:avLst/>
          </a:prstGeom>
        </p:spPr>
      </p:pic>
      <p:pic>
        <p:nvPicPr>
          <p:cNvPr id="29" name="Picture 28">
            <a:extLst>
              <a:ext uri="{FF2B5EF4-FFF2-40B4-BE49-F238E27FC236}">
                <a16:creationId xmlns:a16="http://schemas.microsoft.com/office/drawing/2014/main" id="{022E32DB-7AFF-47B4-996B-0DC6A5F49A2E}"/>
              </a:ext>
            </a:extLst>
          </p:cNvPr>
          <p:cNvPicPr>
            <a:picLocks noChangeAspect="1"/>
          </p:cNvPicPr>
          <p:nvPr/>
        </p:nvPicPr>
        <p:blipFill>
          <a:blip r:embed="rId12"/>
          <a:stretch>
            <a:fillRect/>
          </a:stretch>
        </p:blipFill>
        <p:spPr>
          <a:xfrm>
            <a:off x="3639617" y="3069369"/>
            <a:ext cx="4086404" cy="1427484"/>
          </a:xfrm>
          <a:prstGeom prst="rect">
            <a:avLst/>
          </a:prstGeom>
        </p:spPr>
      </p:pic>
      <p:pic>
        <p:nvPicPr>
          <p:cNvPr id="31" name="Picture 30">
            <a:extLst>
              <a:ext uri="{FF2B5EF4-FFF2-40B4-BE49-F238E27FC236}">
                <a16:creationId xmlns:a16="http://schemas.microsoft.com/office/drawing/2014/main" id="{879D6F54-28F7-411E-8337-1CF43B54DEBE}"/>
              </a:ext>
            </a:extLst>
          </p:cNvPr>
          <p:cNvPicPr>
            <a:picLocks noChangeAspect="1"/>
          </p:cNvPicPr>
          <p:nvPr/>
        </p:nvPicPr>
        <p:blipFill>
          <a:blip r:embed="rId13"/>
          <a:stretch>
            <a:fillRect/>
          </a:stretch>
        </p:blipFill>
        <p:spPr>
          <a:xfrm>
            <a:off x="3677470" y="4904754"/>
            <a:ext cx="4108531" cy="1373616"/>
          </a:xfrm>
          <a:prstGeom prst="rect">
            <a:avLst/>
          </a:prstGeom>
        </p:spPr>
      </p:pic>
      <p:graphicFrame>
        <p:nvGraphicFramePr>
          <p:cNvPr id="33" name="Object 32">
            <a:extLst>
              <a:ext uri="{FF2B5EF4-FFF2-40B4-BE49-F238E27FC236}">
                <a16:creationId xmlns:a16="http://schemas.microsoft.com/office/drawing/2014/main" id="{C9E000B8-38DE-4257-A312-997384B1DD30}"/>
              </a:ext>
            </a:extLst>
          </p:cNvPr>
          <p:cNvGraphicFramePr>
            <a:graphicFrameLocks noChangeAspect="1"/>
          </p:cNvGraphicFramePr>
          <p:nvPr>
            <p:extLst>
              <p:ext uri="{D42A27DB-BD31-4B8C-83A1-F6EECF244321}">
                <p14:modId xmlns:p14="http://schemas.microsoft.com/office/powerpoint/2010/main" val="1845386546"/>
              </p:ext>
            </p:extLst>
          </p:nvPr>
        </p:nvGraphicFramePr>
        <p:xfrm>
          <a:off x="7540479" y="4360606"/>
          <a:ext cx="4529385" cy="603315"/>
        </p:xfrm>
        <a:graphic>
          <a:graphicData uri="http://schemas.openxmlformats.org/presentationml/2006/ole">
            <mc:AlternateContent xmlns:mc="http://schemas.openxmlformats.org/markup-compatibility/2006">
              <mc:Choice xmlns:v="urn:schemas-microsoft-com:vml" Requires="v">
                <p:oleObj name="Equation" r:id="rId14" imgW="4000320" imgH="558720" progId="Equation.DSMT4">
                  <p:embed/>
                </p:oleObj>
              </mc:Choice>
              <mc:Fallback>
                <p:oleObj name="Equation" r:id="rId14" imgW="4000320" imgH="558720" progId="Equation.DSMT4">
                  <p:embed/>
                  <p:pic>
                    <p:nvPicPr>
                      <p:cNvPr id="0" name="Object 59"/>
                      <p:cNvPicPr>
                        <a:picLocks noChangeAspect="1" noChangeArrowheads="1"/>
                      </p:cNvPicPr>
                      <p:nvPr/>
                    </p:nvPicPr>
                    <p:blipFill>
                      <a:blip r:embed="rId15"/>
                      <a:srcRect/>
                      <a:stretch>
                        <a:fillRect/>
                      </a:stretch>
                    </p:blipFill>
                    <p:spPr bwMode="auto">
                      <a:xfrm>
                        <a:off x="7540479" y="4360606"/>
                        <a:ext cx="4529385" cy="603315"/>
                      </a:xfrm>
                      <a:prstGeom prst="rect">
                        <a:avLst/>
                      </a:prstGeom>
                      <a:solidFill>
                        <a:srgbClr val="99CCFF"/>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35" name="Ink 34">
                <a:extLst>
                  <a:ext uri="{FF2B5EF4-FFF2-40B4-BE49-F238E27FC236}">
                    <a16:creationId xmlns:a16="http://schemas.microsoft.com/office/drawing/2014/main" id="{17436FD0-A337-408F-8E15-BA4CC991E248}"/>
                  </a:ext>
                </a:extLst>
              </p14:cNvPr>
              <p14:cNvContentPartPr/>
              <p14:nvPr/>
            </p14:nvContentPartPr>
            <p14:xfrm>
              <a:off x="3322092" y="3675679"/>
              <a:ext cx="216720" cy="321120"/>
            </p14:xfrm>
          </p:contentPart>
        </mc:Choice>
        <mc:Fallback xmlns="">
          <p:pic>
            <p:nvPicPr>
              <p:cNvPr id="35" name="Ink 34">
                <a:extLst>
                  <a:ext uri="{FF2B5EF4-FFF2-40B4-BE49-F238E27FC236}">
                    <a16:creationId xmlns:a16="http://schemas.microsoft.com/office/drawing/2014/main" id="{17436FD0-A337-408F-8E15-BA4CC991E248}"/>
                  </a:ext>
                </a:extLst>
              </p:cNvPr>
              <p:cNvPicPr/>
              <p:nvPr/>
            </p:nvPicPr>
            <p:blipFill>
              <a:blip r:embed="rId18"/>
              <a:stretch>
                <a:fillRect/>
              </a:stretch>
            </p:blipFill>
            <p:spPr>
              <a:xfrm>
                <a:off x="3313092" y="3667039"/>
                <a:ext cx="234360" cy="3387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36" name="Ink 35">
                <a:extLst>
                  <a:ext uri="{FF2B5EF4-FFF2-40B4-BE49-F238E27FC236}">
                    <a16:creationId xmlns:a16="http://schemas.microsoft.com/office/drawing/2014/main" id="{5214635A-A6C3-451A-B633-B6F75C4B4E1E}"/>
                  </a:ext>
                </a:extLst>
              </p14:cNvPr>
              <p14:cNvContentPartPr/>
              <p14:nvPr/>
            </p14:nvContentPartPr>
            <p14:xfrm>
              <a:off x="3305892" y="5264393"/>
              <a:ext cx="324360" cy="204480"/>
            </p14:xfrm>
          </p:contentPart>
        </mc:Choice>
        <mc:Fallback xmlns="">
          <p:pic>
            <p:nvPicPr>
              <p:cNvPr id="36" name="Ink 35">
                <a:extLst>
                  <a:ext uri="{FF2B5EF4-FFF2-40B4-BE49-F238E27FC236}">
                    <a16:creationId xmlns:a16="http://schemas.microsoft.com/office/drawing/2014/main" id="{5214635A-A6C3-451A-B633-B6F75C4B4E1E}"/>
                  </a:ext>
                </a:extLst>
              </p:cNvPr>
              <p:cNvPicPr/>
              <p:nvPr/>
            </p:nvPicPr>
            <p:blipFill>
              <a:blip r:embed="rId20"/>
              <a:stretch>
                <a:fillRect/>
              </a:stretch>
            </p:blipFill>
            <p:spPr>
              <a:xfrm>
                <a:off x="3296892" y="5255753"/>
                <a:ext cx="342000" cy="2221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7" name="Ink 36">
                <a:extLst>
                  <a:ext uri="{FF2B5EF4-FFF2-40B4-BE49-F238E27FC236}">
                    <a16:creationId xmlns:a16="http://schemas.microsoft.com/office/drawing/2014/main" id="{F8C99FEB-C05A-4786-9509-CC10D2CA3E7C}"/>
                  </a:ext>
                </a:extLst>
              </p14:cNvPr>
              <p14:cNvContentPartPr/>
              <p14:nvPr/>
            </p14:nvContentPartPr>
            <p14:xfrm>
              <a:off x="7748677" y="3789220"/>
              <a:ext cx="408600" cy="425160"/>
            </p14:xfrm>
          </p:contentPart>
        </mc:Choice>
        <mc:Fallback xmlns="">
          <p:pic>
            <p:nvPicPr>
              <p:cNvPr id="37" name="Ink 36">
                <a:extLst>
                  <a:ext uri="{FF2B5EF4-FFF2-40B4-BE49-F238E27FC236}">
                    <a16:creationId xmlns:a16="http://schemas.microsoft.com/office/drawing/2014/main" id="{F8C99FEB-C05A-4786-9509-CC10D2CA3E7C}"/>
                  </a:ext>
                </a:extLst>
              </p:cNvPr>
              <p:cNvPicPr/>
              <p:nvPr/>
            </p:nvPicPr>
            <p:blipFill>
              <a:blip r:embed="rId22"/>
              <a:stretch>
                <a:fillRect/>
              </a:stretch>
            </p:blipFill>
            <p:spPr>
              <a:xfrm>
                <a:off x="7739677" y="3780580"/>
                <a:ext cx="426240" cy="4428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8" name="Ink 37">
                <a:extLst>
                  <a:ext uri="{FF2B5EF4-FFF2-40B4-BE49-F238E27FC236}">
                    <a16:creationId xmlns:a16="http://schemas.microsoft.com/office/drawing/2014/main" id="{6750F34B-079E-4B21-98F7-D0549064B09C}"/>
                  </a:ext>
                </a:extLst>
              </p14:cNvPr>
              <p14:cNvContentPartPr/>
              <p14:nvPr/>
            </p14:nvContentPartPr>
            <p14:xfrm>
              <a:off x="7880437" y="5015740"/>
              <a:ext cx="283680" cy="470880"/>
            </p14:xfrm>
          </p:contentPart>
        </mc:Choice>
        <mc:Fallback xmlns="">
          <p:pic>
            <p:nvPicPr>
              <p:cNvPr id="38" name="Ink 37">
                <a:extLst>
                  <a:ext uri="{FF2B5EF4-FFF2-40B4-BE49-F238E27FC236}">
                    <a16:creationId xmlns:a16="http://schemas.microsoft.com/office/drawing/2014/main" id="{6750F34B-079E-4B21-98F7-D0549064B09C}"/>
                  </a:ext>
                </a:extLst>
              </p:cNvPr>
              <p:cNvPicPr/>
              <p:nvPr/>
            </p:nvPicPr>
            <p:blipFill>
              <a:blip r:embed="rId24"/>
              <a:stretch>
                <a:fillRect/>
              </a:stretch>
            </p:blipFill>
            <p:spPr>
              <a:xfrm>
                <a:off x="7871437" y="5006740"/>
                <a:ext cx="301320" cy="48852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39" name="Ink 38">
                <a:extLst>
                  <a:ext uri="{FF2B5EF4-FFF2-40B4-BE49-F238E27FC236}">
                    <a16:creationId xmlns:a16="http://schemas.microsoft.com/office/drawing/2014/main" id="{67985E45-5457-49AF-A833-24AE0D365748}"/>
                  </a:ext>
                </a:extLst>
              </p14:cNvPr>
              <p14:cNvContentPartPr/>
              <p14:nvPr/>
            </p14:nvContentPartPr>
            <p14:xfrm>
              <a:off x="6918877" y="4053460"/>
              <a:ext cx="360" cy="360"/>
            </p14:xfrm>
          </p:contentPart>
        </mc:Choice>
        <mc:Fallback xmlns="">
          <p:pic>
            <p:nvPicPr>
              <p:cNvPr id="39" name="Ink 38">
                <a:extLst>
                  <a:ext uri="{FF2B5EF4-FFF2-40B4-BE49-F238E27FC236}">
                    <a16:creationId xmlns:a16="http://schemas.microsoft.com/office/drawing/2014/main" id="{67985E45-5457-49AF-A833-24AE0D365748}"/>
                  </a:ext>
                </a:extLst>
              </p:cNvPr>
              <p:cNvPicPr/>
              <p:nvPr/>
            </p:nvPicPr>
            <p:blipFill>
              <a:blip r:embed="rId26"/>
              <a:stretch>
                <a:fillRect/>
              </a:stretch>
            </p:blipFill>
            <p:spPr>
              <a:xfrm>
                <a:off x="6909877" y="4044460"/>
                <a:ext cx="18000" cy="18000"/>
              </a:xfrm>
              <a:prstGeom prst="rect">
                <a:avLst/>
              </a:prstGeom>
            </p:spPr>
          </p:pic>
        </mc:Fallback>
      </mc:AlternateContent>
      <p:sp>
        <p:nvSpPr>
          <p:cNvPr id="44" name="TextBox 43">
            <a:extLst>
              <a:ext uri="{FF2B5EF4-FFF2-40B4-BE49-F238E27FC236}">
                <a16:creationId xmlns:a16="http://schemas.microsoft.com/office/drawing/2014/main" id="{8F1CB881-6B98-4A80-8B04-6F76693A0906}"/>
              </a:ext>
            </a:extLst>
          </p:cNvPr>
          <p:cNvSpPr txBox="1"/>
          <p:nvPr/>
        </p:nvSpPr>
        <p:spPr>
          <a:xfrm>
            <a:off x="69314" y="5648585"/>
            <a:ext cx="3469498" cy="1169551"/>
          </a:xfrm>
          <a:prstGeom prst="rect">
            <a:avLst/>
          </a:prstGeom>
          <a:noFill/>
        </p:spPr>
        <p:txBody>
          <a:bodyPr wrap="square" rtlCol="0">
            <a:spAutoFit/>
          </a:bodyPr>
          <a:lstStyle/>
          <a:p>
            <a:r>
              <a:rPr lang="en-US" sz="1400" dirty="0"/>
              <a:t>So we connect the endpoints together via the interaction vertices shown.  But note that we can connect to either end of vertex and endpoints since particle number is indeterminate.</a:t>
            </a:r>
            <a:endParaRPr lang="en-US" dirty="0"/>
          </a:p>
        </p:txBody>
      </p:sp>
      <p:sp>
        <p:nvSpPr>
          <p:cNvPr id="45" name="TextBox 44">
            <a:extLst>
              <a:ext uri="{FF2B5EF4-FFF2-40B4-BE49-F238E27FC236}">
                <a16:creationId xmlns:a16="http://schemas.microsoft.com/office/drawing/2014/main" id="{140D2E93-8332-4367-B901-3FB71870EC96}"/>
              </a:ext>
            </a:extLst>
          </p:cNvPr>
          <p:cNvSpPr txBox="1"/>
          <p:nvPr/>
        </p:nvSpPr>
        <p:spPr>
          <a:xfrm>
            <a:off x="8304811" y="5125365"/>
            <a:ext cx="3654961" cy="523220"/>
          </a:xfrm>
          <a:prstGeom prst="rect">
            <a:avLst/>
          </a:prstGeom>
          <a:noFill/>
        </p:spPr>
        <p:txBody>
          <a:bodyPr wrap="square" rtlCol="0">
            <a:spAutoFit/>
          </a:bodyPr>
          <a:lstStyle/>
          <a:p>
            <a:r>
              <a:rPr lang="en-US" sz="1400" dirty="0"/>
              <a:t>And then we can write this in terms of the </a:t>
            </a:r>
            <a:r>
              <a:rPr lang="en-US" sz="1400" dirty="0" err="1"/>
              <a:t>Nambu</a:t>
            </a:r>
            <a:r>
              <a:rPr lang="en-US" sz="1400" dirty="0"/>
              <a:t> matrix GF…</a:t>
            </a:r>
          </a:p>
        </p:txBody>
      </p:sp>
      <p:sp>
        <p:nvSpPr>
          <p:cNvPr id="46" name="TextBox 45">
            <a:extLst>
              <a:ext uri="{FF2B5EF4-FFF2-40B4-BE49-F238E27FC236}">
                <a16:creationId xmlns:a16="http://schemas.microsoft.com/office/drawing/2014/main" id="{93834B48-777B-47A0-9A1F-BE50C2415F71}"/>
              </a:ext>
            </a:extLst>
          </p:cNvPr>
          <p:cNvSpPr txBox="1"/>
          <p:nvPr/>
        </p:nvSpPr>
        <p:spPr>
          <a:xfrm>
            <a:off x="3734693" y="6278370"/>
            <a:ext cx="5435908" cy="523220"/>
          </a:xfrm>
          <a:prstGeom prst="rect">
            <a:avLst/>
          </a:prstGeom>
          <a:noFill/>
        </p:spPr>
        <p:txBody>
          <a:bodyPr wrap="square" rtlCol="0">
            <a:spAutoFit/>
          </a:bodyPr>
          <a:lstStyle/>
          <a:p>
            <a:r>
              <a:rPr lang="en-US" sz="1400" dirty="0"/>
              <a:t>All the vertex insertions just serve to give us the full (equilibrium) GF’s.  The direct connections are G’s, and the cross connections are F’s.</a:t>
            </a:r>
          </a:p>
        </p:txBody>
      </p:sp>
    </p:spTree>
    <p:extLst>
      <p:ext uri="{BB962C8B-B14F-4D97-AF65-F5344CB8AC3E}">
        <p14:creationId xmlns:p14="http://schemas.microsoft.com/office/powerpoint/2010/main" val="15927229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CEF1410-754E-4403-A762-F9BA8E46C167}"/>
              </a:ext>
            </a:extLst>
          </p:cNvPr>
          <p:cNvSpPr txBox="1"/>
          <p:nvPr/>
        </p:nvSpPr>
        <p:spPr>
          <a:xfrm>
            <a:off x="255180" y="919623"/>
            <a:ext cx="5024489" cy="307777"/>
          </a:xfrm>
          <a:prstGeom prst="rect">
            <a:avLst/>
          </a:prstGeom>
          <a:noFill/>
        </p:spPr>
        <p:txBody>
          <a:bodyPr wrap="square" rtlCol="0">
            <a:spAutoFit/>
          </a:bodyPr>
          <a:lstStyle/>
          <a:p>
            <a:r>
              <a:rPr lang="en-US" sz="1400" dirty="0"/>
              <a:t>Now want to look at the absorptivity and conductivity.  Our H is:  </a:t>
            </a:r>
          </a:p>
        </p:txBody>
      </p:sp>
      <p:graphicFrame>
        <p:nvGraphicFramePr>
          <p:cNvPr id="27" name="Object 26">
            <a:extLst>
              <a:ext uri="{FF2B5EF4-FFF2-40B4-BE49-F238E27FC236}">
                <a16:creationId xmlns:a16="http://schemas.microsoft.com/office/drawing/2014/main" id="{DBAEF57B-DACC-4786-A6FB-822D79A238F1}"/>
              </a:ext>
            </a:extLst>
          </p:cNvPr>
          <p:cNvGraphicFramePr>
            <a:graphicFrameLocks noChangeAspect="1"/>
          </p:cNvGraphicFramePr>
          <p:nvPr>
            <p:extLst>
              <p:ext uri="{D42A27DB-BD31-4B8C-83A1-F6EECF244321}">
                <p14:modId xmlns:p14="http://schemas.microsoft.com/office/powerpoint/2010/main" val="27686952"/>
              </p:ext>
            </p:extLst>
          </p:nvPr>
        </p:nvGraphicFramePr>
        <p:xfrm>
          <a:off x="320102" y="1378675"/>
          <a:ext cx="6929113" cy="557952"/>
        </p:xfrm>
        <a:graphic>
          <a:graphicData uri="http://schemas.openxmlformats.org/presentationml/2006/ole">
            <mc:AlternateContent xmlns:mc="http://schemas.openxmlformats.org/markup-compatibility/2006">
              <mc:Choice xmlns:v="urn:schemas-microsoft-com:vml" Requires="v">
                <p:oleObj name="Equation" r:id="rId2" imgW="5194080" imgH="419040" progId="Equation.DSMT4">
                  <p:embed/>
                </p:oleObj>
              </mc:Choice>
              <mc:Fallback>
                <p:oleObj name="Equation" r:id="rId2" imgW="5194080" imgH="419040" progId="Equation.DSMT4">
                  <p:embed/>
                  <p:pic>
                    <p:nvPicPr>
                      <p:cNvPr id="27" name="Object 26">
                        <a:extLst>
                          <a:ext uri="{FF2B5EF4-FFF2-40B4-BE49-F238E27FC236}">
                            <a16:creationId xmlns:a16="http://schemas.microsoft.com/office/drawing/2014/main" id="{DBAEF57B-DACC-4786-A6FB-822D79A238F1}"/>
                          </a:ext>
                        </a:extLst>
                      </p:cNvPr>
                      <p:cNvPicPr/>
                      <p:nvPr/>
                    </p:nvPicPr>
                    <p:blipFill>
                      <a:blip r:embed="rId3"/>
                      <a:stretch>
                        <a:fillRect/>
                      </a:stretch>
                    </p:blipFill>
                    <p:spPr>
                      <a:xfrm>
                        <a:off x="320102" y="1378675"/>
                        <a:ext cx="6929113" cy="557952"/>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E8A70362-B3FC-416B-9C05-CD2752A28DD1}"/>
              </a:ext>
            </a:extLst>
          </p:cNvPr>
          <p:cNvSpPr txBox="1"/>
          <p:nvPr/>
        </p:nvSpPr>
        <p:spPr>
          <a:xfrm>
            <a:off x="255179" y="2084480"/>
            <a:ext cx="11047559" cy="523220"/>
          </a:xfrm>
          <a:prstGeom prst="rect">
            <a:avLst/>
          </a:prstGeom>
          <a:noFill/>
        </p:spPr>
        <p:txBody>
          <a:bodyPr wrap="square" rtlCol="0">
            <a:spAutoFit/>
          </a:bodyPr>
          <a:lstStyle/>
          <a:p>
            <a:r>
              <a:rPr lang="en-US" sz="1400" dirty="0"/>
              <a:t>Our conductivity tensor was given in previous slide, and if we want the </a:t>
            </a:r>
            <a:r>
              <a:rPr lang="en-US" sz="1400" dirty="0" err="1"/>
              <a:t>absorbtivity</a:t>
            </a:r>
            <a:r>
              <a:rPr lang="en-US" sz="1400" dirty="0"/>
              <a:t>  then we take the real part, and then can take the q = </a:t>
            </a:r>
            <a:r>
              <a:rPr lang="en-US" sz="1400" dirty="0">
                <a:latin typeface="Calibri" panose="020F0502020204030204" pitchFamily="34" charset="0"/>
                <a:cs typeface="Calibri" panose="020F0502020204030204" pitchFamily="34" charset="0"/>
              </a:rPr>
              <a:t>ω = 0 limit to get the DC conductivity too.</a:t>
            </a:r>
            <a:r>
              <a:rPr lang="en-US" sz="1400" dirty="0"/>
              <a:t>  </a:t>
            </a:r>
          </a:p>
        </p:txBody>
      </p:sp>
      <p:graphicFrame>
        <p:nvGraphicFramePr>
          <p:cNvPr id="5" name="Object 4">
            <a:extLst>
              <a:ext uri="{FF2B5EF4-FFF2-40B4-BE49-F238E27FC236}">
                <a16:creationId xmlns:a16="http://schemas.microsoft.com/office/drawing/2014/main" id="{EBDE67D3-E8E0-4BF0-B02E-92483ECFF4C3}"/>
              </a:ext>
            </a:extLst>
          </p:cNvPr>
          <p:cNvGraphicFramePr>
            <a:graphicFrameLocks noChangeAspect="1"/>
          </p:cNvGraphicFramePr>
          <p:nvPr>
            <p:extLst>
              <p:ext uri="{D42A27DB-BD31-4B8C-83A1-F6EECF244321}">
                <p14:modId xmlns:p14="http://schemas.microsoft.com/office/powerpoint/2010/main" val="1805245203"/>
              </p:ext>
            </p:extLst>
          </p:nvPr>
        </p:nvGraphicFramePr>
        <p:xfrm>
          <a:off x="320102" y="2796272"/>
          <a:ext cx="2217048" cy="484612"/>
        </p:xfrm>
        <a:graphic>
          <a:graphicData uri="http://schemas.openxmlformats.org/presentationml/2006/ole">
            <mc:AlternateContent xmlns:mc="http://schemas.openxmlformats.org/markup-compatibility/2006">
              <mc:Choice xmlns:v="urn:schemas-microsoft-com:vml" Requires="v">
                <p:oleObj name="Equation" r:id="rId4" imgW="1790640" imgH="393480" progId="Equation.DSMT4">
                  <p:embed/>
                </p:oleObj>
              </mc:Choice>
              <mc:Fallback>
                <p:oleObj name="Equation" r:id="rId4" imgW="1790640" imgH="393480" progId="Equation.DSMT4">
                  <p:embed/>
                  <p:pic>
                    <p:nvPicPr>
                      <p:cNvPr id="0" name="Object 1"/>
                      <p:cNvPicPr>
                        <a:picLocks noChangeAspect="1" noChangeArrowheads="1"/>
                      </p:cNvPicPr>
                      <p:nvPr/>
                    </p:nvPicPr>
                    <p:blipFill>
                      <a:blip r:embed="rId5"/>
                      <a:srcRect/>
                      <a:stretch>
                        <a:fillRect/>
                      </a:stretch>
                    </p:blipFill>
                    <p:spPr bwMode="auto">
                      <a:xfrm>
                        <a:off x="320102" y="2796272"/>
                        <a:ext cx="2217048" cy="484612"/>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F767A994-1521-43BE-816C-D4C6672CC6E3}"/>
              </a:ext>
            </a:extLst>
          </p:cNvPr>
          <p:cNvGraphicFramePr>
            <a:graphicFrameLocks noChangeAspect="1"/>
          </p:cNvGraphicFramePr>
          <p:nvPr>
            <p:extLst>
              <p:ext uri="{D42A27DB-BD31-4B8C-83A1-F6EECF244321}">
                <p14:modId xmlns:p14="http://schemas.microsoft.com/office/powerpoint/2010/main" val="1660190054"/>
              </p:ext>
            </p:extLst>
          </p:nvPr>
        </p:nvGraphicFramePr>
        <p:xfrm>
          <a:off x="8281243" y="3614549"/>
          <a:ext cx="2752627" cy="621427"/>
        </p:xfrm>
        <a:graphic>
          <a:graphicData uri="http://schemas.openxmlformats.org/presentationml/2006/ole">
            <mc:AlternateContent xmlns:mc="http://schemas.openxmlformats.org/markup-compatibility/2006">
              <mc:Choice xmlns:v="urn:schemas-microsoft-com:vml" Requires="v">
                <p:oleObj name="Equation" r:id="rId6" imgW="2120900" imgH="469900" progId="Equation.DSMT4">
                  <p:embed/>
                </p:oleObj>
              </mc:Choice>
              <mc:Fallback>
                <p:oleObj name="Equation" r:id="rId6" imgW="2120900" imgH="4699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81243" y="3614549"/>
                        <a:ext cx="2752627" cy="621427"/>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31334186-0756-49EB-9256-50769D0B5A59}"/>
              </a:ext>
            </a:extLst>
          </p:cNvPr>
          <p:cNvGraphicFramePr>
            <a:graphicFrameLocks noChangeAspect="1"/>
          </p:cNvGraphicFramePr>
          <p:nvPr>
            <p:extLst>
              <p:ext uri="{D42A27DB-BD31-4B8C-83A1-F6EECF244321}">
                <p14:modId xmlns:p14="http://schemas.microsoft.com/office/powerpoint/2010/main" val="1567617989"/>
              </p:ext>
            </p:extLst>
          </p:nvPr>
        </p:nvGraphicFramePr>
        <p:xfrm>
          <a:off x="3416300" y="2733675"/>
          <a:ext cx="6407150" cy="606425"/>
        </p:xfrm>
        <a:graphic>
          <a:graphicData uri="http://schemas.openxmlformats.org/presentationml/2006/ole">
            <mc:AlternateContent xmlns:mc="http://schemas.openxmlformats.org/markup-compatibility/2006">
              <mc:Choice xmlns:v="urn:schemas-microsoft-com:vml" Requires="v">
                <p:oleObj name="Equation" r:id="rId8" imgW="5283000" imgH="495000" progId="Equation.DSMT4">
                  <p:embed/>
                </p:oleObj>
              </mc:Choice>
              <mc:Fallback>
                <p:oleObj name="Equation" r:id="rId8" imgW="5283000" imgH="495000" progId="Equation.DSMT4">
                  <p:embed/>
                  <p:pic>
                    <p:nvPicPr>
                      <p:cNvPr id="0" name="Object 5"/>
                      <p:cNvPicPr>
                        <a:picLocks noChangeAspect="1" noChangeArrowheads="1"/>
                      </p:cNvPicPr>
                      <p:nvPr/>
                    </p:nvPicPr>
                    <p:blipFill>
                      <a:blip r:embed="rId9"/>
                      <a:srcRect/>
                      <a:stretch>
                        <a:fillRect/>
                      </a:stretch>
                    </p:blipFill>
                    <p:spPr bwMode="auto">
                      <a:xfrm>
                        <a:off x="3416300" y="2733675"/>
                        <a:ext cx="6407150" cy="60642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F24E6D19-0F73-4B85-80E2-445953F8B482}"/>
              </a:ext>
            </a:extLst>
          </p:cNvPr>
          <p:cNvGraphicFramePr>
            <a:graphicFrameLocks noChangeAspect="1"/>
          </p:cNvGraphicFramePr>
          <p:nvPr>
            <p:extLst>
              <p:ext uri="{D42A27DB-BD31-4B8C-83A1-F6EECF244321}">
                <p14:modId xmlns:p14="http://schemas.microsoft.com/office/powerpoint/2010/main" val="111908143"/>
              </p:ext>
            </p:extLst>
          </p:nvPr>
        </p:nvGraphicFramePr>
        <p:xfrm>
          <a:off x="255178" y="3961687"/>
          <a:ext cx="2000148" cy="1368522"/>
        </p:xfrm>
        <a:graphic>
          <a:graphicData uri="http://schemas.openxmlformats.org/presentationml/2006/ole">
            <mc:AlternateContent xmlns:mc="http://schemas.openxmlformats.org/markup-compatibility/2006">
              <mc:Choice xmlns:v="urn:schemas-microsoft-com:vml" Requires="v">
                <p:oleObj name="Bitmap Image" r:id="rId10" imgW="1447925" imgH="975238" progId="Paint.Picture">
                  <p:embed/>
                </p:oleObj>
              </mc:Choice>
              <mc:Fallback>
                <p:oleObj name="Bitmap Image" r:id="rId10" imgW="1447925" imgH="975238" progId="Paint.Picture">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178" y="3961687"/>
                        <a:ext cx="2000148" cy="1368522"/>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ABD0836C-3943-4226-8682-DA44C23F8589}"/>
              </a:ext>
            </a:extLst>
          </p:cNvPr>
          <p:cNvGraphicFramePr>
            <a:graphicFrameLocks noChangeAspect="1"/>
          </p:cNvGraphicFramePr>
          <p:nvPr>
            <p:extLst>
              <p:ext uri="{D42A27DB-BD31-4B8C-83A1-F6EECF244321}">
                <p14:modId xmlns:p14="http://schemas.microsoft.com/office/powerpoint/2010/main" val="2107318211"/>
              </p:ext>
            </p:extLst>
          </p:nvPr>
        </p:nvGraphicFramePr>
        <p:xfrm>
          <a:off x="5540804" y="5562318"/>
          <a:ext cx="1316262" cy="296159"/>
        </p:xfrm>
        <a:graphic>
          <a:graphicData uri="http://schemas.openxmlformats.org/presentationml/2006/ole">
            <mc:AlternateContent xmlns:mc="http://schemas.openxmlformats.org/markup-compatibility/2006">
              <mc:Choice xmlns:v="urn:schemas-microsoft-com:vml" Requires="v">
                <p:oleObj name="Equation" r:id="rId12" imgW="901440" imgH="203040" progId="Equation.DSMT4">
                  <p:embed/>
                </p:oleObj>
              </mc:Choice>
              <mc:Fallback>
                <p:oleObj name="Equation" r:id="rId12" imgW="901440" imgH="203040" progId="Equation.DSMT4">
                  <p:embed/>
                  <p:pic>
                    <p:nvPicPr>
                      <p:cNvPr id="0" name="Object 9"/>
                      <p:cNvPicPr>
                        <a:picLocks noChangeAspect="1" noChangeArrowheads="1"/>
                      </p:cNvPicPr>
                      <p:nvPr/>
                    </p:nvPicPr>
                    <p:blipFill>
                      <a:blip r:embed="rId13"/>
                      <a:srcRect/>
                      <a:stretch>
                        <a:fillRect/>
                      </a:stretch>
                    </p:blipFill>
                    <p:spPr bwMode="auto">
                      <a:xfrm>
                        <a:off x="5540804" y="5562318"/>
                        <a:ext cx="1316262" cy="296159"/>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84BD94B8-4B74-4465-B550-6EFA4473A0A8}"/>
              </a:ext>
            </a:extLst>
          </p:cNvPr>
          <p:cNvGraphicFramePr>
            <a:graphicFrameLocks noChangeAspect="1"/>
          </p:cNvGraphicFramePr>
          <p:nvPr>
            <p:extLst>
              <p:ext uri="{D42A27DB-BD31-4B8C-83A1-F6EECF244321}">
                <p14:modId xmlns:p14="http://schemas.microsoft.com/office/powerpoint/2010/main" val="55902175"/>
              </p:ext>
            </p:extLst>
          </p:nvPr>
        </p:nvGraphicFramePr>
        <p:xfrm>
          <a:off x="7782236" y="5503130"/>
          <a:ext cx="2701925" cy="587375"/>
        </p:xfrm>
        <a:graphic>
          <a:graphicData uri="http://schemas.openxmlformats.org/presentationml/2006/ole">
            <mc:AlternateContent xmlns:mc="http://schemas.openxmlformats.org/markup-compatibility/2006">
              <mc:Choice xmlns:v="urn:schemas-microsoft-com:vml" Requires="v">
                <p:oleObj name="Equation" r:id="rId14" imgW="1955520" imgH="419040" progId="Equation.DSMT4">
                  <p:embed/>
                </p:oleObj>
              </mc:Choice>
              <mc:Fallback>
                <p:oleObj name="Equation" r:id="rId14" imgW="1955520" imgH="419040" progId="Equation.DSMT4">
                  <p:embed/>
                  <p:pic>
                    <p:nvPicPr>
                      <p:cNvPr id="0" name="Object 11"/>
                      <p:cNvPicPr>
                        <a:picLocks noChangeAspect="1" noChangeArrowheads="1"/>
                      </p:cNvPicPr>
                      <p:nvPr/>
                    </p:nvPicPr>
                    <p:blipFill>
                      <a:blip r:embed="rId15"/>
                      <a:srcRect/>
                      <a:stretch>
                        <a:fillRect/>
                      </a:stretch>
                    </p:blipFill>
                    <p:spPr bwMode="auto">
                      <a:xfrm>
                        <a:off x="7782236" y="5503130"/>
                        <a:ext cx="2701925" cy="587375"/>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11F4BE0B-826F-4346-9C2A-CA5F54732BF0}"/>
              </a:ext>
            </a:extLst>
          </p:cNvPr>
          <p:cNvSpPr txBox="1"/>
          <p:nvPr/>
        </p:nvSpPr>
        <p:spPr>
          <a:xfrm>
            <a:off x="255178" y="3491385"/>
            <a:ext cx="7380533" cy="307777"/>
          </a:xfrm>
          <a:prstGeom prst="rect">
            <a:avLst/>
          </a:prstGeom>
          <a:noFill/>
        </p:spPr>
        <p:txBody>
          <a:bodyPr wrap="square" rtlCol="0">
            <a:spAutoFit/>
          </a:bodyPr>
          <a:lstStyle/>
          <a:p>
            <a:r>
              <a:rPr lang="en-US" sz="1400" dirty="0"/>
              <a:t>So we simply have to evaluate this guy, where the G’s are fully interacting ones.</a:t>
            </a:r>
          </a:p>
        </p:txBody>
      </p:sp>
      <mc:AlternateContent xmlns:mc="http://schemas.openxmlformats.org/markup-compatibility/2006" xmlns:p14="http://schemas.microsoft.com/office/powerpoint/2010/main">
        <mc:Choice Requires="p14">
          <p:contentPart p14:bwMode="auto" r:id="rId16">
            <p14:nvContentPartPr>
              <p14:cNvPr id="23" name="Ink 22">
                <a:extLst>
                  <a:ext uri="{FF2B5EF4-FFF2-40B4-BE49-F238E27FC236}">
                    <a16:creationId xmlns:a16="http://schemas.microsoft.com/office/drawing/2014/main" id="{74170C41-2DE0-4DE7-AD30-E32F436ECD1B}"/>
                  </a:ext>
                </a:extLst>
              </p14:cNvPr>
              <p14:cNvContentPartPr/>
              <p14:nvPr/>
            </p14:nvContentPartPr>
            <p14:xfrm>
              <a:off x="7644637" y="3261452"/>
              <a:ext cx="922680" cy="371160"/>
            </p14:xfrm>
          </p:contentPart>
        </mc:Choice>
        <mc:Fallback xmlns="">
          <p:pic>
            <p:nvPicPr>
              <p:cNvPr id="23" name="Ink 22">
                <a:extLst>
                  <a:ext uri="{FF2B5EF4-FFF2-40B4-BE49-F238E27FC236}">
                    <a16:creationId xmlns:a16="http://schemas.microsoft.com/office/drawing/2014/main" id="{74170C41-2DE0-4DE7-AD30-E32F436ECD1B}"/>
                  </a:ext>
                </a:extLst>
              </p:cNvPr>
              <p:cNvPicPr/>
              <p:nvPr/>
            </p:nvPicPr>
            <p:blipFill>
              <a:blip r:embed="rId18"/>
              <a:stretch>
                <a:fillRect/>
              </a:stretch>
            </p:blipFill>
            <p:spPr>
              <a:xfrm>
                <a:off x="7635997" y="3252452"/>
                <a:ext cx="940320" cy="3888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4" name="Ink 23">
                <a:extLst>
                  <a:ext uri="{FF2B5EF4-FFF2-40B4-BE49-F238E27FC236}">
                    <a16:creationId xmlns:a16="http://schemas.microsoft.com/office/drawing/2014/main" id="{D5309520-6BF7-4938-A615-840440B7EAB1}"/>
                  </a:ext>
                </a:extLst>
              </p14:cNvPr>
              <p14:cNvContentPartPr/>
              <p14:nvPr/>
            </p14:nvContentPartPr>
            <p14:xfrm rot="1262103">
              <a:off x="1580431" y="5381055"/>
              <a:ext cx="2039760" cy="123840"/>
            </p14:xfrm>
          </p:contentPart>
        </mc:Choice>
        <mc:Fallback xmlns="">
          <p:pic>
            <p:nvPicPr>
              <p:cNvPr id="24" name="Ink 23">
                <a:extLst>
                  <a:ext uri="{FF2B5EF4-FFF2-40B4-BE49-F238E27FC236}">
                    <a16:creationId xmlns:a16="http://schemas.microsoft.com/office/drawing/2014/main" id="{D5309520-6BF7-4938-A615-840440B7EAB1}"/>
                  </a:ext>
                </a:extLst>
              </p:cNvPr>
              <p:cNvPicPr/>
              <p:nvPr/>
            </p:nvPicPr>
            <p:blipFill>
              <a:blip r:embed="rId20"/>
              <a:stretch>
                <a:fillRect/>
              </a:stretch>
            </p:blipFill>
            <p:spPr>
              <a:xfrm rot="1262103">
                <a:off x="1571431" y="5372415"/>
                <a:ext cx="2057400" cy="141480"/>
              </a:xfrm>
              <a:prstGeom prst="rect">
                <a:avLst/>
              </a:prstGeom>
            </p:spPr>
          </p:pic>
        </mc:Fallback>
      </mc:AlternateContent>
      <p:sp>
        <p:nvSpPr>
          <p:cNvPr id="25" name="TextBox 24">
            <a:extLst>
              <a:ext uri="{FF2B5EF4-FFF2-40B4-BE49-F238E27FC236}">
                <a16:creationId xmlns:a16="http://schemas.microsoft.com/office/drawing/2014/main" id="{9EEF7D7D-E48B-46F5-8DF5-C36032EBF87F}"/>
              </a:ext>
            </a:extLst>
          </p:cNvPr>
          <p:cNvSpPr txBox="1"/>
          <p:nvPr/>
        </p:nvSpPr>
        <p:spPr>
          <a:xfrm>
            <a:off x="3849517" y="5562318"/>
            <a:ext cx="1222104" cy="307777"/>
          </a:xfrm>
          <a:prstGeom prst="rect">
            <a:avLst/>
          </a:prstGeom>
          <a:noFill/>
        </p:spPr>
        <p:txBody>
          <a:bodyPr wrap="square" rtlCol="0">
            <a:spAutoFit/>
          </a:bodyPr>
          <a:lstStyle/>
          <a:p>
            <a:r>
              <a:rPr lang="en-US" sz="1400" dirty="0"/>
              <a:t>And we get:</a:t>
            </a:r>
            <a:endParaRPr lang="en-US" sz="1600" dirty="0"/>
          </a:p>
        </p:txBody>
      </p:sp>
      <p:sp>
        <p:nvSpPr>
          <p:cNvPr id="26" name="TextBox 25">
            <a:extLst>
              <a:ext uri="{FF2B5EF4-FFF2-40B4-BE49-F238E27FC236}">
                <a16:creationId xmlns:a16="http://schemas.microsoft.com/office/drawing/2014/main" id="{225BF768-0780-40F1-A879-3C3BBB9332DD}"/>
              </a:ext>
            </a:extLst>
          </p:cNvPr>
          <p:cNvSpPr txBox="1"/>
          <p:nvPr/>
        </p:nvSpPr>
        <p:spPr>
          <a:xfrm>
            <a:off x="5429839" y="4930219"/>
            <a:ext cx="1427227" cy="369332"/>
          </a:xfrm>
          <a:prstGeom prst="rect">
            <a:avLst/>
          </a:prstGeom>
          <a:noFill/>
        </p:spPr>
        <p:txBody>
          <a:bodyPr wrap="square" rtlCol="0">
            <a:spAutoFit/>
          </a:bodyPr>
          <a:lstStyle/>
          <a:p>
            <a:r>
              <a:rPr lang="en-US" dirty="0"/>
              <a:t>T = 0,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 </a:t>
            </a:r>
            <a:r>
              <a:rPr lang="el-GR"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0.</a:t>
            </a:r>
            <a:endParaRPr lang="en-US" dirty="0"/>
          </a:p>
        </p:txBody>
      </p:sp>
      <p:sp>
        <p:nvSpPr>
          <p:cNvPr id="41" name="TextBox 40">
            <a:extLst>
              <a:ext uri="{FF2B5EF4-FFF2-40B4-BE49-F238E27FC236}">
                <a16:creationId xmlns:a16="http://schemas.microsoft.com/office/drawing/2014/main" id="{F0F1C39B-7CFF-4D8B-9DB2-FC1BD79CBC69}"/>
              </a:ext>
            </a:extLst>
          </p:cNvPr>
          <p:cNvSpPr txBox="1"/>
          <p:nvPr/>
        </p:nvSpPr>
        <p:spPr>
          <a:xfrm>
            <a:off x="7677065" y="4930219"/>
            <a:ext cx="1427227" cy="369332"/>
          </a:xfrm>
          <a:prstGeom prst="rect">
            <a:avLst/>
          </a:prstGeom>
          <a:noFill/>
        </p:spPr>
        <p:txBody>
          <a:bodyPr wrap="square" rtlCol="0">
            <a:spAutoFit/>
          </a:bodyPr>
          <a:lstStyle/>
          <a:p>
            <a:r>
              <a:rPr lang="en-US" dirty="0"/>
              <a:t>T </a:t>
            </a:r>
            <a:r>
              <a:rPr lang="en-US" dirty="0">
                <a:latin typeface="Calibri" panose="020F0502020204030204" pitchFamily="34" charset="0"/>
                <a:cs typeface="Calibri" panose="020F0502020204030204" pitchFamily="34" charset="0"/>
              </a:rPr>
              <a:t>≠</a:t>
            </a:r>
            <a:r>
              <a:rPr lang="en-US" dirty="0"/>
              <a:t> 0, </a:t>
            </a:r>
            <a:r>
              <a:rPr lang="el-GR" dirty="0">
                <a:latin typeface="Calibri" panose="020F0502020204030204" pitchFamily="34" charset="0"/>
                <a:cs typeface="Calibri" panose="020F0502020204030204" pitchFamily="34" charset="0"/>
              </a:rPr>
              <a:t>ω</a:t>
            </a:r>
            <a:r>
              <a:rPr lang="en-US" dirty="0">
                <a:latin typeface="Calibri" panose="020F0502020204030204" pitchFamily="34" charset="0"/>
                <a:cs typeface="Calibri" panose="020F0502020204030204" pitchFamily="34" charset="0"/>
              </a:rPr>
              <a:t> = 0.</a:t>
            </a:r>
            <a:endParaRPr lang="en-US" dirty="0"/>
          </a:p>
        </p:txBody>
      </p:sp>
      <p:sp>
        <p:nvSpPr>
          <p:cNvPr id="21" name="Title 1">
            <a:extLst>
              <a:ext uri="{FF2B5EF4-FFF2-40B4-BE49-F238E27FC236}">
                <a16:creationId xmlns:a16="http://schemas.microsoft.com/office/drawing/2014/main" id="{9CAB382F-48B1-45EE-A173-4ED69D594C73}"/>
              </a:ext>
            </a:extLst>
          </p:cNvPr>
          <p:cNvSpPr txBox="1">
            <a:spLocks/>
          </p:cNvSpPr>
          <p:nvPr/>
        </p:nvSpPr>
        <p:spPr>
          <a:xfrm>
            <a:off x="1799618" y="95401"/>
            <a:ext cx="8569868" cy="61216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u="sng">
                <a:latin typeface="+mn-lt"/>
              </a:rPr>
              <a:t>Superconductors – Nonequilibrium Properties</a:t>
            </a:r>
            <a:endParaRPr lang="en-US" sz="4800" b="1" u="sng">
              <a:latin typeface="+mn-lt"/>
            </a:endParaRPr>
          </a:p>
        </p:txBody>
      </p:sp>
    </p:spTree>
    <p:extLst>
      <p:ext uri="{BB962C8B-B14F-4D97-AF65-F5344CB8AC3E}">
        <p14:creationId xmlns:p14="http://schemas.microsoft.com/office/powerpoint/2010/main" val="902857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CEF1410-754E-4403-A762-F9BA8E46C167}"/>
              </a:ext>
            </a:extLst>
          </p:cNvPr>
          <p:cNvSpPr txBox="1"/>
          <p:nvPr/>
        </p:nvSpPr>
        <p:spPr>
          <a:xfrm>
            <a:off x="255179" y="919623"/>
            <a:ext cx="8530602" cy="307777"/>
          </a:xfrm>
          <a:prstGeom prst="rect">
            <a:avLst/>
          </a:prstGeom>
          <a:noFill/>
        </p:spPr>
        <p:txBody>
          <a:bodyPr wrap="square" rtlCol="0">
            <a:spAutoFit/>
          </a:bodyPr>
          <a:lstStyle/>
          <a:p>
            <a:r>
              <a:rPr lang="en-US" sz="1400" dirty="0"/>
              <a:t>Now want to look at the (disorder averaged) absorptivity and conductivity in the presence of impurities.  Our H is:  </a:t>
            </a:r>
          </a:p>
        </p:txBody>
      </p:sp>
      <p:graphicFrame>
        <p:nvGraphicFramePr>
          <p:cNvPr id="27" name="Object 26">
            <a:extLst>
              <a:ext uri="{FF2B5EF4-FFF2-40B4-BE49-F238E27FC236}">
                <a16:creationId xmlns:a16="http://schemas.microsoft.com/office/drawing/2014/main" id="{DBAEF57B-DACC-4786-A6FB-822D79A238F1}"/>
              </a:ext>
            </a:extLst>
          </p:cNvPr>
          <p:cNvGraphicFramePr>
            <a:graphicFrameLocks noChangeAspect="1"/>
          </p:cNvGraphicFramePr>
          <p:nvPr>
            <p:extLst>
              <p:ext uri="{D42A27DB-BD31-4B8C-83A1-F6EECF244321}">
                <p14:modId xmlns:p14="http://schemas.microsoft.com/office/powerpoint/2010/main" val="1361433336"/>
              </p:ext>
            </p:extLst>
          </p:nvPr>
        </p:nvGraphicFramePr>
        <p:xfrm>
          <a:off x="320102" y="1338432"/>
          <a:ext cx="9332913" cy="576262"/>
        </p:xfrm>
        <a:graphic>
          <a:graphicData uri="http://schemas.openxmlformats.org/presentationml/2006/ole">
            <mc:AlternateContent xmlns:mc="http://schemas.openxmlformats.org/markup-compatibility/2006">
              <mc:Choice xmlns:v="urn:schemas-microsoft-com:vml" Requires="v">
                <p:oleObj name="Equation" r:id="rId2" imgW="6997680" imgH="431640" progId="Equation.DSMT4">
                  <p:embed/>
                </p:oleObj>
              </mc:Choice>
              <mc:Fallback>
                <p:oleObj name="Equation" r:id="rId2" imgW="6997680" imgH="431640" progId="Equation.DSMT4">
                  <p:embed/>
                  <p:pic>
                    <p:nvPicPr>
                      <p:cNvPr id="27" name="Object 26">
                        <a:extLst>
                          <a:ext uri="{FF2B5EF4-FFF2-40B4-BE49-F238E27FC236}">
                            <a16:creationId xmlns:a16="http://schemas.microsoft.com/office/drawing/2014/main" id="{DBAEF57B-DACC-4786-A6FB-822D79A238F1}"/>
                          </a:ext>
                        </a:extLst>
                      </p:cNvPr>
                      <p:cNvPicPr/>
                      <p:nvPr/>
                    </p:nvPicPr>
                    <p:blipFill>
                      <a:blip r:embed="rId3"/>
                      <a:stretch>
                        <a:fillRect/>
                      </a:stretch>
                    </p:blipFill>
                    <p:spPr>
                      <a:xfrm>
                        <a:off x="320102" y="1338432"/>
                        <a:ext cx="9332913" cy="576262"/>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E8A70362-B3FC-416B-9C05-CD2752A28DD1}"/>
              </a:ext>
            </a:extLst>
          </p:cNvPr>
          <p:cNvSpPr txBox="1"/>
          <p:nvPr/>
        </p:nvSpPr>
        <p:spPr>
          <a:xfrm>
            <a:off x="255179" y="2084480"/>
            <a:ext cx="11047559" cy="523220"/>
          </a:xfrm>
          <a:prstGeom prst="rect">
            <a:avLst/>
          </a:prstGeom>
          <a:noFill/>
        </p:spPr>
        <p:txBody>
          <a:bodyPr wrap="square" rtlCol="0">
            <a:spAutoFit/>
          </a:bodyPr>
          <a:lstStyle/>
          <a:p>
            <a:r>
              <a:rPr lang="en-US" sz="1400" dirty="0"/>
              <a:t>Our conductivity tensor was given in previous slide, and if we want the </a:t>
            </a:r>
            <a:r>
              <a:rPr lang="en-US" sz="1400" dirty="0" err="1"/>
              <a:t>absorbtivity</a:t>
            </a:r>
            <a:r>
              <a:rPr lang="en-US" sz="1400" dirty="0"/>
              <a:t>  then we take the real part, and then can take the q = </a:t>
            </a:r>
            <a:r>
              <a:rPr lang="en-US" sz="1400" dirty="0">
                <a:latin typeface="Calibri" panose="020F0502020204030204" pitchFamily="34" charset="0"/>
                <a:cs typeface="Calibri" panose="020F0502020204030204" pitchFamily="34" charset="0"/>
              </a:rPr>
              <a:t>ω = 0 limit to get the DC conductivity too.</a:t>
            </a:r>
            <a:r>
              <a:rPr lang="en-US" sz="1400" dirty="0"/>
              <a:t>  </a:t>
            </a:r>
          </a:p>
        </p:txBody>
      </p:sp>
      <p:graphicFrame>
        <p:nvGraphicFramePr>
          <p:cNvPr id="5" name="Object 4">
            <a:extLst>
              <a:ext uri="{FF2B5EF4-FFF2-40B4-BE49-F238E27FC236}">
                <a16:creationId xmlns:a16="http://schemas.microsoft.com/office/drawing/2014/main" id="{EBDE67D3-E8E0-4BF0-B02E-92483ECFF4C3}"/>
              </a:ext>
            </a:extLst>
          </p:cNvPr>
          <p:cNvGraphicFramePr>
            <a:graphicFrameLocks noChangeAspect="1"/>
          </p:cNvGraphicFramePr>
          <p:nvPr>
            <p:extLst>
              <p:ext uri="{D42A27DB-BD31-4B8C-83A1-F6EECF244321}">
                <p14:modId xmlns:p14="http://schemas.microsoft.com/office/powerpoint/2010/main" val="3063307048"/>
              </p:ext>
            </p:extLst>
          </p:nvPr>
        </p:nvGraphicFramePr>
        <p:xfrm>
          <a:off x="312738" y="2795588"/>
          <a:ext cx="2232025" cy="485775"/>
        </p:xfrm>
        <a:graphic>
          <a:graphicData uri="http://schemas.openxmlformats.org/presentationml/2006/ole">
            <mc:AlternateContent xmlns:mc="http://schemas.openxmlformats.org/markup-compatibility/2006">
              <mc:Choice xmlns:v="urn:schemas-microsoft-com:vml" Requires="v">
                <p:oleObj name="Equation" r:id="rId4" imgW="1803240" imgH="393480" progId="Equation.DSMT4">
                  <p:embed/>
                </p:oleObj>
              </mc:Choice>
              <mc:Fallback>
                <p:oleObj name="Equation" r:id="rId4" imgW="1803240" imgH="393480" progId="Equation.DSMT4">
                  <p:embed/>
                  <p:pic>
                    <p:nvPicPr>
                      <p:cNvPr id="5" name="Object 4">
                        <a:extLst>
                          <a:ext uri="{FF2B5EF4-FFF2-40B4-BE49-F238E27FC236}">
                            <a16:creationId xmlns:a16="http://schemas.microsoft.com/office/drawing/2014/main" id="{EBDE67D3-E8E0-4BF0-B02E-92483ECFF4C3}"/>
                          </a:ext>
                        </a:extLst>
                      </p:cNvPr>
                      <p:cNvPicPr>
                        <a:picLocks noChangeAspect="1" noChangeArrowheads="1"/>
                      </p:cNvPicPr>
                      <p:nvPr/>
                    </p:nvPicPr>
                    <p:blipFill>
                      <a:blip r:embed="rId5"/>
                      <a:srcRect/>
                      <a:stretch>
                        <a:fillRect/>
                      </a:stretch>
                    </p:blipFill>
                    <p:spPr bwMode="auto">
                      <a:xfrm>
                        <a:off x="312738" y="2795588"/>
                        <a:ext cx="2232025" cy="48577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F767A994-1521-43BE-816C-D4C6672CC6E3}"/>
              </a:ext>
            </a:extLst>
          </p:cNvPr>
          <p:cNvGraphicFramePr>
            <a:graphicFrameLocks noChangeAspect="1"/>
          </p:cNvGraphicFramePr>
          <p:nvPr>
            <p:extLst>
              <p:ext uri="{D42A27DB-BD31-4B8C-83A1-F6EECF244321}">
                <p14:modId xmlns:p14="http://schemas.microsoft.com/office/powerpoint/2010/main" val="1437585238"/>
              </p:ext>
            </p:extLst>
          </p:nvPr>
        </p:nvGraphicFramePr>
        <p:xfrm>
          <a:off x="8298121" y="3626393"/>
          <a:ext cx="3627437" cy="822325"/>
        </p:xfrm>
        <a:graphic>
          <a:graphicData uri="http://schemas.openxmlformats.org/presentationml/2006/ole">
            <mc:AlternateContent xmlns:mc="http://schemas.openxmlformats.org/markup-compatibility/2006">
              <mc:Choice xmlns:v="urn:schemas-microsoft-com:vml" Requires="v">
                <p:oleObj name="Equation" r:id="rId6" imgW="2793960" imgH="622080" progId="Equation.DSMT4">
                  <p:embed/>
                </p:oleObj>
              </mc:Choice>
              <mc:Fallback>
                <p:oleObj name="Equation" r:id="rId6" imgW="2793960" imgH="622080" progId="Equation.DSMT4">
                  <p:embed/>
                  <p:pic>
                    <p:nvPicPr>
                      <p:cNvPr id="7" name="Object 6">
                        <a:extLst>
                          <a:ext uri="{FF2B5EF4-FFF2-40B4-BE49-F238E27FC236}">
                            <a16:creationId xmlns:a16="http://schemas.microsoft.com/office/drawing/2014/main" id="{F767A994-1521-43BE-816C-D4C6672CC6E3}"/>
                          </a:ext>
                        </a:extLst>
                      </p:cNvPr>
                      <p:cNvPicPr>
                        <a:picLocks noChangeAspect="1" noChangeArrowheads="1"/>
                      </p:cNvPicPr>
                      <p:nvPr/>
                    </p:nvPicPr>
                    <p:blipFill>
                      <a:blip r:embed="rId7"/>
                      <a:srcRect/>
                      <a:stretch>
                        <a:fillRect/>
                      </a:stretch>
                    </p:blipFill>
                    <p:spPr bwMode="auto">
                      <a:xfrm>
                        <a:off x="8298121" y="3626393"/>
                        <a:ext cx="3627437" cy="8223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31334186-0756-49EB-9256-50769D0B5A59}"/>
              </a:ext>
            </a:extLst>
          </p:cNvPr>
          <p:cNvGraphicFramePr>
            <a:graphicFrameLocks noChangeAspect="1"/>
          </p:cNvGraphicFramePr>
          <p:nvPr>
            <p:extLst>
              <p:ext uri="{D42A27DB-BD31-4B8C-83A1-F6EECF244321}">
                <p14:modId xmlns:p14="http://schemas.microsoft.com/office/powerpoint/2010/main" val="2567156321"/>
              </p:ext>
            </p:extLst>
          </p:nvPr>
        </p:nvGraphicFramePr>
        <p:xfrm>
          <a:off x="3369166" y="2722435"/>
          <a:ext cx="6407150" cy="606425"/>
        </p:xfrm>
        <a:graphic>
          <a:graphicData uri="http://schemas.openxmlformats.org/presentationml/2006/ole">
            <mc:AlternateContent xmlns:mc="http://schemas.openxmlformats.org/markup-compatibility/2006">
              <mc:Choice xmlns:v="urn:schemas-microsoft-com:vml" Requires="v">
                <p:oleObj name="Equation" r:id="rId8" imgW="5283000" imgH="495000" progId="Equation.DSMT4">
                  <p:embed/>
                </p:oleObj>
              </mc:Choice>
              <mc:Fallback>
                <p:oleObj name="Equation" r:id="rId8" imgW="5283000" imgH="495000" progId="Equation.DSMT4">
                  <p:embed/>
                  <p:pic>
                    <p:nvPicPr>
                      <p:cNvPr id="9" name="Object 8">
                        <a:extLst>
                          <a:ext uri="{FF2B5EF4-FFF2-40B4-BE49-F238E27FC236}">
                            <a16:creationId xmlns:a16="http://schemas.microsoft.com/office/drawing/2014/main" id="{31334186-0756-49EB-9256-50769D0B5A59}"/>
                          </a:ext>
                        </a:extLst>
                      </p:cNvPr>
                      <p:cNvPicPr>
                        <a:picLocks noChangeAspect="1" noChangeArrowheads="1"/>
                      </p:cNvPicPr>
                      <p:nvPr/>
                    </p:nvPicPr>
                    <p:blipFill>
                      <a:blip r:embed="rId9"/>
                      <a:srcRect/>
                      <a:stretch>
                        <a:fillRect/>
                      </a:stretch>
                    </p:blipFill>
                    <p:spPr bwMode="auto">
                      <a:xfrm>
                        <a:off x="3369166" y="2722435"/>
                        <a:ext cx="6407150" cy="60642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F24E6D19-0F73-4B85-80E2-445953F8B482}"/>
              </a:ext>
            </a:extLst>
          </p:cNvPr>
          <p:cNvGraphicFramePr>
            <a:graphicFrameLocks noChangeAspect="1"/>
          </p:cNvGraphicFramePr>
          <p:nvPr>
            <p:extLst>
              <p:ext uri="{D42A27DB-BD31-4B8C-83A1-F6EECF244321}">
                <p14:modId xmlns:p14="http://schemas.microsoft.com/office/powerpoint/2010/main" val="1694772013"/>
              </p:ext>
            </p:extLst>
          </p:nvPr>
        </p:nvGraphicFramePr>
        <p:xfrm>
          <a:off x="266442" y="4037556"/>
          <a:ext cx="2000148" cy="1368522"/>
        </p:xfrm>
        <a:graphic>
          <a:graphicData uri="http://schemas.openxmlformats.org/presentationml/2006/ole">
            <mc:AlternateContent xmlns:mc="http://schemas.openxmlformats.org/markup-compatibility/2006">
              <mc:Choice xmlns:v="urn:schemas-microsoft-com:vml" Requires="v">
                <p:oleObj name="Bitmap Image" r:id="rId10" imgW="1447925" imgH="975238" progId="Paint.Picture">
                  <p:embed/>
                </p:oleObj>
              </mc:Choice>
              <mc:Fallback>
                <p:oleObj name="Bitmap Image" r:id="rId10" imgW="1447925" imgH="975238" progId="Paint.Picture">
                  <p:embed/>
                  <p:pic>
                    <p:nvPicPr>
                      <p:cNvPr id="18" name="Object 17">
                        <a:extLst>
                          <a:ext uri="{FF2B5EF4-FFF2-40B4-BE49-F238E27FC236}">
                            <a16:creationId xmlns:a16="http://schemas.microsoft.com/office/drawing/2014/main" id="{F24E6D19-0F73-4B85-80E2-445953F8B48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6442" y="4037556"/>
                        <a:ext cx="2000148" cy="1368522"/>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11F4BE0B-826F-4346-9C2A-CA5F54732BF0}"/>
              </a:ext>
            </a:extLst>
          </p:cNvPr>
          <p:cNvSpPr txBox="1"/>
          <p:nvPr/>
        </p:nvSpPr>
        <p:spPr>
          <a:xfrm>
            <a:off x="226897" y="3500545"/>
            <a:ext cx="8026065" cy="523220"/>
          </a:xfrm>
          <a:prstGeom prst="rect">
            <a:avLst/>
          </a:prstGeom>
          <a:noFill/>
        </p:spPr>
        <p:txBody>
          <a:bodyPr wrap="square" rtlCol="0">
            <a:spAutoFit/>
          </a:bodyPr>
          <a:lstStyle/>
          <a:p>
            <a:r>
              <a:rPr lang="en-US" sz="1400" dirty="0"/>
              <a:t>The simplest approximation to this is guy, where the GF’s are fully interacting and (up to self-consistent Born approximation) fully disorder averaged GF’s.  But otherwise no impurity ladders, for simplicity.</a:t>
            </a:r>
          </a:p>
        </p:txBody>
      </p:sp>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74170C41-2DE0-4DE7-AD30-E32F436ECD1B}"/>
                  </a:ext>
                </a:extLst>
              </p14:cNvPr>
              <p14:cNvContentPartPr/>
              <p14:nvPr/>
            </p14:nvContentPartPr>
            <p14:xfrm>
              <a:off x="7644637" y="3261452"/>
              <a:ext cx="922680" cy="371160"/>
            </p14:xfrm>
          </p:contentPart>
        </mc:Choice>
        <mc:Fallback xmlns="">
          <p:pic>
            <p:nvPicPr>
              <p:cNvPr id="23" name="Ink 22">
                <a:extLst>
                  <a:ext uri="{FF2B5EF4-FFF2-40B4-BE49-F238E27FC236}">
                    <a16:creationId xmlns:a16="http://schemas.microsoft.com/office/drawing/2014/main" id="{74170C41-2DE0-4DE7-AD30-E32F436ECD1B}"/>
                  </a:ext>
                </a:extLst>
              </p:cNvPr>
              <p:cNvPicPr/>
              <p:nvPr/>
            </p:nvPicPr>
            <p:blipFill>
              <a:blip r:embed="rId18"/>
              <a:stretch>
                <a:fillRect/>
              </a:stretch>
            </p:blipFill>
            <p:spPr>
              <a:xfrm>
                <a:off x="7635997" y="3252452"/>
                <a:ext cx="940320" cy="3888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4" name="Ink 23">
                <a:extLst>
                  <a:ext uri="{FF2B5EF4-FFF2-40B4-BE49-F238E27FC236}">
                    <a16:creationId xmlns:a16="http://schemas.microsoft.com/office/drawing/2014/main" id="{D5309520-6BF7-4938-A615-840440B7EAB1}"/>
                  </a:ext>
                </a:extLst>
              </p14:cNvPr>
              <p14:cNvContentPartPr/>
              <p14:nvPr/>
            </p14:nvContentPartPr>
            <p14:xfrm rot="366711">
              <a:off x="1429546" y="5197843"/>
              <a:ext cx="2039760" cy="123840"/>
            </p14:xfrm>
          </p:contentPart>
        </mc:Choice>
        <mc:Fallback xmlns="">
          <p:pic>
            <p:nvPicPr>
              <p:cNvPr id="24" name="Ink 23">
                <a:extLst>
                  <a:ext uri="{FF2B5EF4-FFF2-40B4-BE49-F238E27FC236}">
                    <a16:creationId xmlns:a16="http://schemas.microsoft.com/office/drawing/2014/main" id="{D5309520-6BF7-4938-A615-840440B7EAB1}"/>
                  </a:ext>
                </a:extLst>
              </p:cNvPr>
              <p:cNvPicPr/>
              <p:nvPr/>
            </p:nvPicPr>
            <p:blipFill>
              <a:blip r:embed="rId20"/>
              <a:stretch>
                <a:fillRect/>
              </a:stretch>
            </p:blipFill>
            <p:spPr>
              <a:xfrm rot="366711">
                <a:off x="1420546" y="5188843"/>
                <a:ext cx="2057400" cy="141480"/>
              </a:xfrm>
              <a:prstGeom prst="rect">
                <a:avLst/>
              </a:prstGeom>
            </p:spPr>
          </p:pic>
        </mc:Fallback>
      </mc:AlternateContent>
      <p:sp>
        <p:nvSpPr>
          <p:cNvPr id="25" name="TextBox 24">
            <a:extLst>
              <a:ext uri="{FF2B5EF4-FFF2-40B4-BE49-F238E27FC236}">
                <a16:creationId xmlns:a16="http://schemas.microsoft.com/office/drawing/2014/main" id="{9EEF7D7D-E48B-46F5-8DF5-C36032EBF87F}"/>
              </a:ext>
            </a:extLst>
          </p:cNvPr>
          <p:cNvSpPr txBox="1"/>
          <p:nvPr/>
        </p:nvSpPr>
        <p:spPr>
          <a:xfrm>
            <a:off x="1655538" y="5429917"/>
            <a:ext cx="1222104" cy="523220"/>
          </a:xfrm>
          <a:prstGeom prst="rect">
            <a:avLst/>
          </a:prstGeom>
          <a:noFill/>
        </p:spPr>
        <p:txBody>
          <a:bodyPr wrap="square" rtlCol="0">
            <a:spAutoFit/>
          </a:bodyPr>
          <a:lstStyle/>
          <a:p>
            <a:r>
              <a:rPr lang="en-US" sz="1400" dirty="0"/>
              <a:t>And we get, supposedly:</a:t>
            </a:r>
            <a:endParaRPr lang="en-US" sz="1600" dirty="0"/>
          </a:p>
        </p:txBody>
      </p:sp>
      <p:pic>
        <p:nvPicPr>
          <p:cNvPr id="21" name="Picture 20" descr="Diagram&#10;&#10;Description automatically generated">
            <a:extLst>
              <a:ext uri="{FF2B5EF4-FFF2-40B4-BE49-F238E27FC236}">
                <a16:creationId xmlns:a16="http://schemas.microsoft.com/office/drawing/2014/main" id="{832EA94A-980D-486B-8B3B-CA1DC0557EF4}"/>
              </a:ext>
            </a:extLst>
          </p:cNvPr>
          <p:cNvPicPr>
            <a:picLocks noChangeAspect="1"/>
          </p:cNvPicPr>
          <p:nvPr/>
        </p:nvPicPr>
        <p:blipFill>
          <a:blip r:embed="rId21"/>
          <a:stretch>
            <a:fillRect/>
          </a:stretch>
        </p:blipFill>
        <p:spPr>
          <a:xfrm>
            <a:off x="3967133" y="4448718"/>
            <a:ext cx="2128867" cy="1953399"/>
          </a:xfrm>
          <a:prstGeom prst="rect">
            <a:avLst/>
          </a:prstGeom>
        </p:spPr>
      </p:pic>
      <p:sp>
        <p:nvSpPr>
          <p:cNvPr id="6" name="TextBox 5">
            <a:extLst>
              <a:ext uri="{FF2B5EF4-FFF2-40B4-BE49-F238E27FC236}">
                <a16:creationId xmlns:a16="http://schemas.microsoft.com/office/drawing/2014/main" id="{2709357B-2DE1-4407-8C2B-6F30DA62F0EB}"/>
              </a:ext>
            </a:extLst>
          </p:cNvPr>
          <p:cNvSpPr txBox="1"/>
          <p:nvPr/>
        </p:nvSpPr>
        <p:spPr>
          <a:xfrm>
            <a:off x="6664751" y="4916610"/>
            <a:ext cx="5260807" cy="1323439"/>
          </a:xfrm>
          <a:prstGeom prst="rect">
            <a:avLst/>
          </a:prstGeom>
          <a:noFill/>
        </p:spPr>
        <p:txBody>
          <a:bodyPr wrap="square" rtlCol="0">
            <a:spAutoFit/>
          </a:bodyPr>
          <a:lstStyle/>
          <a:p>
            <a:r>
              <a:rPr lang="en-US" sz="1600" dirty="0"/>
              <a:t>Supposed to get same result at </a:t>
            </a:r>
            <a:r>
              <a:rPr lang="el-GR" sz="1600" dirty="0">
                <a:latin typeface="Calibri" panose="020F0502020204030204" pitchFamily="34" charset="0"/>
                <a:cs typeface="Calibri" panose="020F0502020204030204" pitchFamily="34" charset="0"/>
              </a:rPr>
              <a:t>ω</a:t>
            </a:r>
            <a:r>
              <a:rPr lang="en-US" sz="1600" dirty="0">
                <a:latin typeface="Calibri" panose="020F0502020204030204" pitchFamily="34" charset="0"/>
                <a:cs typeface="Calibri" panose="020F0502020204030204" pitchFamily="34" charset="0"/>
              </a:rPr>
              <a:t> = 0 as for clean superconductor, a gap up till </a:t>
            </a:r>
            <a:r>
              <a:rPr lang="el-GR" sz="1600" dirty="0">
                <a:latin typeface="Calibri" panose="020F0502020204030204" pitchFamily="34" charset="0"/>
                <a:cs typeface="Calibri" panose="020F0502020204030204" pitchFamily="34" charset="0"/>
              </a:rPr>
              <a:t>ω</a:t>
            </a:r>
            <a:r>
              <a:rPr lang="en-US" sz="1600" dirty="0">
                <a:latin typeface="Calibri" panose="020F0502020204030204" pitchFamily="34" charset="0"/>
                <a:cs typeface="Calibri" panose="020F0502020204030204" pitchFamily="34" charset="0"/>
              </a:rPr>
              <a:t> = 2</a:t>
            </a:r>
            <a:r>
              <a:rPr lang="el-GR" sz="1600" dirty="0">
                <a:latin typeface="Calibri" panose="020F0502020204030204" pitchFamily="34" charset="0"/>
                <a:cs typeface="Calibri" panose="020F0502020204030204" pitchFamily="34" charset="0"/>
              </a:rPr>
              <a:t>Δ</a:t>
            </a:r>
            <a:r>
              <a:rPr lang="en-US" sz="1600" dirty="0">
                <a:latin typeface="Calibri" panose="020F0502020204030204" pitchFamily="34" charset="0"/>
                <a:cs typeface="Calibri" panose="020F0502020204030204" pitchFamily="34" charset="0"/>
              </a:rPr>
              <a:t>, and then non-zero behavior for </a:t>
            </a:r>
            <a:r>
              <a:rPr lang="el-GR" sz="1600" dirty="0">
                <a:latin typeface="Calibri" panose="020F0502020204030204" pitchFamily="34" charset="0"/>
                <a:cs typeface="Calibri" panose="020F0502020204030204" pitchFamily="34" charset="0"/>
              </a:rPr>
              <a:t>ω</a:t>
            </a:r>
            <a:r>
              <a:rPr lang="en-US" sz="1600" dirty="0">
                <a:latin typeface="Calibri" panose="020F0502020204030204" pitchFamily="34" charset="0"/>
                <a:cs typeface="Calibri" panose="020F0502020204030204" pitchFamily="34" charset="0"/>
              </a:rPr>
              <a:t> &gt; 2</a:t>
            </a:r>
            <a:r>
              <a:rPr lang="el-GR" sz="1600" dirty="0">
                <a:latin typeface="Calibri" panose="020F0502020204030204" pitchFamily="34" charset="0"/>
                <a:cs typeface="Calibri" panose="020F0502020204030204" pitchFamily="34" charset="0"/>
              </a:rPr>
              <a:t>Δ</a:t>
            </a:r>
            <a:r>
              <a:rPr lang="en-US" sz="1600" dirty="0">
                <a:latin typeface="Calibri" panose="020F0502020204030204" pitchFamily="34" charset="0"/>
                <a:cs typeface="Calibri" panose="020F0502020204030204" pitchFamily="34" charset="0"/>
              </a:rPr>
              <a:t>.  So altogether, identical to clean conductor, except for non-zero result for </a:t>
            </a:r>
            <a:r>
              <a:rPr lang="el-GR" sz="1600" dirty="0">
                <a:latin typeface="Calibri" panose="020F0502020204030204" pitchFamily="34" charset="0"/>
                <a:cs typeface="Calibri" panose="020F0502020204030204" pitchFamily="34" charset="0"/>
              </a:rPr>
              <a:t>ω</a:t>
            </a:r>
            <a:r>
              <a:rPr lang="en-US" sz="1600" dirty="0">
                <a:latin typeface="Calibri" panose="020F0502020204030204" pitchFamily="34" charset="0"/>
                <a:cs typeface="Calibri" panose="020F0502020204030204" pitchFamily="34" charset="0"/>
              </a:rPr>
              <a:t> &gt; 2</a:t>
            </a:r>
            <a:r>
              <a:rPr lang="el-GR" sz="1600">
                <a:latin typeface="Calibri" panose="020F0502020204030204" pitchFamily="34" charset="0"/>
                <a:cs typeface="Calibri" panose="020F0502020204030204" pitchFamily="34" charset="0"/>
              </a:rPr>
              <a:t>Δ</a:t>
            </a:r>
            <a:r>
              <a:rPr lang="en-US" sz="1600">
                <a:latin typeface="Calibri" panose="020F0502020204030204" pitchFamily="34" charset="0"/>
                <a:cs typeface="Calibri" panose="020F0502020204030204" pitchFamily="34" charset="0"/>
              </a:rPr>
              <a:t>.  And this must damp to zero eventually as </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continues to increase.</a:t>
            </a:r>
            <a:endParaRPr lang="en-US" sz="1600" dirty="0"/>
          </a:p>
        </p:txBody>
      </p:sp>
      <p:sp>
        <p:nvSpPr>
          <p:cNvPr id="19" name="Title 1">
            <a:extLst>
              <a:ext uri="{FF2B5EF4-FFF2-40B4-BE49-F238E27FC236}">
                <a16:creationId xmlns:a16="http://schemas.microsoft.com/office/drawing/2014/main" id="{10E4F1E5-5366-4AE8-A6F4-5A224C9E31C7}"/>
              </a:ext>
            </a:extLst>
          </p:cNvPr>
          <p:cNvSpPr>
            <a:spLocks noGrp="1"/>
          </p:cNvSpPr>
          <p:nvPr>
            <p:ph type="ctrTitle"/>
          </p:nvPr>
        </p:nvSpPr>
        <p:spPr>
          <a:xfrm>
            <a:off x="1799618" y="95401"/>
            <a:ext cx="8569868" cy="612169"/>
          </a:xfrm>
        </p:spPr>
        <p:txBody>
          <a:bodyPr>
            <a:noAutofit/>
          </a:bodyPr>
          <a:lstStyle/>
          <a:p>
            <a:r>
              <a:rPr lang="en-US" sz="3200" b="1" u="sng">
                <a:latin typeface="+mn-lt"/>
              </a:rPr>
              <a:t>Superconductors – Nonequilibrium Properties</a:t>
            </a:r>
            <a:endParaRPr lang="en-US" sz="4800" b="1" u="sng">
              <a:latin typeface="+mn-lt"/>
            </a:endParaRPr>
          </a:p>
        </p:txBody>
      </p:sp>
    </p:spTree>
    <p:extLst>
      <p:ext uri="{BB962C8B-B14F-4D97-AF65-F5344CB8AC3E}">
        <p14:creationId xmlns:p14="http://schemas.microsoft.com/office/powerpoint/2010/main" val="12998875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E821D1-61C0-4798-AC8D-0435D01ACB24}"/>
              </a:ext>
            </a:extLst>
          </p:cNvPr>
          <p:cNvSpPr>
            <a:spLocks noChangeArrowheads="1"/>
          </p:cNvSpPr>
          <p:nvPr/>
        </p:nvSpPr>
        <p:spPr bwMode="auto">
          <a:xfrm>
            <a:off x="169683"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CEF1410-754E-4403-A762-F9BA8E46C167}"/>
              </a:ext>
            </a:extLst>
          </p:cNvPr>
          <p:cNvSpPr txBox="1"/>
          <p:nvPr/>
        </p:nvSpPr>
        <p:spPr>
          <a:xfrm>
            <a:off x="628822" y="1030430"/>
            <a:ext cx="10460710" cy="738664"/>
          </a:xfrm>
          <a:prstGeom prst="rect">
            <a:avLst/>
          </a:prstGeom>
          <a:noFill/>
        </p:spPr>
        <p:txBody>
          <a:bodyPr wrap="square" rtlCol="0">
            <a:spAutoFit/>
          </a:bodyPr>
          <a:lstStyle/>
          <a:p>
            <a:r>
              <a:rPr lang="en-US" sz="1400"/>
              <a:t>Just throwing this out there as addendum.  As one will suspect given prior results on the conductivity, the resistivity of our superconductor will precipitously drop to zero once the critical temperature has been reached.  There doesn’t seem to be a major difference in behavior between Type I’s and Type II’s.  </a:t>
            </a:r>
            <a:endParaRPr lang="en-US" sz="1400" dirty="0"/>
          </a:p>
        </p:txBody>
      </p:sp>
      <p:sp>
        <p:nvSpPr>
          <p:cNvPr id="19" name="Title 1">
            <a:extLst>
              <a:ext uri="{FF2B5EF4-FFF2-40B4-BE49-F238E27FC236}">
                <a16:creationId xmlns:a16="http://schemas.microsoft.com/office/drawing/2014/main" id="{10E4F1E5-5366-4AE8-A6F4-5A224C9E31C7}"/>
              </a:ext>
            </a:extLst>
          </p:cNvPr>
          <p:cNvSpPr>
            <a:spLocks noGrp="1"/>
          </p:cNvSpPr>
          <p:nvPr>
            <p:ph type="ctrTitle"/>
          </p:nvPr>
        </p:nvSpPr>
        <p:spPr>
          <a:xfrm>
            <a:off x="1799618" y="95401"/>
            <a:ext cx="8569868" cy="612169"/>
          </a:xfrm>
        </p:spPr>
        <p:txBody>
          <a:bodyPr>
            <a:noAutofit/>
          </a:bodyPr>
          <a:lstStyle/>
          <a:p>
            <a:r>
              <a:rPr lang="en-US" sz="3200" b="1" u="sng">
                <a:latin typeface="+mn-lt"/>
              </a:rPr>
              <a:t>Superconductors – Nonequilibrium Properties</a:t>
            </a:r>
            <a:endParaRPr lang="en-US" sz="4800" b="1" u="sng">
              <a:latin typeface="+mn-lt"/>
            </a:endParaRPr>
          </a:p>
        </p:txBody>
      </p:sp>
      <p:pic>
        <p:nvPicPr>
          <p:cNvPr id="12" name="Picture 11">
            <a:extLst>
              <a:ext uri="{FF2B5EF4-FFF2-40B4-BE49-F238E27FC236}">
                <a16:creationId xmlns:a16="http://schemas.microsoft.com/office/drawing/2014/main" id="{95012FC8-857F-43F5-9133-ED4E0DB0CA57}"/>
              </a:ext>
            </a:extLst>
          </p:cNvPr>
          <p:cNvPicPr>
            <a:picLocks noChangeAspect="1"/>
          </p:cNvPicPr>
          <p:nvPr/>
        </p:nvPicPr>
        <p:blipFill>
          <a:blip r:embed="rId2"/>
          <a:stretch>
            <a:fillRect/>
          </a:stretch>
        </p:blipFill>
        <p:spPr>
          <a:xfrm>
            <a:off x="628822" y="2447922"/>
            <a:ext cx="2990850" cy="2133600"/>
          </a:xfrm>
          <a:prstGeom prst="rect">
            <a:avLst/>
          </a:prstGeom>
        </p:spPr>
      </p:pic>
    </p:spTree>
    <p:extLst>
      <p:ext uri="{BB962C8B-B14F-4D97-AF65-F5344CB8AC3E}">
        <p14:creationId xmlns:p14="http://schemas.microsoft.com/office/powerpoint/2010/main" val="1229126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2" y="115363"/>
            <a:ext cx="5247767" cy="709154"/>
          </a:xfrm>
        </p:spPr>
        <p:txBody>
          <a:bodyPr>
            <a:normAutofit/>
          </a:bodyPr>
          <a:lstStyle/>
          <a:p>
            <a:r>
              <a:rPr lang="en-US" sz="3600" b="1" u="sng">
                <a:latin typeface="+mn-lt"/>
              </a:rPr>
              <a:t>Phonons - Excitations</a:t>
            </a:r>
            <a:endParaRPr lang="en-US" b="1" u="sng">
              <a:latin typeface="+mn-lt"/>
            </a:endParaRPr>
          </a:p>
        </p:txBody>
      </p:sp>
      <p:sp>
        <p:nvSpPr>
          <p:cNvPr id="23" name="TextBox 22">
            <a:extLst>
              <a:ext uri="{FF2B5EF4-FFF2-40B4-BE49-F238E27FC236}">
                <a16:creationId xmlns:a16="http://schemas.microsoft.com/office/drawing/2014/main" id="{9CA4DCA1-A8CA-4E96-BD7F-6C08D54203E0}"/>
              </a:ext>
            </a:extLst>
          </p:cNvPr>
          <p:cNvSpPr txBox="1"/>
          <p:nvPr/>
        </p:nvSpPr>
        <p:spPr>
          <a:xfrm>
            <a:off x="450734" y="5417832"/>
            <a:ext cx="3283886" cy="738664"/>
          </a:xfrm>
          <a:prstGeom prst="rect">
            <a:avLst/>
          </a:prstGeom>
          <a:noFill/>
        </p:spPr>
        <p:txBody>
          <a:bodyPr wrap="square" rtlCol="0">
            <a:spAutoFit/>
          </a:bodyPr>
          <a:lstStyle/>
          <a:p>
            <a:r>
              <a:rPr lang="en-US" sz="1400"/>
              <a:t>And eventually we find, using our RPA result for </a:t>
            </a:r>
            <a:r>
              <a:rPr lang="el-GR" sz="1400"/>
              <a:t>Π</a:t>
            </a:r>
            <a:r>
              <a:rPr lang="en-US" sz="1400"/>
              <a:t>, that we can approximate the pole as being at, in small q limit:</a:t>
            </a:r>
          </a:p>
        </p:txBody>
      </p:sp>
      <p:graphicFrame>
        <p:nvGraphicFramePr>
          <p:cNvPr id="25" name="Object 24">
            <a:extLst>
              <a:ext uri="{FF2B5EF4-FFF2-40B4-BE49-F238E27FC236}">
                <a16:creationId xmlns:a16="http://schemas.microsoft.com/office/drawing/2014/main" id="{E3019DD9-167B-4597-869E-04F160404FE6}"/>
              </a:ext>
            </a:extLst>
          </p:cNvPr>
          <p:cNvGraphicFramePr>
            <a:graphicFrameLocks noChangeAspect="1"/>
          </p:cNvGraphicFramePr>
          <p:nvPr>
            <p:extLst>
              <p:ext uri="{D42A27DB-BD31-4B8C-83A1-F6EECF244321}">
                <p14:modId xmlns:p14="http://schemas.microsoft.com/office/powerpoint/2010/main" val="954225888"/>
              </p:ext>
            </p:extLst>
          </p:nvPr>
        </p:nvGraphicFramePr>
        <p:xfrm>
          <a:off x="3816709" y="5502221"/>
          <a:ext cx="3484562" cy="558800"/>
        </p:xfrm>
        <a:graphic>
          <a:graphicData uri="http://schemas.openxmlformats.org/presentationml/2006/ole">
            <mc:AlternateContent xmlns:mc="http://schemas.openxmlformats.org/markup-compatibility/2006">
              <mc:Choice xmlns:v="urn:schemas-microsoft-com:vml" Requires="v">
                <p:oleObj name="Equation" r:id="rId2" imgW="2793960" imgH="444240" progId="Equation.DSMT4">
                  <p:embed/>
                </p:oleObj>
              </mc:Choice>
              <mc:Fallback>
                <p:oleObj name="Equation" r:id="rId2" imgW="2793960" imgH="444240" progId="Equation.DSMT4">
                  <p:embed/>
                  <p:pic>
                    <p:nvPicPr>
                      <p:cNvPr id="25" name="Object 24">
                        <a:extLst>
                          <a:ext uri="{FF2B5EF4-FFF2-40B4-BE49-F238E27FC236}">
                            <a16:creationId xmlns:a16="http://schemas.microsoft.com/office/drawing/2014/main" id="{E3019DD9-167B-4597-869E-04F160404FE6}"/>
                          </a:ext>
                        </a:extLst>
                      </p:cNvPr>
                      <p:cNvPicPr>
                        <a:picLocks noChangeAspect="1" noChangeArrowheads="1"/>
                      </p:cNvPicPr>
                      <p:nvPr/>
                    </p:nvPicPr>
                    <p:blipFill>
                      <a:blip r:embed="rId3"/>
                      <a:srcRect/>
                      <a:stretch>
                        <a:fillRect/>
                      </a:stretch>
                    </p:blipFill>
                    <p:spPr bwMode="auto">
                      <a:xfrm>
                        <a:off x="3816709" y="5502221"/>
                        <a:ext cx="3484562" cy="558800"/>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BCDE7BCF-B304-4A59-8BCA-4FA7092BB962}"/>
              </a:ext>
            </a:extLst>
          </p:cNvPr>
          <p:cNvPicPr>
            <a:picLocks noChangeAspect="1"/>
          </p:cNvPicPr>
          <p:nvPr/>
        </p:nvPicPr>
        <p:blipFill>
          <a:blip r:embed="rId4"/>
          <a:stretch>
            <a:fillRect/>
          </a:stretch>
        </p:blipFill>
        <p:spPr>
          <a:xfrm>
            <a:off x="394172" y="2356513"/>
            <a:ext cx="4426498" cy="849236"/>
          </a:xfrm>
          <a:prstGeom prst="rect">
            <a:avLst/>
          </a:prstGeom>
        </p:spPr>
      </p:pic>
      <p:sp>
        <p:nvSpPr>
          <p:cNvPr id="13" name="TextBox 12">
            <a:extLst>
              <a:ext uri="{FF2B5EF4-FFF2-40B4-BE49-F238E27FC236}">
                <a16:creationId xmlns:a16="http://schemas.microsoft.com/office/drawing/2014/main" id="{7C491355-39F8-4905-866A-BA8E4F0855E8}"/>
              </a:ext>
            </a:extLst>
          </p:cNvPr>
          <p:cNvSpPr txBox="1"/>
          <p:nvPr/>
        </p:nvSpPr>
        <p:spPr>
          <a:xfrm>
            <a:off x="345193" y="1312672"/>
            <a:ext cx="11022162" cy="800219"/>
          </a:xfrm>
          <a:prstGeom prst="rect">
            <a:avLst/>
          </a:prstGeom>
          <a:noFill/>
        </p:spPr>
        <p:txBody>
          <a:bodyPr wrap="square" rtlCol="0">
            <a:spAutoFit/>
          </a:bodyPr>
          <a:lstStyle/>
          <a:p>
            <a:r>
              <a:rPr lang="en-US" b="1"/>
              <a:t>Phonon Self-Energy</a:t>
            </a:r>
          </a:p>
          <a:p>
            <a:r>
              <a:rPr lang="en-US" sz="1400"/>
              <a:t>The phonon energies do change, like before, because the electrons do drastically screen the ions motions.   Let the ‘self’ energy be the polarization bubble (not just the irreducible part).   Then,</a:t>
            </a:r>
          </a:p>
        </p:txBody>
      </p:sp>
      <p:graphicFrame>
        <p:nvGraphicFramePr>
          <p:cNvPr id="9" name="Object 8">
            <a:extLst>
              <a:ext uri="{FF2B5EF4-FFF2-40B4-BE49-F238E27FC236}">
                <a16:creationId xmlns:a16="http://schemas.microsoft.com/office/drawing/2014/main" id="{8220EEC4-DE6D-4A34-825E-3ABE8CBF22DC}"/>
              </a:ext>
            </a:extLst>
          </p:cNvPr>
          <p:cNvGraphicFramePr>
            <a:graphicFrameLocks noChangeAspect="1"/>
          </p:cNvGraphicFramePr>
          <p:nvPr>
            <p:extLst>
              <p:ext uri="{D42A27DB-BD31-4B8C-83A1-F6EECF244321}">
                <p14:modId xmlns:p14="http://schemas.microsoft.com/office/powerpoint/2010/main" val="146987883"/>
              </p:ext>
            </p:extLst>
          </p:nvPr>
        </p:nvGraphicFramePr>
        <p:xfrm>
          <a:off x="5379061" y="2267307"/>
          <a:ext cx="6370638" cy="1592263"/>
        </p:xfrm>
        <a:graphic>
          <a:graphicData uri="http://schemas.openxmlformats.org/presentationml/2006/ole">
            <mc:AlternateContent xmlns:mc="http://schemas.openxmlformats.org/markup-compatibility/2006">
              <mc:Choice xmlns:v="urn:schemas-microsoft-com:vml" Requires="v">
                <p:oleObj name="Bitmap Image" r:id="rId5" imgW="8702794" imgH="2346667" progId="Paint.Picture">
                  <p:embed/>
                </p:oleObj>
              </mc:Choice>
              <mc:Fallback>
                <p:oleObj name="Bitmap Image" r:id="rId5" imgW="8702794" imgH="2346667" progId="Paint.Picture">
                  <p:embed/>
                  <p:pic>
                    <p:nvPicPr>
                      <p:cNvPr id="9" name="Object 8">
                        <a:extLst>
                          <a:ext uri="{FF2B5EF4-FFF2-40B4-BE49-F238E27FC236}">
                            <a16:creationId xmlns:a16="http://schemas.microsoft.com/office/drawing/2014/main" id="{8220EEC4-DE6D-4A34-825E-3ABE8CBF22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526" t="13895" r="2913" b="-2092"/>
                      <a:stretch>
                        <a:fillRect/>
                      </a:stretch>
                    </p:blipFill>
                    <p:spPr bwMode="auto">
                      <a:xfrm>
                        <a:off x="5379061" y="2267307"/>
                        <a:ext cx="6370638" cy="1592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82E833AA-BD2F-4850-9DBD-136D4ACA5088}"/>
              </a:ext>
            </a:extLst>
          </p:cNvPr>
          <p:cNvGraphicFramePr>
            <a:graphicFrameLocks noChangeAspect="1"/>
          </p:cNvGraphicFramePr>
          <p:nvPr>
            <p:extLst>
              <p:ext uri="{D42A27DB-BD31-4B8C-83A1-F6EECF244321}">
                <p14:modId xmlns:p14="http://schemas.microsoft.com/office/powerpoint/2010/main" val="1052206150"/>
              </p:ext>
            </p:extLst>
          </p:nvPr>
        </p:nvGraphicFramePr>
        <p:xfrm>
          <a:off x="345193" y="4124883"/>
          <a:ext cx="5715000" cy="922337"/>
        </p:xfrm>
        <a:graphic>
          <a:graphicData uri="http://schemas.openxmlformats.org/presentationml/2006/ole">
            <mc:AlternateContent xmlns:mc="http://schemas.openxmlformats.org/markup-compatibility/2006">
              <mc:Choice xmlns:v="urn:schemas-microsoft-com:vml" Requires="v">
                <p:oleObj name="Equation" r:id="rId7" imgW="4736880" imgH="761760" progId="Equation.DSMT4">
                  <p:embed/>
                </p:oleObj>
              </mc:Choice>
              <mc:Fallback>
                <p:oleObj name="Equation" r:id="rId7" imgW="4736880" imgH="761760" progId="Equation.DSMT4">
                  <p:embed/>
                  <p:pic>
                    <p:nvPicPr>
                      <p:cNvPr id="21" name="Object 20">
                        <a:extLst>
                          <a:ext uri="{FF2B5EF4-FFF2-40B4-BE49-F238E27FC236}">
                            <a16:creationId xmlns:a16="http://schemas.microsoft.com/office/drawing/2014/main" id="{82E833AA-BD2F-4850-9DBD-136D4ACA5088}"/>
                          </a:ext>
                        </a:extLst>
                      </p:cNvPr>
                      <p:cNvPicPr>
                        <a:picLocks noChangeAspect="1" noChangeArrowheads="1"/>
                      </p:cNvPicPr>
                      <p:nvPr/>
                    </p:nvPicPr>
                    <p:blipFill>
                      <a:blip r:embed="rId8"/>
                      <a:srcRect/>
                      <a:stretch>
                        <a:fillRect/>
                      </a:stretch>
                    </p:blipFill>
                    <p:spPr bwMode="auto">
                      <a:xfrm>
                        <a:off x="345193" y="4124883"/>
                        <a:ext cx="5715000" cy="9223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27EF6BA9-41FE-4A16-8AD7-C58B112B798E}"/>
                  </a:ext>
                </a:extLst>
              </p14:cNvPr>
              <p14:cNvContentPartPr/>
              <p14:nvPr/>
            </p14:nvContentPartPr>
            <p14:xfrm>
              <a:off x="3938465" y="4811287"/>
              <a:ext cx="1933920" cy="521640"/>
            </p14:xfrm>
          </p:contentPart>
        </mc:Choice>
        <mc:Fallback xmlns="">
          <p:pic>
            <p:nvPicPr>
              <p:cNvPr id="11" name="Ink 10">
                <a:extLst>
                  <a:ext uri="{FF2B5EF4-FFF2-40B4-BE49-F238E27FC236}">
                    <a16:creationId xmlns:a16="http://schemas.microsoft.com/office/drawing/2014/main" id="{27EF6BA9-41FE-4A16-8AD7-C58B112B798E}"/>
                  </a:ext>
                </a:extLst>
              </p:cNvPr>
              <p:cNvPicPr/>
              <p:nvPr/>
            </p:nvPicPr>
            <p:blipFill>
              <a:blip r:embed="rId10"/>
              <a:stretch>
                <a:fillRect/>
              </a:stretch>
            </p:blipFill>
            <p:spPr>
              <a:xfrm>
                <a:off x="3929465" y="4802287"/>
                <a:ext cx="1951560" cy="539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2" name="Ink 11">
                <a:extLst>
                  <a:ext uri="{FF2B5EF4-FFF2-40B4-BE49-F238E27FC236}">
                    <a16:creationId xmlns:a16="http://schemas.microsoft.com/office/drawing/2014/main" id="{3A34151E-F394-4EFA-B89A-B3BC3804B614}"/>
                  </a:ext>
                </a:extLst>
              </p14:cNvPr>
              <p14:cNvContentPartPr/>
              <p14:nvPr/>
            </p14:nvContentPartPr>
            <p14:xfrm>
              <a:off x="1215308" y="4717370"/>
              <a:ext cx="2715480" cy="456840"/>
            </p14:xfrm>
          </p:contentPart>
        </mc:Choice>
        <mc:Fallback xmlns="">
          <p:pic>
            <p:nvPicPr>
              <p:cNvPr id="12" name="Ink 11">
                <a:extLst>
                  <a:ext uri="{FF2B5EF4-FFF2-40B4-BE49-F238E27FC236}">
                    <a16:creationId xmlns:a16="http://schemas.microsoft.com/office/drawing/2014/main" id="{3A34151E-F394-4EFA-B89A-B3BC3804B614}"/>
                  </a:ext>
                </a:extLst>
              </p:cNvPr>
              <p:cNvPicPr/>
              <p:nvPr/>
            </p:nvPicPr>
            <p:blipFill>
              <a:blip r:embed="rId12"/>
              <a:stretch>
                <a:fillRect/>
              </a:stretch>
            </p:blipFill>
            <p:spPr>
              <a:xfrm>
                <a:off x="1206308" y="4708370"/>
                <a:ext cx="2733120" cy="4744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4" name="Ink 13">
                <a:extLst>
                  <a:ext uri="{FF2B5EF4-FFF2-40B4-BE49-F238E27FC236}">
                    <a16:creationId xmlns:a16="http://schemas.microsoft.com/office/drawing/2014/main" id="{FDC15A5D-AF98-48F9-B388-72C770253A24}"/>
                  </a:ext>
                </a:extLst>
              </p14:cNvPr>
              <p14:cNvContentPartPr/>
              <p14:nvPr/>
            </p14:nvContentPartPr>
            <p14:xfrm>
              <a:off x="7482908" y="4698290"/>
              <a:ext cx="826920" cy="906480"/>
            </p14:xfrm>
          </p:contentPart>
        </mc:Choice>
        <mc:Fallback xmlns="">
          <p:pic>
            <p:nvPicPr>
              <p:cNvPr id="14" name="Ink 13">
                <a:extLst>
                  <a:ext uri="{FF2B5EF4-FFF2-40B4-BE49-F238E27FC236}">
                    <a16:creationId xmlns:a16="http://schemas.microsoft.com/office/drawing/2014/main" id="{FDC15A5D-AF98-48F9-B388-72C770253A24}"/>
                  </a:ext>
                </a:extLst>
              </p:cNvPr>
              <p:cNvPicPr/>
              <p:nvPr/>
            </p:nvPicPr>
            <p:blipFill>
              <a:blip r:embed="rId14"/>
              <a:stretch>
                <a:fillRect/>
              </a:stretch>
            </p:blipFill>
            <p:spPr>
              <a:xfrm>
                <a:off x="7464908" y="4680290"/>
                <a:ext cx="862560" cy="942120"/>
              </a:xfrm>
              <a:prstGeom prst="rect">
                <a:avLst/>
              </a:prstGeom>
            </p:spPr>
          </p:pic>
        </mc:Fallback>
      </mc:AlternateContent>
      <p:sp>
        <p:nvSpPr>
          <p:cNvPr id="15" name="TextBox 14">
            <a:extLst>
              <a:ext uri="{FF2B5EF4-FFF2-40B4-BE49-F238E27FC236}">
                <a16:creationId xmlns:a16="http://schemas.microsoft.com/office/drawing/2014/main" id="{13BDC626-4998-404B-9625-0C77C6025B6E}"/>
              </a:ext>
            </a:extLst>
          </p:cNvPr>
          <p:cNvSpPr txBox="1"/>
          <p:nvPr/>
        </p:nvSpPr>
        <p:spPr>
          <a:xfrm>
            <a:off x="8564380" y="4557656"/>
            <a:ext cx="1048877" cy="338554"/>
          </a:xfrm>
          <a:prstGeom prst="rect">
            <a:avLst/>
          </a:prstGeom>
          <a:noFill/>
        </p:spPr>
        <p:txBody>
          <a:bodyPr wrap="none" rtlCol="0">
            <a:spAutoFit/>
          </a:bodyPr>
          <a:lstStyle/>
          <a:p>
            <a:r>
              <a:rPr lang="en-US" sz="1600"/>
              <a:t>So we get:</a:t>
            </a:r>
            <a:endParaRPr lang="en-US"/>
          </a:p>
        </p:txBody>
      </p:sp>
      <p:graphicFrame>
        <p:nvGraphicFramePr>
          <p:cNvPr id="18" name="Object 17">
            <a:extLst>
              <a:ext uri="{FF2B5EF4-FFF2-40B4-BE49-F238E27FC236}">
                <a16:creationId xmlns:a16="http://schemas.microsoft.com/office/drawing/2014/main" id="{862D1730-0952-4D67-B4ED-8D300446ED14}"/>
              </a:ext>
            </a:extLst>
          </p:cNvPr>
          <p:cNvGraphicFramePr>
            <a:graphicFrameLocks noChangeAspect="1"/>
          </p:cNvGraphicFramePr>
          <p:nvPr>
            <p:extLst>
              <p:ext uri="{D42A27DB-BD31-4B8C-83A1-F6EECF244321}">
                <p14:modId xmlns:p14="http://schemas.microsoft.com/office/powerpoint/2010/main" val="1530798312"/>
              </p:ext>
            </p:extLst>
          </p:nvPr>
        </p:nvGraphicFramePr>
        <p:xfrm>
          <a:off x="8648231" y="4924220"/>
          <a:ext cx="2020299" cy="629000"/>
        </p:xfrm>
        <a:graphic>
          <a:graphicData uri="http://schemas.openxmlformats.org/presentationml/2006/ole">
            <mc:AlternateContent xmlns:mc="http://schemas.openxmlformats.org/markup-compatibility/2006">
              <mc:Choice xmlns:v="urn:schemas-microsoft-com:vml" Requires="v">
                <p:oleObj name="Equation" r:id="rId15" imgW="1536700" imgH="482600" progId="Equation.DSMT4">
                  <p:embed/>
                </p:oleObj>
              </mc:Choice>
              <mc:Fallback>
                <p:oleObj name="Equation" r:id="rId15" imgW="1536700" imgH="482600" progId="Equation.DSMT4">
                  <p:embed/>
                  <p:pic>
                    <p:nvPicPr>
                      <p:cNvPr id="18" name="Object 17">
                        <a:extLst>
                          <a:ext uri="{FF2B5EF4-FFF2-40B4-BE49-F238E27FC236}">
                            <a16:creationId xmlns:a16="http://schemas.microsoft.com/office/drawing/2014/main" id="{862D1730-0952-4D67-B4ED-8D300446ED14}"/>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648231" y="4924220"/>
                        <a:ext cx="2020299" cy="629000"/>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23384EC9-A26F-4700-B54B-3A45AC136C00}"/>
              </a:ext>
            </a:extLst>
          </p:cNvPr>
          <p:cNvSpPr txBox="1"/>
          <p:nvPr/>
        </p:nvSpPr>
        <p:spPr>
          <a:xfrm>
            <a:off x="7360712" y="5790264"/>
            <a:ext cx="4744247" cy="307777"/>
          </a:xfrm>
          <a:prstGeom prst="rect">
            <a:avLst/>
          </a:prstGeom>
          <a:noFill/>
        </p:spPr>
        <p:txBody>
          <a:bodyPr wrap="none" rtlCol="0">
            <a:spAutoFit/>
          </a:bodyPr>
          <a:lstStyle/>
          <a:p>
            <a:r>
              <a:rPr lang="en-US" sz="1400"/>
              <a:t>And so the excitations are now ‘acoustic’, i.e., linear for small q.</a:t>
            </a:r>
            <a:endParaRPr lang="en-US"/>
          </a:p>
        </p:txBody>
      </p:sp>
    </p:spTree>
    <p:extLst>
      <p:ext uri="{BB962C8B-B14F-4D97-AF65-F5344CB8AC3E}">
        <p14:creationId xmlns:p14="http://schemas.microsoft.com/office/powerpoint/2010/main" val="2873594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6970A5E2-7FC9-4D97-B799-F006E212A52F}"/>
              </a:ext>
            </a:extLst>
          </p:cNvPr>
          <p:cNvSpPr txBox="1"/>
          <p:nvPr/>
        </p:nvSpPr>
        <p:spPr>
          <a:xfrm>
            <a:off x="3723997" y="117624"/>
            <a:ext cx="3896003" cy="584775"/>
          </a:xfrm>
          <a:prstGeom prst="rect">
            <a:avLst/>
          </a:prstGeom>
          <a:noFill/>
        </p:spPr>
        <p:txBody>
          <a:bodyPr wrap="none" rtlCol="0">
            <a:spAutoFit/>
          </a:bodyPr>
          <a:lstStyle/>
          <a:p>
            <a:r>
              <a:rPr lang="en-US" sz="3200" b="1" u="sng"/>
              <a:t>Phonons – Excitations</a:t>
            </a:r>
            <a:endParaRPr lang="en-US" b="1" u="sng"/>
          </a:p>
        </p:txBody>
      </p:sp>
      <p:sp>
        <p:nvSpPr>
          <p:cNvPr id="9" name="TextBox 8">
            <a:extLst>
              <a:ext uri="{FF2B5EF4-FFF2-40B4-BE49-F238E27FC236}">
                <a16:creationId xmlns:a16="http://schemas.microsoft.com/office/drawing/2014/main" id="{0B0682C4-6E1B-43A4-89DD-2B498FEB77BE}"/>
              </a:ext>
            </a:extLst>
          </p:cNvPr>
          <p:cNvSpPr txBox="1"/>
          <p:nvPr/>
        </p:nvSpPr>
        <p:spPr>
          <a:xfrm>
            <a:off x="289709" y="1010921"/>
            <a:ext cx="6037796" cy="307777"/>
          </a:xfrm>
          <a:prstGeom prst="rect">
            <a:avLst/>
          </a:prstGeom>
          <a:noFill/>
        </p:spPr>
        <p:txBody>
          <a:bodyPr wrap="square" rtlCol="0">
            <a:spAutoFit/>
          </a:bodyPr>
          <a:lstStyle/>
          <a:p>
            <a:r>
              <a:rPr lang="en-US" sz="1400"/>
              <a:t>To make practical calculations we approximate the excitation spectrum like this:</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id="{AAB2725D-66E7-4EDC-B866-94D51B41F2FD}"/>
                  </a:ext>
                </a:extLst>
              </p14:cNvPr>
              <p14:cNvContentPartPr/>
              <p14:nvPr/>
            </p14:nvContentPartPr>
            <p14:xfrm>
              <a:off x="4203555" y="2706898"/>
              <a:ext cx="873000" cy="162720"/>
            </p14:xfrm>
          </p:contentPart>
        </mc:Choice>
        <mc:Fallback xmlns="">
          <p:pic>
            <p:nvPicPr>
              <p:cNvPr id="4" name="Ink 3">
                <a:extLst>
                  <a:ext uri="{FF2B5EF4-FFF2-40B4-BE49-F238E27FC236}">
                    <a16:creationId xmlns:a16="http://schemas.microsoft.com/office/drawing/2014/main" id="{AAB2725D-66E7-4EDC-B866-94D51B41F2FD}"/>
                  </a:ext>
                </a:extLst>
              </p:cNvPr>
              <p:cNvPicPr/>
              <p:nvPr/>
            </p:nvPicPr>
            <p:blipFill>
              <a:blip r:embed="rId3"/>
              <a:stretch>
                <a:fillRect/>
              </a:stretch>
            </p:blipFill>
            <p:spPr>
              <a:xfrm>
                <a:off x="4194559" y="2697898"/>
                <a:ext cx="890633" cy="180360"/>
              </a:xfrm>
              <a:prstGeom prst="rect">
                <a:avLst/>
              </a:prstGeom>
            </p:spPr>
          </p:pic>
        </mc:Fallback>
      </mc:AlternateContent>
      <p:pic>
        <p:nvPicPr>
          <p:cNvPr id="5" name="Picture 4">
            <a:extLst>
              <a:ext uri="{FF2B5EF4-FFF2-40B4-BE49-F238E27FC236}">
                <a16:creationId xmlns:a16="http://schemas.microsoft.com/office/drawing/2014/main" id="{C7394AB1-0675-4E6F-9A7C-941132FA2B7B}"/>
              </a:ext>
            </a:extLst>
          </p:cNvPr>
          <p:cNvPicPr>
            <a:picLocks noChangeAspect="1"/>
          </p:cNvPicPr>
          <p:nvPr/>
        </p:nvPicPr>
        <p:blipFill>
          <a:blip r:embed="rId4"/>
          <a:stretch>
            <a:fillRect/>
          </a:stretch>
        </p:blipFill>
        <p:spPr>
          <a:xfrm>
            <a:off x="5832751" y="1579715"/>
            <a:ext cx="3497652" cy="2539789"/>
          </a:xfrm>
          <a:prstGeom prst="rect">
            <a:avLst/>
          </a:prstGeom>
        </p:spPr>
      </p:pic>
      <p:sp>
        <p:nvSpPr>
          <p:cNvPr id="7" name="TextBox 6">
            <a:extLst>
              <a:ext uri="{FF2B5EF4-FFF2-40B4-BE49-F238E27FC236}">
                <a16:creationId xmlns:a16="http://schemas.microsoft.com/office/drawing/2014/main" id="{AC11480B-6B90-4E4B-B7BB-C55B630F87C9}"/>
              </a:ext>
            </a:extLst>
          </p:cNvPr>
          <p:cNvSpPr txBox="1"/>
          <p:nvPr/>
        </p:nvSpPr>
        <p:spPr>
          <a:xfrm>
            <a:off x="444835" y="4461461"/>
            <a:ext cx="5621668" cy="738664"/>
          </a:xfrm>
          <a:prstGeom prst="rect">
            <a:avLst/>
          </a:prstGeom>
          <a:noFill/>
        </p:spPr>
        <p:txBody>
          <a:bodyPr wrap="square" rtlCol="0">
            <a:spAutoFit/>
          </a:bodyPr>
          <a:lstStyle/>
          <a:p>
            <a:r>
              <a:rPr lang="en-US" sz="1400"/>
              <a:t>where we approximate the 1</a:t>
            </a:r>
            <a:r>
              <a:rPr lang="en-US" sz="1400" baseline="30000"/>
              <a:t>st</a:t>
            </a:r>
            <a:r>
              <a:rPr lang="en-US" sz="1400"/>
              <a:t> BZ as a sphere with radius k</a:t>
            </a:r>
            <a:r>
              <a:rPr lang="en-US" sz="1400" baseline="-25000"/>
              <a:t>D</a:t>
            </a:r>
            <a:r>
              <a:rPr lang="en-US" sz="1400"/>
              <a:t> ( ~ k</a:t>
            </a:r>
            <a:r>
              <a:rPr lang="en-US" sz="1400" baseline="-25000"/>
              <a:t>F</a:t>
            </a:r>
            <a:r>
              <a:rPr lang="en-US" sz="1400"/>
              <a:t>) such that same number, N (= number of lattice sites), states are encompassed.  We would expect this sphere to extend past the 1</a:t>
            </a:r>
            <a:r>
              <a:rPr lang="en-US" sz="1400" baseline="30000"/>
              <a:t>st</a:t>
            </a:r>
            <a:r>
              <a:rPr lang="en-US" sz="1400"/>
              <a:t> BZ at points.  </a:t>
            </a:r>
          </a:p>
        </p:txBody>
      </p:sp>
      <p:graphicFrame>
        <p:nvGraphicFramePr>
          <p:cNvPr id="11" name="Object 10">
            <a:extLst>
              <a:ext uri="{FF2B5EF4-FFF2-40B4-BE49-F238E27FC236}">
                <a16:creationId xmlns:a16="http://schemas.microsoft.com/office/drawing/2014/main" id="{859DCD33-5DF7-4B0F-AAA8-C2CBEF592181}"/>
              </a:ext>
            </a:extLst>
          </p:cNvPr>
          <p:cNvGraphicFramePr>
            <a:graphicFrameLocks noChangeAspect="1"/>
          </p:cNvGraphicFramePr>
          <p:nvPr>
            <p:extLst>
              <p:ext uri="{D42A27DB-BD31-4B8C-83A1-F6EECF244321}">
                <p14:modId xmlns:p14="http://schemas.microsoft.com/office/powerpoint/2010/main" val="4092226445"/>
              </p:ext>
            </p:extLst>
          </p:nvPr>
        </p:nvGraphicFramePr>
        <p:xfrm>
          <a:off x="6447145" y="4446741"/>
          <a:ext cx="4759325" cy="538163"/>
        </p:xfrm>
        <a:graphic>
          <a:graphicData uri="http://schemas.openxmlformats.org/presentationml/2006/ole">
            <mc:AlternateContent xmlns:mc="http://schemas.openxmlformats.org/markup-compatibility/2006">
              <mc:Choice xmlns:v="urn:schemas-microsoft-com:vml" Requires="v">
                <p:oleObj name="Equation" r:id="rId5" imgW="4152600" imgH="469800" progId="Equation.DSMT4">
                  <p:embed/>
                </p:oleObj>
              </mc:Choice>
              <mc:Fallback>
                <p:oleObj name="Equation" r:id="rId5" imgW="4152600" imgH="469800" progId="Equation.DSMT4">
                  <p:embed/>
                  <p:pic>
                    <p:nvPicPr>
                      <p:cNvPr id="11" name="Object 10">
                        <a:extLst>
                          <a:ext uri="{FF2B5EF4-FFF2-40B4-BE49-F238E27FC236}">
                            <a16:creationId xmlns:a16="http://schemas.microsoft.com/office/drawing/2014/main" id="{859DCD33-5DF7-4B0F-AAA8-C2CBEF592181}"/>
                          </a:ext>
                        </a:extLst>
                      </p:cNvPr>
                      <p:cNvPicPr/>
                      <p:nvPr/>
                    </p:nvPicPr>
                    <p:blipFill>
                      <a:blip r:embed="rId6"/>
                      <a:stretch>
                        <a:fillRect/>
                      </a:stretch>
                    </p:blipFill>
                    <p:spPr>
                      <a:xfrm>
                        <a:off x="6447145" y="4446741"/>
                        <a:ext cx="4759325" cy="538163"/>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DF6BC68F-D7C6-4482-B125-4B709EEE575B}"/>
              </a:ext>
            </a:extLst>
          </p:cNvPr>
          <p:cNvGraphicFramePr>
            <a:graphicFrameLocks noChangeAspect="1"/>
          </p:cNvGraphicFramePr>
          <p:nvPr>
            <p:extLst>
              <p:ext uri="{D42A27DB-BD31-4B8C-83A1-F6EECF244321}">
                <p14:modId xmlns:p14="http://schemas.microsoft.com/office/powerpoint/2010/main" val="316541109"/>
              </p:ext>
            </p:extLst>
          </p:nvPr>
        </p:nvGraphicFramePr>
        <p:xfrm>
          <a:off x="6468304" y="5315650"/>
          <a:ext cx="1161528" cy="644101"/>
        </p:xfrm>
        <a:graphic>
          <a:graphicData uri="http://schemas.openxmlformats.org/presentationml/2006/ole">
            <mc:AlternateContent xmlns:mc="http://schemas.openxmlformats.org/markup-compatibility/2006">
              <mc:Choice xmlns:v="urn:schemas-microsoft-com:vml" Requires="v">
                <p:oleObj name="Equation" r:id="rId7" imgW="858954" imgH="476163" progId="Equation.DSMT4">
                  <p:embed/>
                </p:oleObj>
              </mc:Choice>
              <mc:Fallback>
                <p:oleObj name="Equation" r:id="rId7" imgW="858954" imgH="476163" progId="Equation.DSMT4">
                  <p:embed/>
                  <p:pic>
                    <p:nvPicPr>
                      <p:cNvPr id="12" name="Object 11">
                        <a:extLst>
                          <a:ext uri="{FF2B5EF4-FFF2-40B4-BE49-F238E27FC236}">
                            <a16:creationId xmlns:a16="http://schemas.microsoft.com/office/drawing/2014/main" id="{DF6BC68F-D7C6-4482-B125-4B709EEE575B}"/>
                          </a:ext>
                        </a:extLst>
                      </p:cNvPr>
                      <p:cNvPicPr/>
                      <p:nvPr/>
                    </p:nvPicPr>
                    <p:blipFill>
                      <a:blip r:embed="rId8"/>
                      <a:stretch>
                        <a:fillRect/>
                      </a:stretch>
                    </p:blipFill>
                    <p:spPr>
                      <a:xfrm>
                        <a:off x="6468304" y="5315650"/>
                        <a:ext cx="1161528" cy="644101"/>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14A6C9B7-22E1-402C-A0C0-EE05F0B39FAF}"/>
              </a:ext>
            </a:extLst>
          </p:cNvPr>
          <p:cNvSpPr txBox="1"/>
          <p:nvPr/>
        </p:nvSpPr>
        <p:spPr>
          <a:xfrm>
            <a:off x="430069" y="5315650"/>
            <a:ext cx="5734757" cy="1384995"/>
          </a:xfrm>
          <a:prstGeom prst="rect">
            <a:avLst/>
          </a:prstGeom>
          <a:noFill/>
        </p:spPr>
        <p:txBody>
          <a:bodyPr wrap="square" rtlCol="0">
            <a:spAutoFit/>
          </a:bodyPr>
          <a:lstStyle/>
          <a:p>
            <a:r>
              <a:rPr lang="en-US" sz="1400"/>
              <a:t>And the acoustic spectrum is presumed linear with k (as the real one is, for small k), so that we just get cones of different slopes.  The optical spectra are presumed entirely flat.  Since v</a:t>
            </a:r>
            <a:r>
              <a:rPr lang="en-US" sz="1400" baseline="-25000"/>
              <a:t>s</a:t>
            </a:r>
            <a:r>
              <a:rPr lang="en-US" sz="1400"/>
              <a:t> ~ 100m/s, the topmost acoustic energy E</a:t>
            </a:r>
            <a:r>
              <a:rPr lang="en-US" sz="1400" baseline="-25000"/>
              <a:t>D</a:t>
            </a:r>
            <a:r>
              <a:rPr lang="en-US" sz="1400"/>
              <a:t> &lt;&lt; E</a:t>
            </a:r>
            <a:r>
              <a:rPr lang="en-US" sz="1400" baseline="-25000"/>
              <a:t>F</a:t>
            </a:r>
            <a:r>
              <a:rPr lang="en-US" sz="1400"/>
              <a:t>.  And so at room temperatures, we can expect all the acoustic spectra to be partially occupied with excitations.  But the optical spectra are quite high and so we wouldn’t expect thermal occupation.</a:t>
            </a:r>
          </a:p>
        </p:txBody>
      </p:sp>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224F568E-9BC3-47E3-B86F-6B20378624A7}"/>
                  </a:ext>
                </a:extLst>
              </p14:cNvPr>
              <p14:cNvContentPartPr/>
              <p14:nvPr/>
            </p14:nvContentPartPr>
            <p14:xfrm>
              <a:off x="9384465" y="3057178"/>
              <a:ext cx="57960" cy="559440"/>
            </p14:xfrm>
          </p:contentPart>
        </mc:Choice>
        <mc:Fallback xmlns="">
          <p:pic>
            <p:nvPicPr>
              <p:cNvPr id="13" name="Ink 12">
                <a:extLst>
                  <a:ext uri="{FF2B5EF4-FFF2-40B4-BE49-F238E27FC236}">
                    <a16:creationId xmlns:a16="http://schemas.microsoft.com/office/drawing/2014/main" id="{224F568E-9BC3-47E3-B86F-6B20378624A7}"/>
                  </a:ext>
                </a:extLst>
              </p:cNvPr>
              <p:cNvPicPr/>
              <p:nvPr/>
            </p:nvPicPr>
            <p:blipFill>
              <a:blip r:embed="rId10"/>
              <a:stretch>
                <a:fillRect/>
              </a:stretch>
            </p:blipFill>
            <p:spPr>
              <a:xfrm>
                <a:off x="9375409" y="3048178"/>
                <a:ext cx="75710" cy="577080"/>
              </a:xfrm>
              <a:prstGeom prst="rect">
                <a:avLst/>
              </a:prstGeom>
            </p:spPr>
          </p:pic>
        </mc:Fallback>
      </mc:AlternateContent>
      <p:graphicFrame>
        <p:nvGraphicFramePr>
          <p:cNvPr id="14" name="Object 13">
            <a:extLst>
              <a:ext uri="{FF2B5EF4-FFF2-40B4-BE49-F238E27FC236}">
                <a16:creationId xmlns:a16="http://schemas.microsoft.com/office/drawing/2014/main" id="{322F0269-C60A-4AAE-8C8A-7A1831FD415D}"/>
              </a:ext>
            </a:extLst>
          </p:cNvPr>
          <p:cNvGraphicFramePr>
            <a:graphicFrameLocks noChangeAspect="1"/>
          </p:cNvGraphicFramePr>
          <p:nvPr>
            <p:extLst>
              <p:ext uri="{D42A27DB-BD31-4B8C-83A1-F6EECF244321}">
                <p14:modId xmlns:p14="http://schemas.microsoft.com/office/powerpoint/2010/main" val="1171817750"/>
              </p:ext>
            </p:extLst>
          </p:nvPr>
        </p:nvGraphicFramePr>
        <p:xfrm>
          <a:off x="9555876" y="3079118"/>
          <a:ext cx="382306" cy="404795"/>
        </p:xfrm>
        <a:graphic>
          <a:graphicData uri="http://schemas.openxmlformats.org/presentationml/2006/ole">
            <mc:AlternateContent xmlns:mc="http://schemas.openxmlformats.org/markup-compatibility/2006">
              <mc:Choice xmlns:v="urn:schemas-microsoft-com:vml" Requires="v">
                <p:oleObj name="Equation" r:id="rId11" imgW="215640" imgH="228600" progId="Equation.DSMT4">
                  <p:embed/>
                </p:oleObj>
              </mc:Choice>
              <mc:Fallback>
                <p:oleObj name="Equation" r:id="rId11" imgW="215640" imgH="228600" progId="Equation.DSMT4">
                  <p:embed/>
                  <p:pic>
                    <p:nvPicPr>
                      <p:cNvPr id="14" name="Object 13">
                        <a:extLst>
                          <a:ext uri="{FF2B5EF4-FFF2-40B4-BE49-F238E27FC236}">
                            <a16:creationId xmlns:a16="http://schemas.microsoft.com/office/drawing/2014/main" id="{322F0269-C60A-4AAE-8C8A-7A1831FD415D}"/>
                          </a:ext>
                        </a:extLst>
                      </p:cNvPr>
                      <p:cNvPicPr/>
                      <p:nvPr/>
                    </p:nvPicPr>
                    <p:blipFill>
                      <a:blip r:embed="rId12"/>
                      <a:stretch>
                        <a:fillRect/>
                      </a:stretch>
                    </p:blipFill>
                    <p:spPr>
                      <a:xfrm>
                        <a:off x="9555876" y="3079118"/>
                        <a:ext cx="382306" cy="404795"/>
                      </a:xfrm>
                      <a:prstGeom prst="rect">
                        <a:avLst/>
                      </a:prstGeom>
                    </p:spPr>
                  </p:pic>
                </p:oleObj>
              </mc:Fallback>
            </mc:AlternateContent>
          </a:graphicData>
        </a:graphic>
      </p:graphicFrame>
      <p:pic>
        <p:nvPicPr>
          <p:cNvPr id="3" name="Picture 2">
            <a:extLst>
              <a:ext uri="{FF2B5EF4-FFF2-40B4-BE49-F238E27FC236}">
                <a16:creationId xmlns:a16="http://schemas.microsoft.com/office/drawing/2014/main" id="{F4074A5F-92BC-9CA7-8835-325F332A5476}"/>
              </a:ext>
            </a:extLst>
          </p:cNvPr>
          <p:cNvPicPr>
            <a:picLocks noChangeAspect="1"/>
          </p:cNvPicPr>
          <p:nvPr/>
        </p:nvPicPr>
        <p:blipFill>
          <a:blip r:embed="rId13"/>
          <a:stretch>
            <a:fillRect/>
          </a:stretch>
        </p:blipFill>
        <p:spPr>
          <a:xfrm>
            <a:off x="134375" y="1469479"/>
            <a:ext cx="3689129" cy="2976455"/>
          </a:xfrm>
          <a:prstGeom prst="rect">
            <a:avLst/>
          </a:prstGeom>
        </p:spPr>
      </p:pic>
    </p:spTree>
    <p:extLst>
      <p:ext uri="{BB962C8B-B14F-4D97-AF65-F5344CB8AC3E}">
        <p14:creationId xmlns:p14="http://schemas.microsoft.com/office/powerpoint/2010/main" val="632411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416BC5C8-BEA4-4E0E-B502-19C4EF784C89}"/>
              </a:ext>
            </a:extLst>
          </p:cNvPr>
          <p:cNvSpPr txBox="1"/>
          <p:nvPr/>
        </p:nvSpPr>
        <p:spPr>
          <a:xfrm>
            <a:off x="439299" y="1047317"/>
            <a:ext cx="11162766" cy="553998"/>
          </a:xfrm>
          <a:prstGeom prst="rect">
            <a:avLst/>
          </a:prstGeom>
          <a:noFill/>
        </p:spPr>
        <p:txBody>
          <a:bodyPr wrap="square" rtlCol="0">
            <a:spAutoFit/>
          </a:bodyPr>
          <a:lstStyle/>
          <a:p>
            <a:r>
              <a:rPr lang="en-US" sz="1600" b="1"/>
              <a:t>Specific Heat </a:t>
            </a:r>
          </a:p>
          <a:p>
            <a:r>
              <a:rPr lang="en-US" sz="1400"/>
              <a:t>We can calculate the phonon part of the partition function; we’ll use the renormalized acoustic phonon dispersion relation, i.e., the Debye model.</a:t>
            </a:r>
          </a:p>
        </p:txBody>
      </p:sp>
      <p:sp>
        <p:nvSpPr>
          <p:cNvPr id="24" name="TextBox 23">
            <a:extLst>
              <a:ext uri="{FF2B5EF4-FFF2-40B4-BE49-F238E27FC236}">
                <a16:creationId xmlns:a16="http://schemas.microsoft.com/office/drawing/2014/main" id="{77065080-447D-49C9-B07E-6C9BF686526B}"/>
              </a:ext>
            </a:extLst>
          </p:cNvPr>
          <p:cNvSpPr txBox="1"/>
          <p:nvPr/>
        </p:nvSpPr>
        <p:spPr>
          <a:xfrm>
            <a:off x="4544835" y="3977864"/>
            <a:ext cx="6890081" cy="954107"/>
          </a:xfrm>
          <a:prstGeom prst="rect">
            <a:avLst/>
          </a:prstGeom>
          <a:noFill/>
        </p:spPr>
        <p:txBody>
          <a:bodyPr wrap="square" rtlCol="0">
            <a:spAutoFit/>
          </a:bodyPr>
          <a:lstStyle/>
          <a:p>
            <a:r>
              <a:rPr lang="en-US" sz="1400" dirty="0"/>
              <a:t>Working this out gives us (for acoustic </a:t>
            </a:r>
            <a:r>
              <a:rPr lang="en-US" sz="1400"/>
              <a:t>spectrum (</a:t>
            </a:r>
            <a:r>
              <a:rPr lang="el-GR" sz="1400">
                <a:latin typeface="Calibri" panose="020F0502020204030204" pitchFamily="34" charset="0"/>
                <a:cs typeface="Calibri" panose="020F0502020204030204" pitchFamily="34" charset="0"/>
              </a:rPr>
              <a:t>ω</a:t>
            </a:r>
            <a:r>
              <a:rPr lang="en-US" sz="1400"/>
              <a:t> </a:t>
            </a:r>
            <a:r>
              <a:rPr lang="en-US" sz="1400" dirty="0"/>
              <a:t>= ck) we get the T</a:t>
            </a:r>
            <a:r>
              <a:rPr lang="en-US" sz="1400" baseline="30000" dirty="0"/>
              <a:t>3</a:t>
            </a:r>
            <a:r>
              <a:rPr lang="en-US" sz="1400" dirty="0"/>
              <a:t> law (T</a:t>
            </a:r>
            <a:r>
              <a:rPr lang="en-US" sz="1400" baseline="-25000" dirty="0"/>
              <a:t>D</a:t>
            </a:r>
            <a:r>
              <a:rPr lang="en-US" sz="1400" dirty="0"/>
              <a:t>  ~ </a:t>
            </a:r>
            <a:r>
              <a:rPr lang="en-US" sz="1400"/>
              <a:t>100K) for low T’s.  </a:t>
            </a:r>
            <a:r>
              <a:rPr lang="en-US" sz="1400" dirty="0"/>
              <a:t>And it asymptotes to the classical value at high T.  Optical modes are unlikely to be thermally populated before melting point</a:t>
            </a:r>
            <a:r>
              <a:rPr lang="en-US" sz="1400"/>
              <a:t>.   But if they were, then the heat capacity would go up in step-like fashion as each additional optical mode begins to be occupied.</a:t>
            </a:r>
            <a:endParaRPr lang="en-US" dirty="0"/>
          </a:p>
        </p:txBody>
      </p:sp>
      <p:sp>
        <p:nvSpPr>
          <p:cNvPr id="10" name="TextBox 9">
            <a:extLst>
              <a:ext uri="{FF2B5EF4-FFF2-40B4-BE49-F238E27FC236}">
                <a16:creationId xmlns:a16="http://schemas.microsoft.com/office/drawing/2014/main" id="{6970A5E2-7FC9-4D97-B799-F006E212A52F}"/>
              </a:ext>
            </a:extLst>
          </p:cNvPr>
          <p:cNvSpPr txBox="1"/>
          <p:nvPr/>
        </p:nvSpPr>
        <p:spPr>
          <a:xfrm>
            <a:off x="2768904" y="109938"/>
            <a:ext cx="7379136" cy="584775"/>
          </a:xfrm>
          <a:prstGeom prst="rect">
            <a:avLst/>
          </a:prstGeom>
          <a:noFill/>
        </p:spPr>
        <p:txBody>
          <a:bodyPr wrap="none" rtlCol="0">
            <a:spAutoFit/>
          </a:bodyPr>
          <a:lstStyle/>
          <a:p>
            <a:r>
              <a:rPr lang="en-US" sz="3200" b="1" u="sng"/>
              <a:t>Phonons – Thermal Equilibrium Properties</a:t>
            </a:r>
            <a:endParaRPr lang="en-US" b="1" u="sng"/>
          </a:p>
        </p:txBody>
      </p:sp>
      <p:graphicFrame>
        <p:nvGraphicFramePr>
          <p:cNvPr id="3" name="Object 2">
            <a:extLst>
              <a:ext uri="{FF2B5EF4-FFF2-40B4-BE49-F238E27FC236}">
                <a16:creationId xmlns:a16="http://schemas.microsoft.com/office/drawing/2014/main" id="{6D1D7EDD-DCC3-493D-B0F1-F87147B4B319}"/>
              </a:ext>
            </a:extLst>
          </p:cNvPr>
          <p:cNvGraphicFramePr>
            <a:graphicFrameLocks noChangeAspect="1"/>
          </p:cNvGraphicFramePr>
          <p:nvPr>
            <p:extLst>
              <p:ext uri="{D42A27DB-BD31-4B8C-83A1-F6EECF244321}">
                <p14:modId xmlns:p14="http://schemas.microsoft.com/office/powerpoint/2010/main" val="57898040"/>
              </p:ext>
            </p:extLst>
          </p:nvPr>
        </p:nvGraphicFramePr>
        <p:xfrm>
          <a:off x="439299" y="4103273"/>
          <a:ext cx="2880867" cy="2205774"/>
        </p:xfrm>
        <a:graphic>
          <a:graphicData uri="http://schemas.openxmlformats.org/presentationml/2006/ole">
            <mc:AlternateContent xmlns:mc="http://schemas.openxmlformats.org/markup-compatibility/2006">
              <mc:Choice xmlns:v="urn:schemas-microsoft-com:vml" Requires="v">
                <p:oleObj name="Bitmap Image" r:id="rId2" imgW="2141406" imgH="1592718" progId="Paint.Picture">
                  <p:embed/>
                </p:oleObj>
              </mc:Choice>
              <mc:Fallback>
                <p:oleObj name="Bitmap Image" r:id="rId2" imgW="2141406" imgH="1592718" progId="Paint.Picture">
                  <p:embed/>
                  <p:pic>
                    <p:nvPicPr>
                      <p:cNvPr id="3" name="Object 2">
                        <a:extLst>
                          <a:ext uri="{FF2B5EF4-FFF2-40B4-BE49-F238E27FC236}">
                            <a16:creationId xmlns:a16="http://schemas.microsoft.com/office/drawing/2014/main" id="{6D1D7EDD-DCC3-493D-B0F1-F87147B4B3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271" t="2870" r="15622" b="14761"/>
                      <a:stretch>
                        <a:fillRect/>
                      </a:stretch>
                    </p:blipFill>
                    <p:spPr bwMode="auto">
                      <a:xfrm>
                        <a:off x="439299" y="4103273"/>
                        <a:ext cx="2880867" cy="2205774"/>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8A669461-E6D9-0ED8-3CEA-64A8AEF79639}"/>
              </a:ext>
            </a:extLst>
          </p:cNvPr>
          <p:cNvGraphicFramePr>
            <a:graphicFrameLocks noChangeAspect="1"/>
          </p:cNvGraphicFramePr>
          <p:nvPr>
            <p:extLst>
              <p:ext uri="{D42A27DB-BD31-4B8C-83A1-F6EECF244321}">
                <p14:modId xmlns:p14="http://schemas.microsoft.com/office/powerpoint/2010/main" val="4204663162"/>
              </p:ext>
            </p:extLst>
          </p:nvPr>
        </p:nvGraphicFramePr>
        <p:xfrm>
          <a:off x="575342" y="1755614"/>
          <a:ext cx="3701690" cy="1974877"/>
        </p:xfrm>
        <a:graphic>
          <a:graphicData uri="http://schemas.openxmlformats.org/presentationml/2006/ole">
            <mc:AlternateContent xmlns:mc="http://schemas.openxmlformats.org/markup-compatibility/2006">
              <mc:Choice xmlns:v="urn:schemas-microsoft-com:vml" Requires="v">
                <p:oleObj name="Equation" r:id="rId4" imgW="3056064" imgH="1630975" progId="Equation.DSMT4">
                  <p:embed/>
                </p:oleObj>
              </mc:Choice>
              <mc:Fallback>
                <p:oleObj name="Equation" r:id="rId4" imgW="3056064" imgH="1630975" progId="Equation.DSMT4">
                  <p:embed/>
                  <p:pic>
                    <p:nvPicPr>
                      <p:cNvPr id="0" name=""/>
                      <p:cNvPicPr/>
                      <p:nvPr/>
                    </p:nvPicPr>
                    <p:blipFill>
                      <a:blip r:embed="rId5"/>
                      <a:stretch>
                        <a:fillRect/>
                      </a:stretch>
                    </p:blipFill>
                    <p:spPr>
                      <a:xfrm>
                        <a:off x="575342" y="1755614"/>
                        <a:ext cx="3701690" cy="197487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2CCE777E-80BE-9D50-88D8-09572C70E203}"/>
                  </a:ext>
                </a:extLst>
              </p14:cNvPr>
              <p14:cNvContentPartPr/>
              <p14:nvPr/>
            </p14:nvContentPartPr>
            <p14:xfrm>
              <a:off x="4847346" y="2474508"/>
              <a:ext cx="652680" cy="286560"/>
            </p14:xfrm>
          </p:contentPart>
        </mc:Choice>
        <mc:Fallback xmlns="">
          <p:pic>
            <p:nvPicPr>
              <p:cNvPr id="5" name="Ink 4">
                <a:extLst>
                  <a:ext uri="{FF2B5EF4-FFF2-40B4-BE49-F238E27FC236}">
                    <a16:creationId xmlns:a16="http://schemas.microsoft.com/office/drawing/2014/main" id="{2CCE777E-80BE-9D50-88D8-09572C70E203}"/>
                  </a:ext>
                </a:extLst>
              </p:cNvPr>
              <p:cNvPicPr/>
              <p:nvPr/>
            </p:nvPicPr>
            <p:blipFill>
              <a:blip r:embed="rId7"/>
              <a:stretch>
                <a:fillRect/>
              </a:stretch>
            </p:blipFill>
            <p:spPr>
              <a:xfrm>
                <a:off x="4838346" y="2465868"/>
                <a:ext cx="670320" cy="304200"/>
              </a:xfrm>
              <a:prstGeom prst="rect">
                <a:avLst/>
              </a:prstGeom>
            </p:spPr>
          </p:pic>
        </mc:Fallback>
      </mc:AlternateContent>
      <p:graphicFrame>
        <p:nvGraphicFramePr>
          <p:cNvPr id="6" name="Object 5">
            <a:extLst>
              <a:ext uri="{FF2B5EF4-FFF2-40B4-BE49-F238E27FC236}">
                <a16:creationId xmlns:a16="http://schemas.microsoft.com/office/drawing/2014/main" id="{F17FF484-B379-AA68-940E-C61F2E8C2DC8}"/>
              </a:ext>
            </a:extLst>
          </p:cNvPr>
          <p:cNvGraphicFramePr>
            <a:graphicFrameLocks noChangeAspect="1"/>
          </p:cNvGraphicFramePr>
          <p:nvPr>
            <p:extLst>
              <p:ext uri="{D42A27DB-BD31-4B8C-83A1-F6EECF244321}">
                <p14:modId xmlns:p14="http://schemas.microsoft.com/office/powerpoint/2010/main" val="2934094404"/>
              </p:ext>
            </p:extLst>
          </p:nvPr>
        </p:nvGraphicFramePr>
        <p:xfrm>
          <a:off x="5914344" y="2034948"/>
          <a:ext cx="2149475" cy="1157287"/>
        </p:xfrm>
        <a:graphic>
          <a:graphicData uri="http://schemas.openxmlformats.org/presentationml/2006/ole">
            <mc:AlternateContent xmlns:mc="http://schemas.openxmlformats.org/markup-compatibility/2006">
              <mc:Choice xmlns:v="urn:schemas-microsoft-com:vml" Requires="v">
                <p:oleObj name="Equation" r:id="rId8" imgW="1650960" imgH="888840" progId="Equation.DSMT4">
                  <p:embed/>
                </p:oleObj>
              </mc:Choice>
              <mc:Fallback>
                <p:oleObj name="Equation" r:id="rId8" imgW="1650960" imgH="888840" progId="Equation.DSMT4">
                  <p:embed/>
                  <p:pic>
                    <p:nvPicPr>
                      <p:cNvPr id="0" name=""/>
                      <p:cNvPicPr/>
                      <p:nvPr/>
                    </p:nvPicPr>
                    <p:blipFill>
                      <a:blip r:embed="rId9"/>
                      <a:stretch>
                        <a:fillRect/>
                      </a:stretch>
                    </p:blipFill>
                    <p:spPr>
                      <a:xfrm>
                        <a:off x="5914344" y="2034948"/>
                        <a:ext cx="2149475" cy="115728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7" name="Ink 6">
                <a:extLst>
                  <a:ext uri="{FF2B5EF4-FFF2-40B4-BE49-F238E27FC236}">
                    <a16:creationId xmlns:a16="http://schemas.microsoft.com/office/drawing/2014/main" id="{B839162A-DC4B-9EB5-B941-6A459B2A4238}"/>
                  </a:ext>
                </a:extLst>
              </p14:cNvPr>
              <p14:cNvContentPartPr/>
              <p14:nvPr/>
            </p14:nvContentPartPr>
            <p14:xfrm>
              <a:off x="8478137" y="2470312"/>
              <a:ext cx="652680" cy="286560"/>
            </p14:xfrm>
          </p:contentPart>
        </mc:Choice>
        <mc:Fallback xmlns="">
          <p:pic>
            <p:nvPicPr>
              <p:cNvPr id="7" name="Ink 6">
                <a:extLst>
                  <a:ext uri="{FF2B5EF4-FFF2-40B4-BE49-F238E27FC236}">
                    <a16:creationId xmlns:a16="http://schemas.microsoft.com/office/drawing/2014/main" id="{B839162A-DC4B-9EB5-B941-6A459B2A4238}"/>
                  </a:ext>
                </a:extLst>
              </p:cNvPr>
              <p:cNvPicPr/>
              <p:nvPr/>
            </p:nvPicPr>
            <p:blipFill>
              <a:blip r:embed="rId7"/>
              <a:stretch>
                <a:fillRect/>
              </a:stretch>
            </p:blipFill>
            <p:spPr>
              <a:xfrm>
                <a:off x="8469137" y="2461672"/>
                <a:ext cx="670320" cy="304200"/>
              </a:xfrm>
              <a:prstGeom prst="rect">
                <a:avLst/>
              </a:prstGeom>
            </p:spPr>
          </p:pic>
        </mc:Fallback>
      </mc:AlternateContent>
      <p:graphicFrame>
        <p:nvGraphicFramePr>
          <p:cNvPr id="9" name="Object 8">
            <a:extLst>
              <a:ext uri="{FF2B5EF4-FFF2-40B4-BE49-F238E27FC236}">
                <a16:creationId xmlns:a16="http://schemas.microsoft.com/office/drawing/2014/main" id="{2A68ED76-A144-4850-F50D-BEA15EE4460C}"/>
              </a:ext>
            </a:extLst>
          </p:cNvPr>
          <p:cNvGraphicFramePr>
            <a:graphicFrameLocks noChangeAspect="1"/>
          </p:cNvGraphicFramePr>
          <p:nvPr>
            <p:extLst>
              <p:ext uri="{D42A27DB-BD31-4B8C-83A1-F6EECF244321}">
                <p14:modId xmlns:p14="http://schemas.microsoft.com/office/powerpoint/2010/main" val="2934759964"/>
              </p:ext>
            </p:extLst>
          </p:nvPr>
        </p:nvGraphicFramePr>
        <p:xfrm>
          <a:off x="9538309" y="2386944"/>
          <a:ext cx="779974" cy="562307"/>
        </p:xfrm>
        <a:graphic>
          <a:graphicData uri="http://schemas.openxmlformats.org/presentationml/2006/ole">
            <mc:AlternateContent xmlns:mc="http://schemas.openxmlformats.org/markup-compatibility/2006">
              <mc:Choice xmlns:v="urn:schemas-microsoft-com:vml" Requires="v">
                <p:oleObj name="Equation" r:id="rId11" imgW="545760" imgH="393480" progId="Equation.DSMT4">
                  <p:embed/>
                </p:oleObj>
              </mc:Choice>
              <mc:Fallback>
                <p:oleObj name="Equation" r:id="rId11" imgW="545760" imgH="393480" progId="Equation.DSMT4">
                  <p:embed/>
                  <p:pic>
                    <p:nvPicPr>
                      <p:cNvPr id="0" name=""/>
                      <p:cNvPicPr/>
                      <p:nvPr/>
                    </p:nvPicPr>
                    <p:blipFill>
                      <a:blip r:embed="rId12"/>
                      <a:stretch>
                        <a:fillRect/>
                      </a:stretch>
                    </p:blipFill>
                    <p:spPr>
                      <a:xfrm>
                        <a:off x="9538309" y="2386944"/>
                        <a:ext cx="779974" cy="562307"/>
                      </a:xfrm>
                      <a:prstGeom prst="rect">
                        <a:avLst/>
                      </a:prstGeom>
                    </p:spPr>
                  </p:pic>
                </p:oleObj>
              </mc:Fallback>
            </mc:AlternateContent>
          </a:graphicData>
        </a:graphic>
      </p:graphicFrame>
    </p:spTree>
    <p:extLst>
      <p:ext uri="{BB962C8B-B14F-4D97-AF65-F5344CB8AC3E}">
        <p14:creationId xmlns:p14="http://schemas.microsoft.com/office/powerpoint/2010/main" val="3051280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51832" y="121310"/>
            <a:ext cx="5574384" cy="640449"/>
          </a:xfrm>
        </p:spPr>
        <p:txBody>
          <a:bodyPr>
            <a:normAutofit/>
          </a:bodyPr>
          <a:lstStyle/>
          <a:p>
            <a:r>
              <a:rPr lang="en-US" sz="3200" b="1" u="sng">
                <a:latin typeface="+mn-lt"/>
              </a:rPr>
              <a:t>Transport Properties</a:t>
            </a:r>
            <a:endParaRPr lang="en-US" sz="54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39173" y="782145"/>
            <a:ext cx="6195639" cy="584775"/>
          </a:xfrm>
          <a:prstGeom prst="rect">
            <a:avLst/>
          </a:prstGeom>
          <a:noFill/>
        </p:spPr>
        <p:txBody>
          <a:bodyPr wrap="square" rtlCol="0">
            <a:spAutoFit/>
          </a:bodyPr>
          <a:lstStyle/>
          <a:p>
            <a:r>
              <a:rPr lang="en-US" b="1"/>
              <a:t>Conductivity</a:t>
            </a:r>
            <a:endParaRPr lang="en-US" sz="1400" b="1"/>
          </a:p>
          <a:p>
            <a:r>
              <a:rPr lang="en-US" sz="1400"/>
              <a:t>Now let’s consider the semi-classical approach to calculating the conductivity.  </a:t>
            </a:r>
            <a:endParaRPr lang="en-US" sz="1600"/>
          </a:p>
        </p:txBody>
      </p:sp>
      <p:graphicFrame>
        <p:nvGraphicFramePr>
          <p:cNvPr id="4" name="Object 3">
            <a:extLst>
              <a:ext uri="{FF2B5EF4-FFF2-40B4-BE49-F238E27FC236}">
                <a16:creationId xmlns:a16="http://schemas.microsoft.com/office/drawing/2014/main" id="{CE17DCAB-560A-48A9-9294-E236F4B2344C}"/>
              </a:ext>
            </a:extLst>
          </p:cNvPr>
          <p:cNvGraphicFramePr>
            <a:graphicFrameLocks noChangeAspect="1"/>
          </p:cNvGraphicFramePr>
          <p:nvPr>
            <p:extLst>
              <p:ext uri="{D42A27DB-BD31-4B8C-83A1-F6EECF244321}">
                <p14:modId xmlns:p14="http://schemas.microsoft.com/office/powerpoint/2010/main" val="2972469956"/>
              </p:ext>
            </p:extLst>
          </p:nvPr>
        </p:nvGraphicFramePr>
        <p:xfrm>
          <a:off x="224016" y="1483100"/>
          <a:ext cx="7561262" cy="547688"/>
        </p:xfrm>
        <a:graphic>
          <a:graphicData uri="http://schemas.openxmlformats.org/presentationml/2006/ole">
            <mc:AlternateContent xmlns:mc="http://schemas.openxmlformats.org/markup-compatibility/2006">
              <mc:Choice xmlns:v="urn:schemas-microsoft-com:vml" Requires="v">
                <p:oleObj name="Equation" r:id="rId2" imgW="5765760" imgH="419040" progId="Equation.DSMT4">
                  <p:embed/>
                </p:oleObj>
              </mc:Choice>
              <mc:Fallback>
                <p:oleObj name="Equation" r:id="rId2" imgW="5765760" imgH="419040" progId="Equation.DSMT4">
                  <p:embed/>
                  <p:pic>
                    <p:nvPicPr>
                      <p:cNvPr id="4" name="Object 3">
                        <a:extLst>
                          <a:ext uri="{FF2B5EF4-FFF2-40B4-BE49-F238E27FC236}">
                            <a16:creationId xmlns:a16="http://schemas.microsoft.com/office/drawing/2014/main" id="{CE17DCAB-560A-48A9-9294-E236F4B2344C}"/>
                          </a:ext>
                        </a:extLst>
                      </p:cNvPr>
                      <p:cNvPicPr>
                        <a:picLocks noChangeAspect="1" noChangeArrowheads="1"/>
                      </p:cNvPicPr>
                      <p:nvPr/>
                    </p:nvPicPr>
                    <p:blipFill>
                      <a:blip r:embed="rId3"/>
                      <a:srcRect/>
                      <a:stretch>
                        <a:fillRect/>
                      </a:stretch>
                    </p:blipFill>
                    <p:spPr bwMode="auto">
                      <a:xfrm>
                        <a:off x="224016" y="1483100"/>
                        <a:ext cx="7561262" cy="54768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61AF55D-B630-4519-8741-122D4C086194}"/>
                  </a:ext>
                </a:extLst>
              </p:cNvPr>
              <p:cNvSpPr txBox="1"/>
              <p:nvPr/>
            </p:nvSpPr>
            <p:spPr>
              <a:xfrm>
                <a:off x="224016" y="2498746"/>
                <a:ext cx="7653223" cy="527260"/>
              </a:xfrm>
              <a:prstGeom prst="rect">
                <a:avLst/>
              </a:prstGeom>
              <a:noFill/>
            </p:spPr>
            <p:txBody>
              <a:bodyPr wrap="square" rtlCol="0">
                <a:spAutoFit/>
              </a:bodyPr>
              <a:lstStyle/>
              <a:p>
                <a:r>
                  <a:rPr lang="en-US" sz="1400"/>
                  <a:t>We will implicitly be using the RPA twice renormalized e-ph interaction, </a:t>
                </a:r>
                <a14:m>
                  <m:oMath xmlns:m="http://schemas.openxmlformats.org/officeDocument/2006/math">
                    <m:acc>
                      <m:accPr>
                        <m:chr m:val="̃"/>
                        <m:ctrlPr>
                          <a:rPr lang="en-US" sz="1400" i="1" smtClean="0">
                            <a:latin typeface="Cambria Math" panose="02040503050406030204" pitchFamily="18" charset="0"/>
                          </a:rPr>
                        </m:ctrlPr>
                      </m:accPr>
                      <m:e>
                        <m:acc>
                          <m:accPr>
                            <m:chr m:val="̃"/>
                            <m:ctrlPr>
                              <a:rPr lang="en-US" sz="1400" i="1">
                                <a:latin typeface="Cambria Math" panose="02040503050406030204" pitchFamily="18" charset="0"/>
                              </a:rPr>
                            </m:ctrlPr>
                          </m:accPr>
                          <m:e>
                            <m:r>
                              <a:rPr lang="en-US" sz="1400" i="1">
                                <a:latin typeface="Cambria Math" panose="02040503050406030204" pitchFamily="18" charset="0"/>
                              </a:rPr>
                              <m:t>𝑔</m:t>
                            </m:r>
                          </m:e>
                        </m:acc>
                      </m:e>
                    </m:acc>
                  </m:oMath>
                </a14:m>
                <a:r>
                  <a:rPr lang="en-US" sz="1400"/>
                  <a:t>  The collision integral will look something like this: </a:t>
                </a:r>
              </a:p>
            </p:txBody>
          </p:sp>
        </mc:Choice>
        <mc:Fallback xmlns="">
          <p:sp>
            <p:nvSpPr>
              <p:cNvPr id="17" name="TextBox 16">
                <a:extLst>
                  <a:ext uri="{FF2B5EF4-FFF2-40B4-BE49-F238E27FC236}">
                    <a16:creationId xmlns:a16="http://schemas.microsoft.com/office/drawing/2014/main" id="{B61AF55D-B630-4519-8741-122D4C086194}"/>
                  </a:ext>
                </a:extLst>
              </p:cNvPr>
              <p:cNvSpPr txBox="1">
                <a:spLocks noRot="1" noChangeAspect="1" noMove="1" noResize="1" noEditPoints="1" noAdjustHandles="1" noChangeArrowheads="1" noChangeShapeType="1" noTextEdit="1"/>
              </p:cNvSpPr>
              <p:nvPr/>
            </p:nvSpPr>
            <p:spPr>
              <a:xfrm>
                <a:off x="224016" y="2498746"/>
                <a:ext cx="7653223" cy="527260"/>
              </a:xfrm>
              <a:prstGeom prst="rect">
                <a:avLst/>
              </a:prstGeom>
              <a:blipFill>
                <a:blip r:embed="rId4"/>
                <a:stretch>
                  <a:fillRect l="-239" t="-4651" b="-11628"/>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5B23E3E1-A2AE-48BF-95F6-AA6897A88A5F}"/>
              </a:ext>
            </a:extLst>
          </p:cNvPr>
          <p:cNvSpPr txBox="1"/>
          <p:nvPr/>
        </p:nvSpPr>
        <p:spPr>
          <a:xfrm>
            <a:off x="224015" y="4817661"/>
            <a:ext cx="8054745" cy="738664"/>
          </a:xfrm>
          <a:prstGeom prst="rect">
            <a:avLst/>
          </a:prstGeom>
          <a:noFill/>
        </p:spPr>
        <p:txBody>
          <a:bodyPr wrap="square" rtlCol="0">
            <a:spAutoFit/>
          </a:bodyPr>
          <a:lstStyle/>
          <a:p>
            <a:r>
              <a:rPr lang="en-US" sz="1400"/>
              <a:t>Taking the functional derivative of this, we can get 1/</a:t>
            </a:r>
            <a:r>
              <a:rPr lang="el-GR" sz="1400"/>
              <a:t>τ</a:t>
            </a:r>
            <a:r>
              <a:rPr lang="en-US" sz="1400"/>
              <a:t> (see relaxation time approximation to Boltzman equation).  Then sticking that 1 – cos(p,p’) factor in there, thermal averaging over all N</a:t>
            </a:r>
            <a:r>
              <a:rPr lang="en-US" sz="1400" baseline="-25000"/>
              <a:t>q</a:t>
            </a:r>
            <a:r>
              <a:rPr lang="en-US" sz="1400"/>
              <a:t>, etc., we end up with 1/</a:t>
            </a:r>
            <a:r>
              <a:rPr lang="el-GR" sz="1400"/>
              <a:t>τ</a:t>
            </a:r>
            <a:r>
              <a:rPr lang="en-US" sz="1400" baseline="-25000"/>
              <a:t>tr</a:t>
            </a:r>
            <a:r>
              <a:rPr lang="en-US" sz="1400"/>
              <a:t>, and then plugging that into </a:t>
            </a:r>
            <a:r>
              <a:rPr lang="el-GR" sz="1400"/>
              <a:t>σ</a:t>
            </a:r>
            <a:r>
              <a:rPr lang="en-US" sz="1400"/>
              <a:t>, we have:</a:t>
            </a:r>
          </a:p>
        </p:txBody>
      </p:sp>
      <p:graphicFrame>
        <p:nvGraphicFramePr>
          <p:cNvPr id="21" name="Object 20">
            <a:extLst>
              <a:ext uri="{FF2B5EF4-FFF2-40B4-BE49-F238E27FC236}">
                <a16:creationId xmlns:a16="http://schemas.microsoft.com/office/drawing/2014/main" id="{ED487C9C-A308-45B9-A3A6-1703450A2671}"/>
              </a:ext>
            </a:extLst>
          </p:cNvPr>
          <p:cNvGraphicFramePr>
            <a:graphicFrameLocks noChangeAspect="1"/>
          </p:cNvGraphicFramePr>
          <p:nvPr>
            <p:extLst>
              <p:ext uri="{D42A27DB-BD31-4B8C-83A1-F6EECF244321}">
                <p14:modId xmlns:p14="http://schemas.microsoft.com/office/powerpoint/2010/main" val="150963571"/>
              </p:ext>
            </p:extLst>
          </p:nvPr>
        </p:nvGraphicFramePr>
        <p:xfrm>
          <a:off x="331570" y="5890970"/>
          <a:ext cx="2481262" cy="631825"/>
        </p:xfrm>
        <a:graphic>
          <a:graphicData uri="http://schemas.openxmlformats.org/presentationml/2006/ole">
            <mc:AlternateContent xmlns:mc="http://schemas.openxmlformats.org/markup-compatibility/2006">
              <mc:Choice xmlns:v="urn:schemas-microsoft-com:vml" Requires="v">
                <p:oleObj name="Equation" r:id="rId5" imgW="1942920" imgH="495000" progId="Equation.DSMT4">
                  <p:embed/>
                </p:oleObj>
              </mc:Choice>
              <mc:Fallback>
                <p:oleObj name="Equation" r:id="rId5" imgW="1942920" imgH="495000" progId="Equation.DSMT4">
                  <p:embed/>
                  <p:pic>
                    <p:nvPicPr>
                      <p:cNvPr id="21" name="Object 20">
                        <a:extLst>
                          <a:ext uri="{FF2B5EF4-FFF2-40B4-BE49-F238E27FC236}">
                            <a16:creationId xmlns:a16="http://schemas.microsoft.com/office/drawing/2014/main" id="{ED487C9C-A308-45B9-A3A6-1703450A2671}"/>
                          </a:ext>
                        </a:extLst>
                      </p:cNvPr>
                      <p:cNvPicPr/>
                      <p:nvPr/>
                    </p:nvPicPr>
                    <p:blipFill>
                      <a:blip r:embed="rId6"/>
                      <a:stretch>
                        <a:fillRect/>
                      </a:stretch>
                    </p:blipFill>
                    <p:spPr>
                      <a:xfrm>
                        <a:off x="331570" y="5890970"/>
                        <a:ext cx="2481262" cy="63182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34F8621-0DF2-423C-8959-D179BB5BCBB6}"/>
              </a:ext>
            </a:extLst>
          </p:cNvPr>
          <p:cNvGraphicFramePr>
            <a:graphicFrameLocks noChangeAspect="1"/>
          </p:cNvGraphicFramePr>
          <p:nvPr>
            <p:extLst>
              <p:ext uri="{D42A27DB-BD31-4B8C-83A1-F6EECF244321}">
                <p14:modId xmlns:p14="http://schemas.microsoft.com/office/powerpoint/2010/main" val="166168431"/>
              </p:ext>
            </p:extLst>
          </p:nvPr>
        </p:nvGraphicFramePr>
        <p:xfrm>
          <a:off x="8588494" y="4595362"/>
          <a:ext cx="2671536" cy="2048178"/>
        </p:xfrm>
        <a:graphic>
          <a:graphicData uri="http://schemas.openxmlformats.org/presentationml/2006/ole">
            <mc:AlternateContent xmlns:mc="http://schemas.openxmlformats.org/markup-compatibility/2006">
              <mc:Choice xmlns:v="urn:schemas-microsoft-com:vml" Requires="v">
                <p:oleObj name="Bitmap Image" r:id="rId7" imgW="1798095" imgH="1798095" progId="Paint.Picture">
                  <p:embed/>
                </p:oleObj>
              </mc:Choice>
              <mc:Fallback>
                <p:oleObj name="Bitmap Image" r:id="rId7" imgW="1798095" imgH="1798095" progId="Paint.Picture">
                  <p:embed/>
                  <p:pic>
                    <p:nvPicPr>
                      <p:cNvPr id="7" name="Object 6">
                        <a:extLst>
                          <a:ext uri="{FF2B5EF4-FFF2-40B4-BE49-F238E27FC236}">
                            <a16:creationId xmlns:a16="http://schemas.microsoft.com/office/drawing/2014/main" id="{C34F8621-0DF2-423C-8959-D179BB5BCBB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11017" r="1694" b="13983"/>
                      <a:stretch>
                        <a:fillRect/>
                      </a:stretch>
                    </p:blipFill>
                    <p:spPr bwMode="auto">
                      <a:xfrm>
                        <a:off x="8588494" y="4595362"/>
                        <a:ext cx="2671536" cy="2048178"/>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5C511F4F-0AA4-581A-A448-F91BE93D8ECA}"/>
              </a:ext>
            </a:extLst>
          </p:cNvPr>
          <p:cNvGraphicFramePr>
            <a:graphicFrameLocks noChangeAspect="1"/>
          </p:cNvGraphicFramePr>
          <p:nvPr>
            <p:extLst>
              <p:ext uri="{D42A27DB-BD31-4B8C-83A1-F6EECF244321}">
                <p14:modId xmlns:p14="http://schemas.microsoft.com/office/powerpoint/2010/main" val="3323945495"/>
              </p:ext>
            </p:extLst>
          </p:nvPr>
        </p:nvGraphicFramePr>
        <p:xfrm>
          <a:off x="186556" y="3326396"/>
          <a:ext cx="6635444" cy="1268966"/>
        </p:xfrm>
        <a:graphic>
          <a:graphicData uri="http://schemas.openxmlformats.org/presentationml/2006/ole">
            <mc:AlternateContent xmlns:mc="http://schemas.openxmlformats.org/markup-compatibility/2006">
              <mc:Choice xmlns:v="urn:schemas-microsoft-com:vml" Requires="v">
                <p:oleObj name="Equation" r:id="rId9" imgW="5836137" imgH="1116158" progId="Equation.DSMT4">
                  <p:embed/>
                </p:oleObj>
              </mc:Choice>
              <mc:Fallback>
                <p:oleObj name="Equation" r:id="rId9" imgW="5836137" imgH="1116158" progId="Equation.DSMT4">
                  <p:embed/>
                  <p:pic>
                    <p:nvPicPr>
                      <p:cNvPr id="3" name="Object 2">
                        <a:extLst>
                          <a:ext uri="{FF2B5EF4-FFF2-40B4-BE49-F238E27FC236}">
                            <a16:creationId xmlns:a16="http://schemas.microsoft.com/office/drawing/2014/main" id="{5C511F4F-0AA4-581A-A448-F91BE93D8ECA}"/>
                          </a:ext>
                        </a:extLst>
                      </p:cNvPr>
                      <p:cNvPicPr/>
                      <p:nvPr/>
                    </p:nvPicPr>
                    <p:blipFill>
                      <a:blip r:embed="rId10"/>
                      <a:stretch>
                        <a:fillRect/>
                      </a:stretch>
                    </p:blipFill>
                    <p:spPr>
                      <a:xfrm>
                        <a:off x="186556" y="3326396"/>
                        <a:ext cx="6635444" cy="1268966"/>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A9A91654-D1D7-C0BB-869A-BB6CC8B22AC0}"/>
              </a:ext>
            </a:extLst>
          </p:cNvPr>
          <p:cNvGraphicFramePr>
            <a:graphicFrameLocks noChangeAspect="1"/>
          </p:cNvGraphicFramePr>
          <p:nvPr>
            <p:extLst>
              <p:ext uri="{D42A27DB-BD31-4B8C-83A1-F6EECF244321}">
                <p14:modId xmlns:p14="http://schemas.microsoft.com/office/powerpoint/2010/main" val="1121474921"/>
              </p:ext>
            </p:extLst>
          </p:nvPr>
        </p:nvGraphicFramePr>
        <p:xfrm>
          <a:off x="8334198" y="1531262"/>
          <a:ext cx="3645267" cy="1131864"/>
        </p:xfrm>
        <a:graphic>
          <a:graphicData uri="http://schemas.openxmlformats.org/presentationml/2006/ole">
            <mc:AlternateContent xmlns:mc="http://schemas.openxmlformats.org/markup-compatibility/2006">
              <mc:Choice xmlns:v="urn:schemas-microsoft-com:vml" Requires="v">
                <p:oleObj name="Equation" r:id="rId11" imgW="2781000" imgH="863280" progId="Equation.DSMT4">
                  <p:embed/>
                </p:oleObj>
              </mc:Choice>
              <mc:Fallback>
                <p:oleObj name="Equation" r:id="rId11" imgW="2781000" imgH="863280" progId="Equation.DSMT4">
                  <p:embed/>
                  <p:pic>
                    <p:nvPicPr>
                      <p:cNvPr id="0" name=""/>
                      <p:cNvPicPr/>
                      <p:nvPr/>
                    </p:nvPicPr>
                    <p:blipFill>
                      <a:blip r:embed="rId12"/>
                      <a:stretch>
                        <a:fillRect/>
                      </a:stretch>
                    </p:blipFill>
                    <p:spPr>
                      <a:xfrm>
                        <a:off x="8334198" y="1531262"/>
                        <a:ext cx="3645267" cy="1131864"/>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8AC73FC3-DB36-1C32-7FA7-E6C1A430B357}"/>
              </a:ext>
            </a:extLst>
          </p:cNvPr>
          <p:cNvPicPr>
            <a:picLocks noChangeAspect="1"/>
          </p:cNvPicPr>
          <p:nvPr/>
        </p:nvPicPr>
        <p:blipFill>
          <a:blip r:embed="rId13"/>
          <a:stretch>
            <a:fillRect/>
          </a:stretch>
        </p:blipFill>
        <p:spPr>
          <a:xfrm>
            <a:off x="7877239" y="3429000"/>
            <a:ext cx="1684166" cy="701101"/>
          </a:xfrm>
          <a:prstGeom prst="rect">
            <a:avLst/>
          </a:prstGeom>
        </p:spPr>
      </p:pic>
      <p:pic>
        <p:nvPicPr>
          <p:cNvPr id="9" name="Picture 8">
            <a:extLst>
              <a:ext uri="{FF2B5EF4-FFF2-40B4-BE49-F238E27FC236}">
                <a16:creationId xmlns:a16="http://schemas.microsoft.com/office/drawing/2014/main" id="{9184DD21-E90B-1925-D896-7AC7E64A1D76}"/>
              </a:ext>
            </a:extLst>
          </p:cNvPr>
          <p:cNvPicPr>
            <a:picLocks noChangeAspect="1"/>
          </p:cNvPicPr>
          <p:nvPr/>
        </p:nvPicPr>
        <p:blipFill>
          <a:blip r:embed="rId14"/>
          <a:stretch>
            <a:fillRect/>
          </a:stretch>
        </p:blipFill>
        <p:spPr>
          <a:xfrm>
            <a:off x="9924262" y="3402928"/>
            <a:ext cx="1699407" cy="792549"/>
          </a:xfrm>
          <a:prstGeom prst="rect">
            <a:avLst/>
          </a:prstGeom>
        </p:spPr>
      </p:pic>
      <p:sp>
        <p:nvSpPr>
          <p:cNvPr id="10" name="TextBox 9">
            <a:extLst>
              <a:ext uri="{FF2B5EF4-FFF2-40B4-BE49-F238E27FC236}">
                <a16:creationId xmlns:a16="http://schemas.microsoft.com/office/drawing/2014/main" id="{5BDA8568-7665-41E0-B103-F06819C534FA}"/>
              </a:ext>
            </a:extLst>
          </p:cNvPr>
          <p:cNvSpPr txBox="1"/>
          <p:nvPr/>
        </p:nvSpPr>
        <p:spPr>
          <a:xfrm>
            <a:off x="3531784" y="5837550"/>
            <a:ext cx="4399951" cy="738664"/>
          </a:xfrm>
          <a:prstGeom prst="rect">
            <a:avLst/>
          </a:prstGeom>
          <a:noFill/>
          <a:ln>
            <a:solidFill>
              <a:srgbClr val="FF0000"/>
            </a:solidFill>
          </a:ln>
        </p:spPr>
        <p:txBody>
          <a:bodyPr wrap="square" rtlCol="0">
            <a:spAutoFit/>
          </a:bodyPr>
          <a:lstStyle/>
          <a:p>
            <a:r>
              <a:rPr lang="en-US" sz="1400"/>
              <a:t>note the T</a:t>
            </a:r>
            <a:r>
              <a:rPr lang="en-US" sz="1400" baseline="30000"/>
              <a:t>5</a:t>
            </a:r>
            <a:r>
              <a:rPr lang="en-US" sz="1400"/>
              <a:t> drop in resistivity is dependent upon the linear acoustic phonon spectrum.  So if ‘acoustic’ modes were unscreened, I’d think we’d get a larger contribution.</a:t>
            </a:r>
            <a:endParaRPr lang="en-US"/>
          </a:p>
        </p:txBody>
      </p:sp>
    </p:spTree>
    <p:extLst>
      <p:ext uri="{BB962C8B-B14F-4D97-AF65-F5344CB8AC3E}">
        <p14:creationId xmlns:p14="http://schemas.microsoft.com/office/powerpoint/2010/main" val="2562926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36988" y="117777"/>
            <a:ext cx="4915621" cy="612169"/>
          </a:xfrm>
        </p:spPr>
        <p:txBody>
          <a:bodyPr/>
          <a:lstStyle/>
          <a:p>
            <a:r>
              <a:rPr lang="en-US" sz="3200" b="1" u="sng">
                <a:latin typeface="+mn-lt"/>
              </a:rPr>
              <a:t>Transport Properties</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20873" y="703047"/>
            <a:ext cx="8168983" cy="584775"/>
          </a:xfrm>
          <a:prstGeom prst="rect">
            <a:avLst/>
          </a:prstGeom>
          <a:noFill/>
        </p:spPr>
        <p:txBody>
          <a:bodyPr wrap="square" rtlCol="0">
            <a:spAutoFit/>
          </a:bodyPr>
          <a:lstStyle/>
          <a:p>
            <a:r>
              <a:rPr lang="en-US" b="1"/>
              <a:t>Conductivity</a:t>
            </a:r>
            <a:endParaRPr lang="en-US" sz="1400" b="1"/>
          </a:p>
          <a:p>
            <a:r>
              <a:rPr lang="en-US" sz="1400"/>
              <a:t>Now let’s consider the effects of impurities….a good approximation at high T is Mathieson’s rule, which posits:</a:t>
            </a:r>
            <a:endParaRPr lang="en-US" sz="1600"/>
          </a:p>
        </p:txBody>
      </p:sp>
      <p:pic>
        <p:nvPicPr>
          <p:cNvPr id="3" name="Picture 2">
            <a:extLst>
              <a:ext uri="{FF2B5EF4-FFF2-40B4-BE49-F238E27FC236}">
                <a16:creationId xmlns:a16="http://schemas.microsoft.com/office/drawing/2014/main" id="{87FF137C-1699-491E-8413-77222E138662}"/>
              </a:ext>
            </a:extLst>
          </p:cNvPr>
          <p:cNvPicPr>
            <a:picLocks noChangeAspect="1"/>
          </p:cNvPicPr>
          <p:nvPr/>
        </p:nvPicPr>
        <p:blipFill>
          <a:blip r:embed="rId2"/>
          <a:stretch>
            <a:fillRect/>
          </a:stretch>
        </p:blipFill>
        <p:spPr>
          <a:xfrm>
            <a:off x="4455021" y="3377871"/>
            <a:ext cx="4510088" cy="1838325"/>
          </a:xfrm>
          <a:prstGeom prst="rect">
            <a:avLst/>
          </a:prstGeom>
        </p:spPr>
      </p:pic>
      <p:sp>
        <p:nvSpPr>
          <p:cNvPr id="4" name="Rectangle 3">
            <a:extLst>
              <a:ext uri="{FF2B5EF4-FFF2-40B4-BE49-F238E27FC236}">
                <a16:creationId xmlns:a16="http://schemas.microsoft.com/office/drawing/2014/main" id="{B0C215B6-57A2-46B7-AE05-59FC34D56B7B}"/>
              </a:ext>
            </a:extLst>
          </p:cNvPr>
          <p:cNvSpPr/>
          <p:nvPr/>
        </p:nvSpPr>
        <p:spPr>
          <a:xfrm>
            <a:off x="220873" y="1909078"/>
            <a:ext cx="7931736" cy="1384995"/>
          </a:xfrm>
          <a:prstGeom prst="rect">
            <a:avLst/>
          </a:prstGeom>
        </p:spPr>
        <p:txBody>
          <a:bodyPr wrap="square">
            <a:spAutoFit/>
          </a:bodyPr>
          <a:lstStyle/>
          <a:p>
            <a:r>
              <a:rPr lang="en-US" sz="1400"/>
              <a:t>We can take account of large weak localization by simply replacing the zero-phonon phase breaking length L, with L</a:t>
            </a:r>
            <a:r>
              <a:rPr lang="en-US" sz="1400" baseline="-25000"/>
              <a:t>ph</a:t>
            </a:r>
            <a:r>
              <a:rPr lang="en-US" sz="1400"/>
              <a:t> ~ √(D</a:t>
            </a:r>
            <a:r>
              <a:rPr lang="el-GR" sz="1400"/>
              <a:t>τ</a:t>
            </a:r>
            <a:r>
              <a:rPr lang="en-US" sz="1400" baseline="-25000"/>
              <a:t>ph</a:t>
            </a:r>
            <a:r>
              <a:rPr lang="en-US" sz="1400"/>
              <a:t>).  In the strong localization case, when all nearby states are localized, I believe the resistivity temperature dependence is something like exp(1/T</a:t>
            </a:r>
            <a:r>
              <a:rPr lang="en-US" sz="1400" baseline="30000"/>
              <a:t>1/4</a:t>
            </a:r>
            <a:r>
              <a:rPr lang="en-US" sz="1400"/>
              <a:t>) (Mott hopping?).  Here transport occurs by phonons exciting electrons from one localized state to another.  A qualitative argument for this law is as follows. Probability of hoping to another state is product of P(jumping to that energy)×P(jumping to that position).  Both of these probabilities are approximately exponential, when states are localized.</a:t>
            </a:r>
          </a:p>
        </p:txBody>
      </p:sp>
      <p:graphicFrame>
        <p:nvGraphicFramePr>
          <p:cNvPr id="5" name="Object 4">
            <a:extLst>
              <a:ext uri="{FF2B5EF4-FFF2-40B4-BE49-F238E27FC236}">
                <a16:creationId xmlns:a16="http://schemas.microsoft.com/office/drawing/2014/main" id="{EC0FD8A3-5D98-4605-9005-E20DC1791578}"/>
              </a:ext>
            </a:extLst>
          </p:cNvPr>
          <p:cNvGraphicFramePr>
            <a:graphicFrameLocks noChangeAspect="1"/>
          </p:cNvGraphicFramePr>
          <p:nvPr/>
        </p:nvGraphicFramePr>
        <p:xfrm>
          <a:off x="310364" y="1352963"/>
          <a:ext cx="2476500" cy="392112"/>
        </p:xfrm>
        <a:graphic>
          <a:graphicData uri="http://schemas.openxmlformats.org/presentationml/2006/ole">
            <mc:AlternateContent xmlns:mc="http://schemas.openxmlformats.org/markup-compatibility/2006">
              <mc:Choice xmlns:v="urn:schemas-microsoft-com:vml" Requires="v">
                <p:oleObj name="Equation" r:id="rId3" imgW="1523880" imgH="241200" progId="Equation.DSMT4">
                  <p:embed/>
                </p:oleObj>
              </mc:Choice>
              <mc:Fallback>
                <p:oleObj name="Equation" r:id="rId3" imgW="1523880" imgH="241200" progId="Equation.DSMT4">
                  <p:embed/>
                  <p:pic>
                    <p:nvPicPr>
                      <p:cNvPr id="5" name="Object 4">
                        <a:extLst>
                          <a:ext uri="{FF2B5EF4-FFF2-40B4-BE49-F238E27FC236}">
                            <a16:creationId xmlns:a16="http://schemas.microsoft.com/office/drawing/2014/main" id="{EC0FD8A3-5D98-4605-9005-E20DC1791578}"/>
                          </a:ext>
                        </a:extLst>
                      </p:cNvPr>
                      <p:cNvPicPr/>
                      <p:nvPr/>
                    </p:nvPicPr>
                    <p:blipFill>
                      <a:blip r:embed="rId4"/>
                      <a:stretch>
                        <a:fillRect/>
                      </a:stretch>
                    </p:blipFill>
                    <p:spPr>
                      <a:xfrm>
                        <a:off x="310364" y="1352963"/>
                        <a:ext cx="2476500" cy="39211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3326D05-8350-463C-A1AE-A02C6432D90B}"/>
              </a:ext>
            </a:extLst>
          </p:cNvPr>
          <p:cNvGraphicFramePr>
            <a:graphicFrameLocks noChangeAspect="1"/>
          </p:cNvGraphicFramePr>
          <p:nvPr/>
        </p:nvGraphicFramePr>
        <p:xfrm>
          <a:off x="310364" y="3448688"/>
          <a:ext cx="1216025" cy="277813"/>
        </p:xfrm>
        <a:graphic>
          <a:graphicData uri="http://schemas.openxmlformats.org/presentationml/2006/ole">
            <mc:AlternateContent xmlns:mc="http://schemas.openxmlformats.org/markup-compatibility/2006">
              <mc:Choice xmlns:v="urn:schemas-microsoft-com:vml" Requires="v">
                <p:oleObj name="Equation" r:id="rId5" imgW="888840" imgH="203040" progId="Equation.DSMT4">
                  <p:embed/>
                </p:oleObj>
              </mc:Choice>
              <mc:Fallback>
                <p:oleObj name="Equation" r:id="rId5" imgW="888840" imgH="203040" progId="Equation.DSMT4">
                  <p:embed/>
                  <p:pic>
                    <p:nvPicPr>
                      <p:cNvPr id="11" name="Object 10">
                        <a:extLst>
                          <a:ext uri="{FF2B5EF4-FFF2-40B4-BE49-F238E27FC236}">
                            <a16:creationId xmlns:a16="http://schemas.microsoft.com/office/drawing/2014/main" id="{53326D05-8350-463C-A1AE-A02C6432D90B}"/>
                          </a:ext>
                        </a:extLst>
                      </p:cNvPr>
                      <p:cNvPicPr/>
                      <p:nvPr/>
                    </p:nvPicPr>
                    <p:blipFill>
                      <a:blip r:embed="rId6"/>
                      <a:stretch>
                        <a:fillRect/>
                      </a:stretch>
                    </p:blipFill>
                    <p:spPr>
                      <a:xfrm>
                        <a:off x="310364" y="3448688"/>
                        <a:ext cx="1216025" cy="27781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C374C50-7595-4DAF-AA35-238DA647C0A8}"/>
              </a:ext>
            </a:extLst>
          </p:cNvPr>
          <p:cNvSpPr txBox="1"/>
          <p:nvPr/>
        </p:nvSpPr>
        <p:spPr>
          <a:xfrm>
            <a:off x="284238" y="3881116"/>
            <a:ext cx="4140236" cy="307777"/>
          </a:xfrm>
          <a:prstGeom prst="rect">
            <a:avLst/>
          </a:prstGeom>
          <a:noFill/>
        </p:spPr>
        <p:txBody>
          <a:bodyPr wrap="none" rtlCol="0">
            <a:spAutoFit/>
          </a:bodyPr>
          <a:lstStyle/>
          <a:p>
            <a:r>
              <a:rPr lang="en-US" sz="1400"/>
              <a:t>Assuming states are isotropically distributed, we have:</a:t>
            </a:r>
            <a:endParaRPr lang="en-US"/>
          </a:p>
        </p:txBody>
      </p:sp>
      <p:graphicFrame>
        <p:nvGraphicFramePr>
          <p:cNvPr id="13" name="Object 12">
            <a:extLst>
              <a:ext uri="{FF2B5EF4-FFF2-40B4-BE49-F238E27FC236}">
                <a16:creationId xmlns:a16="http://schemas.microsoft.com/office/drawing/2014/main" id="{E3B8362A-6348-49D7-9541-074A183458ED}"/>
              </a:ext>
            </a:extLst>
          </p:cNvPr>
          <p:cNvGraphicFramePr>
            <a:graphicFrameLocks noChangeAspect="1"/>
          </p:cNvGraphicFramePr>
          <p:nvPr/>
        </p:nvGraphicFramePr>
        <p:xfrm>
          <a:off x="422350" y="4257398"/>
          <a:ext cx="1338263" cy="590550"/>
        </p:xfrm>
        <a:graphic>
          <a:graphicData uri="http://schemas.openxmlformats.org/presentationml/2006/ole">
            <mc:AlternateContent xmlns:mc="http://schemas.openxmlformats.org/markup-compatibility/2006">
              <mc:Choice xmlns:v="urn:schemas-microsoft-com:vml" Requires="v">
                <p:oleObj name="Equation" r:id="rId7" imgW="977760" imgH="431640" progId="Equation.DSMT4">
                  <p:embed/>
                </p:oleObj>
              </mc:Choice>
              <mc:Fallback>
                <p:oleObj name="Equation" r:id="rId7" imgW="977760" imgH="431640" progId="Equation.DSMT4">
                  <p:embed/>
                  <p:pic>
                    <p:nvPicPr>
                      <p:cNvPr id="13" name="Object 12">
                        <a:extLst>
                          <a:ext uri="{FF2B5EF4-FFF2-40B4-BE49-F238E27FC236}">
                            <a16:creationId xmlns:a16="http://schemas.microsoft.com/office/drawing/2014/main" id="{E3B8362A-6348-49D7-9541-074A183458ED}"/>
                          </a:ext>
                        </a:extLst>
                      </p:cNvPr>
                      <p:cNvPicPr/>
                      <p:nvPr/>
                    </p:nvPicPr>
                    <p:blipFill>
                      <a:blip r:embed="rId8"/>
                      <a:stretch>
                        <a:fillRect/>
                      </a:stretch>
                    </p:blipFill>
                    <p:spPr>
                      <a:xfrm>
                        <a:off x="422350" y="4257398"/>
                        <a:ext cx="1338263" cy="5905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BD5DD2ED-7DC1-4255-9017-D75F7D4392B4}"/>
              </a:ext>
            </a:extLst>
          </p:cNvPr>
          <p:cNvSpPr txBox="1"/>
          <p:nvPr/>
        </p:nvSpPr>
        <p:spPr>
          <a:xfrm>
            <a:off x="310364" y="5345734"/>
            <a:ext cx="7003202" cy="307777"/>
          </a:xfrm>
          <a:prstGeom prst="rect">
            <a:avLst/>
          </a:prstGeom>
          <a:noFill/>
        </p:spPr>
        <p:txBody>
          <a:bodyPr wrap="square" rtlCol="0">
            <a:spAutoFit/>
          </a:bodyPr>
          <a:lstStyle/>
          <a:p>
            <a:r>
              <a:rPr lang="en-US" sz="1400"/>
              <a:t>Filling this into P, and choosing the R which maximizes P, and asserting that P ~ </a:t>
            </a:r>
            <a:r>
              <a:rPr lang="el-GR" sz="1400"/>
              <a:t>σ</a:t>
            </a:r>
            <a:r>
              <a:rPr lang="en-US" sz="1400"/>
              <a:t>, we have:</a:t>
            </a:r>
            <a:endParaRPr lang="en-US"/>
          </a:p>
        </p:txBody>
      </p:sp>
      <p:graphicFrame>
        <p:nvGraphicFramePr>
          <p:cNvPr id="19" name="Object 18">
            <a:extLst>
              <a:ext uri="{FF2B5EF4-FFF2-40B4-BE49-F238E27FC236}">
                <a16:creationId xmlns:a16="http://schemas.microsoft.com/office/drawing/2014/main" id="{2C6C9C21-E662-4477-A1FD-3D82C057C7A6}"/>
              </a:ext>
            </a:extLst>
          </p:cNvPr>
          <p:cNvGraphicFramePr>
            <a:graphicFrameLocks noChangeAspect="1"/>
          </p:cNvGraphicFramePr>
          <p:nvPr/>
        </p:nvGraphicFramePr>
        <p:xfrm>
          <a:off x="409453" y="5769503"/>
          <a:ext cx="2952750" cy="763587"/>
        </p:xfrm>
        <a:graphic>
          <a:graphicData uri="http://schemas.openxmlformats.org/presentationml/2006/ole">
            <mc:AlternateContent xmlns:mc="http://schemas.openxmlformats.org/markup-compatibility/2006">
              <mc:Choice xmlns:v="urn:schemas-microsoft-com:vml" Requires="v">
                <p:oleObj name="Equation" r:id="rId9" imgW="2158920" imgH="558720" progId="Equation.DSMT4">
                  <p:embed/>
                </p:oleObj>
              </mc:Choice>
              <mc:Fallback>
                <p:oleObj name="Equation" r:id="rId9" imgW="2158920" imgH="558720" progId="Equation.DSMT4">
                  <p:embed/>
                  <p:pic>
                    <p:nvPicPr>
                      <p:cNvPr id="19" name="Object 18">
                        <a:extLst>
                          <a:ext uri="{FF2B5EF4-FFF2-40B4-BE49-F238E27FC236}">
                            <a16:creationId xmlns:a16="http://schemas.microsoft.com/office/drawing/2014/main" id="{2C6C9C21-E662-4477-A1FD-3D82C057C7A6}"/>
                          </a:ext>
                        </a:extLst>
                      </p:cNvPr>
                      <p:cNvPicPr/>
                      <p:nvPr/>
                    </p:nvPicPr>
                    <p:blipFill>
                      <a:blip r:embed="rId10"/>
                      <a:stretch>
                        <a:fillRect/>
                      </a:stretch>
                    </p:blipFill>
                    <p:spPr>
                      <a:xfrm>
                        <a:off x="409453" y="5769503"/>
                        <a:ext cx="2952750" cy="76358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1EA9157F-3E96-4A54-83EE-A7CF3F53B48A}"/>
              </a:ext>
            </a:extLst>
          </p:cNvPr>
          <p:cNvSpPr txBox="1"/>
          <p:nvPr/>
        </p:nvSpPr>
        <p:spPr>
          <a:xfrm flipH="1">
            <a:off x="3609049" y="5758722"/>
            <a:ext cx="7003201" cy="738664"/>
          </a:xfrm>
          <a:prstGeom prst="rect">
            <a:avLst/>
          </a:prstGeom>
          <a:noFill/>
        </p:spPr>
        <p:txBody>
          <a:bodyPr wrap="square" rtlCol="0">
            <a:spAutoFit/>
          </a:bodyPr>
          <a:lstStyle/>
          <a:p>
            <a:r>
              <a:rPr lang="en-US" sz="1400"/>
              <a:t>So we’ll note that as decrease T, conductivity will increase, and level off to a constant, unless disorder is high enough that system is in insulated state, in which case the conductivity will actually drop to zero as L</a:t>
            </a:r>
            <a:r>
              <a:rPr lang="en-US" sz="1400" baseline="-25000"/>
              <a:t>T</a:t>
            </a:r>
            <a:r>
              <a:rPr lang="en-US" sz="1400"/>
              <a:t> (phase breaking length) surpasses the sample length.</a:t>
            </a:r>
          </a:p>
        </p:txBody>
      </p:sp>
      <p:graphicFrame>
        <p:nvGraphicFramePr>
          <p:cNvPr id="14" name="Object 13">
            <a:extLst>
              <a:ext uri="{FF2B5EF4-FFF2-40B4-BE49-F238E27FC236}">
                <a16:creationId xmlns:a16="http://schemas.microsoft.com/office/drawing/2014/main" id="{725F1DCF-6868-4EB4-89EA-AB785095C6BC}"/>
              </a:ext>
            </a:extLst>
          </p:cNvPr>
          <p:cNvGraphicFramePr>
            <a:graphicFrameLocks noChangeAspect="1"/>
          </p:cNvGraphicFramePr>
          <p:nvPr/>
        </p:nvGraphicFramePr>
        <p:xfrm>
          <a:off x="9257121" y="729946"/>
          <a:ext cx="2547041" cy="1946897"/>
        </p:xfrm>
        <a:graphic>
          <a:graphicData uri="http://schemas.openxmlformats.org/presentationml/2006/ole">
            <mc:AlternateContent xmlns:mc="http://schemas.openxmlformats.org/markup-compatibility/2006">
              <mc:Choice xmlns:v="urn:schemas-microsoft-com:vml" Requires="v">
                <p:oleObj name="Bitmap Image" r:id="rId11" imgW="1798095" imgH="1798095" progId="Paint.Picture">
                  <p:embed/>
                </p:oleObj>
              </mc:Choice>
              <mc:Fallback>
                <p:oleObj name="Bitmap Image" r:id="rId11" imgW="1798095" imgH="1798095" progId="Paint.Picture">
                  <p:embed/>
                  <p:pic>
                    <p:nvPicPr>
                      <p:cNvPr id="14" name="Object 13">
                        <a:extLst>
                          <a:ext uri="{FF2B5EF4-FFF2-40B4-BE49-F238E27FC236}">
                            <a16:creationId xmlns:a16="http://schemas.microsoft.com/office/drawing/2014/main" id="{725F1DCF-6868-4EB4-89EA-AB785095C6B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t="11017" r="1694" b="13983"/>
                      <a:stretch>
                        <a:fillRect/>
                      </a:stretch>
                    </p:blipFill>
                    <p:spPr bwMode="auto">
                      <a:xfrm>
                        <a:off x="9257121" y="729946"/>
                        <a:ext cx="2547041" cy="1946897"/>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414EA6A5-3FFF-4B8D-B0BB-16CC65E6A027}"/>
              </a:ext>
            </a:extLst>
          </p:cNvPr>
          <p:cNvGraphicFramePr>
            <a:graphicFrameLocks noChangeAspect="1"/>
          </p:cNvGraphicFramePr>
          <p:nvPr/>
        </p:nvGraphicFramePr>
        <p:xfrm>
          <a:off x="9257121" y="3470963"/>
          <a:ext cx="2547041" cy="1946897"/>
        </p:xfrm>
        <a:graphic>
          <a:graphicData uri="http://schemas.openxmlformats.org/presentationml/2006/ole">
            <mc:AlternateContent xmlns:mc="http://schemas.openxmlformats.org/markup-compatibility/2006">
              <mc:Choice xmlns:v="urn:schemas-microsoft-com:vml" Requires="v">
                <p:oleObj name="Bitmap Image" r:id="rId13" imgW="1798095" imgH="1798095" progId="Paint.Picture">
                  <p:embed/>
                </p:oleObj>
              </mc:Choice>
              <mc:Fallback>
                <p:oleObj name="Bitmap Image" r:id="rId13" imgW="1798095" imgH="1798095" progId="Paint.Picture">
                  <p:embed/>
                  <p:pic>
                    <p:nvPicPr>
                      <p:cNvPr id="17" name="Object 16">
                        <a:extLst>
                          <a:ext uri="{FF2B5EF4-FFF2-40B4-BE49-F238E27FC236}">
                            <a16:creationId xmlns:a16="http://schemas.microsoft.com/office/drawing/2014/main" id="{414EA6A5-3FFF-4B8D-B0BB-16CC65E6A02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11017" r="1694" b="13983"/>
                      <a:stretch>
                        <a:fillRect/>
                      </a:stretch>
                    </p:blipFill>
                    <p:spPr bwMode="auto">
                      <a:xfrm>
                        <a:off x="9257121" y="3470963"/>
                        <a:ext cx="2547041" cy="1946897"/>
                      </a:xfrm>
                      <a:prstGeom prst="rect">
                        <a:avLst/>
                      </a:prstGeom>
                      <a:noFill/>
                    </p:spPr>
                  </p:pic>
                </p:oleObj>
              </mc:Fallback>
            </mc:AlternateContent>
          </a:graphicData>
        </a:graphic>
      </p:graphicFrame>
    </p:spTree>
    <p:extLst>
      <p:ext uri="{BB962C8B-B14F-4D97-AF65-F5344CB8AC3E}">
        <p14:creationId xmlns:p14="http://schemas.microsoft.com/office/powerpoint/2010/main" val="5259679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11007</TotalTime>
  <Words>5960</Words>
  <Application>Microsoft Office PowerPoint</Application>
  <PresentationFormat>Widescreen</PresentationFormat>
  <Paragraphs>263</Paragraphs>
  <Slides>45</Slides>
  <Notes>14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53" baseType="lpstr">
      <vt:lpstr>Arial</vt:lpstr>
      <vt:lpstr>Calibri</vt:lpstr>
      <vt:lpstr>Calibri Light</vt:lpstr>
      <vt:lpstr>Cambria Math</vt:lpstr>
      <vt:lpstr>Times New Roman</vt:lpstr>
      <vt:lpstr>Office Theme</vt:lpstr>
      <vt:lpstr>Equation</vt:lpstr>
      <vt:lpstr>Bitmap Image</vt:lpstr>
      <vt:lpstr>Normal Metal Interaction</vt:lpstr>
      <vt:lpstr>Normal Metal Interaction</vt:lpstr>
      <vt:lpstr>Normal Metal Interaction</vt:lpstr>
      <vt:lpstr>Electrons - Excitations</vt:lpstr>
      <vt:lpstr>Phonons - Excitations</vt:lpstr>
      <vt:lpstr>PowerPoint Presentation</vt:lpstr>
      <vt:lpstr>PowerPoint Presentation</vt:lpstr>
      <vt:lpstr>Transport Properties</vt:lpstr>
      <vt:lpstr>Transport Properties</vt:lpstr>
      <vt:lpstr>Nonequilibrium Properties</vt:lpstr>
      <vt:lpstr>Phonons – Nonequilibrium Properties</vt:lpstr>
      <vt:lpstr>Phonons – Nonequilibrium Properties</vt:lpstr>
      <vt:lpstr>Superconductors - Interaction</vt:lpstr>
      <vt:lpstr>Superconductors - Interaction</vt:lpstr>
      <vt:lpstr>Superconductors - Interaction</vt:lpstr>
      <vt:lpstr>Superconductors - Excitations</vt:lpstr>
      <vt:lpstr>Superconductors - Excitations</vt:lpstr>
      <vt:lpstr>Superconductors - Excitations</vt:lpstr>
      <vt:lpstr>Superconductors - Excitations</vt:lpstr>
      <vt:lpstr>Superconductors - Excitations</vt:lpstr>
      <vt:lpstr>Superconductors - Excitations</vt:lpstr>
      <vt:lpstr>Superconductors - Excitations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Thermal Properties</vt:lpstr>
      <vt:lpstr>Superconductors – Nonequilibrium Properties</vt:lpstr>
      <vt:lpstr>PowerPoint Presentation</vt:lpstr>
      <vt:lpstr>Superconductors – Nonequilibrium Properties</vt:lpstr>
      <vt:lpstr>Superconductors – Nonequilibrium Properties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Phonons</dc:title>
  <dc:creator>Andrew Douglas</dc:creator>
  <cp:lastModifiedBy>Andrew Douglas</cp:lastModifiedBy>
  <cp:revision>212</cp:revision>
  <dcterms:created xsi:type="dcterms:W3CDTF">2019-06-02T17:45:41Z</dcterms:created>
  <dcterms:modified xsi:type="dcterms:W3CDTF">2023-08-04T22:56:33Z</dcterms:modified>
</cp:coreProperties>
</file>